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0" r:id="rId2"/>
    <p:sldId id="278" r:id="rId3"/>
    <p:sldId id="279" r:id="rId4"/>
    <p:sldId id="277" r:id="rId5"/>
    <p:sldId id="281" r:id="rId6"/>
    <p:sldId id="282" r:id="rId7"/>
    <p:sldId id="27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01B800"/>
    <a:srgbClr val="C90010"/>
    <a:srgbClr val="241489"/>
    <a:srgbClr val="2113D8"/>
    <a:srgbClr val="00000A"/>
    <a:srgbClr val="7F7F7F"/>
    <a:srgbClr val="000000"/>
    <a:srgbClr val="5152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80" autoAdjust="0"/>
    <p:restoredTop sz="79601" autoAdjust="0"/>
  </p:normalViewPr>
  <p:slideViewPr>
    <p:cSldViewPr>
      <p:cViewPr varScale="1">
        <p:scale>
          <a:sx n="86" d="100"/>
          <a:sy n="86" d="100"/>
        </p:scale>
        <p:origin x="-924" y="-84"/>
      </p:cViewPr>
      <p:guideLst>
        <p:guide orient="horz" pos="4319"/>
        <p:guide orient="horz" pos="2160"/>
        <p:guide pos="2832"/>
        <p:guide pos="3024"/>
        <p:guide pos="55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1962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2AF80-403F-4E4E-BDEB-4C9E82A5822C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B8630589-EBD0-4A4D-9289-F1D2C885D7F7}">
      <dgm:prSet phldrT="[Texte]" custT="1"/>
      <dgm:spPr/>
      <dgm:t>
        <a:bodyPr lIns="0" tIns="0" rIns="0" bIns="0"/>
        <a:lstStyle/>
        <a:p>
          <a:r>
            <a:rPr lang="fr-FR" sz="1500" b="1" dirty="0" err="1" smtClean="0"/>
            <a:t>Market</a:t>
          </a:r>
          <a:r>
            <a:rPr lang="fr-FR" sz="1500" b="1" dirty="0" smtClean="0"/>
            <a:t> &amp; techno. </a:t>
          </a:r>
          <a:r>
            <a:rPr lang="fr-FR" sz="1500" b="1" dirty="0" err="1" smtClean="0"/>
            <a:t>watch</a:t>
          </a:r>
          <a:endParaRPr lang="fr-FR" sz="1500" b="1" dirty="0"/>
        </a:p>
      </dgm:t>
    </dgm:pt>
    <dgm:pt modelId="{49CBF888-BF39-43FD-93AA-7B9C8A388741}" type="parTrans" cxnId="{CDE4E0C4-FB2D-409B-97E4-F1E383C0290D}">
      <dgm:prSet/>
      <dgm:spPr/>
      <dgm:t>
        <a:bodyPr/>
        <a:lstStyle/>
        <a:p>
          <a:endParaRPr lang="fr-FR" sz="1600"/>
        </a:p>
      </dgm:t>
    </dgm:pt>
    <dgm:pt modelId="{F309C44E-58D5-48A3-A92D-7B9365D8E2D5}" type="sibTrans" cxnId="{CDE4E0C4-FB2D-409B-97E4-F1E383C0290D}">
      <dgm:prSet/>
      <dgm:spPr/>
      <dgm:t>
        <a:bodyPr/>
        <a:lstStyle/>
        <a:p>
          <a:endParaRPr lang="fr-FR" sz="1600"/>
        </a:p>
      </dgm:t>
    </dgm:pt>
    <dgm:pt modelId="{E85EC48C-EB7E-4BA6-AB24-38EE0B717061}">
      <dgm:prSet phldrT="[Texte]" custT="1"/>
      <dgm:spPr/>
      <dgm:t>
        <a:bodyPr lIns="0" tIns="0" rIns="0" bIns="0"/>
        <a:lstStyle/>
        <a:p>
          <a:r>
            <a:rPr lang="fr-FR" sz="1500" b="1" dirty="0" err="1" smtClean="0"/>
            <a:t>Internal</a:t>
          </a:r>
          <a:r>
            <a:rPr lang="fr-FR" sz="1500" b="1" dirty="0" smtClean="0"/>
            <a:t> </a:t>
          </a:r>
          <a:r>
            <a:rPr lang="fr-FR" sz="1500" b="1" dirty="0" err="1" smtClean="0"/>
            <a:t>needs</a:t>
          </a:r>
          <a:endParaRPr lang="fr-FR" sz="1500" b="1" dirty="0"/>
        </a:p>
      </dgm:t>
    </dgm:pt>
    <dgm:pt modelId="{1C9A7B42-53FA-4DB9-BF51-DF82F5B0D29D}" type="parTrans" cxnId="{166783A2-5373-4110-8DC3-BAA30BF74B6B}">
      <dgm:prSet/>
      <dgm:spPr/>
      <dgm:t>
        <a:bodyPr/>
        <a:lstStyle/>
        <a:p>
          <a:endParaRPr lang="fr-FR" sz="1600"/>
        </a:p>
      </dgm:t>
    </dgm:pt>
    <dgm:pt modelId="{3FEEAB8B-9AD3-489A-8585-25F9952E6114}" type="sibTrans" cxnId="{166783A2-5373-4110-8DC3-BAA30BF74B6B}">
      <dgm:prSet/>
      <dgm:spPr/>
      <dgm:t>
        <a:bodyPr/>
        <a:lstStyle/>
        <a:p>
          <a:endParaRPr lang="fr-FR" sz="1600"/>
        </a:p>
      </dgm:t>
    </dgm:pt>
    <dgm:pt modelId="{AC2D3C6E-A660-4E3D-9194-B8DFA30DE892}">
      <dgm:prSet phldrT="[Texte]" custT="1"/>
      <dgm:spPr/>
      <dgm:t>
        <a:bodyPr lIns="0" tIns="0" rIns="0" bIns="0"/>
        <a:lstStyle/>
        <a:p>
          <a:r>
            <a:rPr lang="fr-FR" sz="1500" b="1" dirty="0" err="1" smtClean="0"/>
            <a:t>Manufacturing</a:t>
          </a:r>
          <a:r>
            <a:rPr lang="fr-FR" sz="1500" b="1" dirty="0" smtClean="0"/>
            <a:t> </a:t>
          </a:r>
          <a:r>
            <a:rPr lang="fr-FR" sz="1500" b="1" dirty="0" err="1" smtClean="0"/>
            <a:t>capabilities</a:t>
          </a:r>
          <a:r>
            <a:rPr lang="fr-FR" sz="1500" b="1" dirty="0" smtClean="0"/>
            <a:t> </a:t>
          </a:r>
          <a:r>
            <a:rPr lang="fr-FR" sz="1500" b="1" dirty="0" err="1" smtClean="0"/>
            <a:t>mapping</a:t>
          </a:r>
          <a:endParaRPr lang="fr-FR" sz="1500" b="1" dirty="0"/>
        </a:p>
      </dgm:t>
    </dgm:pt>
    <dgm:pt modelId="{A1AE768A-B2F3-4725-A081-11B641D4F862}" type="parTrans" cxnId="{908B98B8-D218-4FDC-A7DE-C707DA508570}">
      <dgm:prSet/>
      <dgm:spPr/>
      <dgm:t>
        <a:bodyPr/>
        <a:lstStyle/>
        <a:p>
          <a:endParaRPr lang="fr-FR" sz="1600"/>
        </a:p>
      </dgm:t>
    </dgm:pt>
    <dgm:pt modelId="{186F6A56-69E7-4406-831C-FB1B1CE7B605}" type="sibTrans" cxnId="{908B98B8-D218-4FDC-A7DE-C707DA508570}">
      <dgm:prSet/>
      <dgm:spPr/>
      <dgm:t>
        <a:bodyPr/>
        <a:lstStyle/>
        <a:p>
          <a:endParaRPr lang="fr-FR" sz="1600"/>
        </a:p>
      </dgm:t>
    </dgm:pt>
    <dgm:pt modelId="{48A514C5-9470-46E9-BA53-BA2690B3DA61}">
      <dgm:prSet phldrT="[Texte]" custT="1"/>
      <dgm:spPr/>
      <dgm:t>
        <a:bodyPr/>
        <a:lstStyle/>
        <a:p>
          <a:r>
            <a:rPr lang="fr-FR" sz="1600" b="1" dirty="0" err="1" smtClean="0">
              <a:solidFill>
                <a:srgbClr val="FF0000"/>
              </a:solidFill>
            </a:rPr>
            <a:t>Technology</a:t>
          </a:r>
          <a:r>
            <a:rPr lang="fr-FR" sz="1600" b="1" dirty="0" smtClean="0">
              <a:solidFill>
                <a:srgbClr val="FF0000"/>
              </a:solidFill>
            </a:rPr>
            <a:t> portfolio</a:t>
          </a:r>
          <a:endParaRPr lang="fr-FR" sz="1600" b="1" dirty="0">
            <a:solidFill>
              <a:srgbClr val="FF0000"/>
            </a:solidFill>
          </a:endParaRPr>
        </a:p>
      </dgm:t>
    </dgm:pt>
    <dgm:pt modelId="{B2203637-2199-42EF-8F35-528D69C11DAE}" type="parTrans" cxnId="{844C2E50-83C9-4B85-A2A6-3EFAEEDA251B}">
      <dgm:prSet/>
      <dgm:spPr/>
      <dgm:t>
        <a:bodyPr/>
        <a:lstStyle/>
        <a:p>
          <a:endParaRPr lang="fr-FR" sz="1600"/>
        </a:p>
      </dgm:t>
    </dgm:pt>
    <dgm:pt modelId="{23132351-3E4F-4E03-AEE0-491FFA06B28F}" type="sibTrans" cxnId="{844C2E50-83C9-4B85-A2A6-3EFAEEDA251B}">
      <dgm:prSet/>
      <dgm:spPr/>
      <dgm:t>
        <a:bodyPr/>
        <a:lstStyle/>
        <a:p>
          <a:endParaRPr lang="fr-FR" sz="1600"/>
        </a:p>
      </dgm:t>
    </dgm:pt>
    <dgm:pt modelId="{EFA7F66B-5CDA-4D26-9B4B-6934ED3B668D}" type="pres">
      <dgm:prSet presAssocID="{27D2AF80-403F-4E4E-BDEB-4C9E82A5822C}" presName="Name0" presStyleCnt="0">
        <dgm:presLayoutVars>
          <dgm:chMax val="4"/>
          <dgm:resizeHandles val="exact"/>
        </dgm:presLayoutVars>
      </dgm:prSet>
      <dgm:spPr/>
    </dgm:pt>
    <dgm:pt modelId="{49BA8A1C-3ED2-4B39-ADD5-3A1B6796DFBF}" type="pres">
      <dgm:prSet presAssocID="{27D2AF80-403F-4E4E-BDEB-4C9E82A5822C}" presName="ellipse" presStyleLbl="trBgShp" presStyleIdx="0" presStyleCnt="1" custScaleX="125251" custScaleY="129656" custLinFactNeighborX="286" custLinFactNeighborY="-17563"/>
      <dgm:spPr>
        <a:solidFill>
          <a:srgbClr val="FF0000">
            <a:alpha val="40000"/>
          </a:srgbClr>
        </a:solidFill>
      </dgm:spPr>
    </dgm:pt>
    <dgm:pt modelId="{4B17FA33-EE61-44DA-8C8B-2DF6283C7C70}" type="pres">
      <dgm:prSet presAssocID="{27D2AF80-403F-4E4E-BDEB-4C9E82A5822C}" presName="arrow1" presStyleLbl="fgShp" presStyleIdx="0" presStyleCnt="1" custLinFactNeighborY="31341"/>
      <dgm:spPr>
        <a:solidFill>
          <a:srgbClr val="FF0000"/>
        </a:solidFill>
      </dgm:spPr>
    </dgm:pt>
    <dgm:pt modelId="{05201179-3E06-4A9B-95EA-6EFA6CF88E9E}" type="pres">
      <dgm:prSet presAssocID="{27D2AF80-403F-4E4E-BDEB-4C9E82A5822C}" presName="rectangle" presStyleLbl="revTx" presStyleIdx="0" presStyleCnt="1" custScaleY="69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DB6641-02E0-4F35-8C6F-6450D4D02C92}" type="pres">
      <dgm:prSet presAssocID="{E85EC48C-EB7E-4BA6-AB24-38EE0B717061}" presName="item1" presStyleLbl="node1" presStyleIdx="0" presStyleCnt="3" custScaleX="126031" custScaleY="126666" custLinFactNeighborX="773" custLinFactNeighborY="-245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358D59-33E1-44F4-A758-353B82D4942A}" type="pres">
      <dgm:prSet presAssocID="{AC2D3C6E-A660-4E3D-9194-B8DFA30DE892}" presName="item2" presStyleLbl="node1" presStyleIdx="1" presStyleCnt="3" custScaleX="126031" custScaleY="126666" custLinFactNeighborX="-4869" custLinFactNeighborY="-336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60FA22-73D4-46B1-BA52-6B99CC6CA3D0}" type="pres">
      <dgm:prSet presAssocID="{48A514C5-9470-46E9-BA53-BA2690B3DA61}" presName="item3" presStyleLbl="node1" presStyleIdx="2" presStyleCnt="3" custScaleX="126031" custScaleY="126666" custLinFactNeighborX="5079" custLinFactNeighborY="-262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B59573-0BE5-420A-BBAD-E6E9AAC2FA71}" type="pres">
      <dgm:prSet presAssocID="{27D2AF80-403F-4E4E-BDEB-4C9E82A5822C}" presName="funnel" presStyleLbl="trAlignAcc1" presStyleIdx="0" presStyleCnt="1" custScaleX="126191" custScaleY="127552"/>
      <dgm:spPr>
        <a:solidFill>
          <a:schemeClr val="bg1">
            <a:lumMod val="75000"/>
            <a:alpha val="40000"/>
          </a:schemeClr>
        </a:solidFill>
        <a:ln w="19050">
          <a:solidFill>
            <a:srgbClr val="C00000"/>
          </a:solidFill>
        </a:ln>
      </dgm:spPr>
    </dgm:pt>
  </dgm:ptLst>
  <dgm:cxnLst>
    <dgm:cxn modelId="{ACD8D9D8-CBBF-4533-9FF6-CE3F938BE982}" type="presOf" srcId="{E85EC48C-EB7E-4BA6-AB24-38EE0B717061}" destId="{E7358D59-33E1-44F4-A758-353B82D4942A}" srcOrd="0" destOrd="0" presId="urn:microsoft.com/office/officeart/2005/8/layout/funnel1"/>
    <dgm:cxn modelId="{844C2E50-83C9-4B85-A2A6-3EFAEEDA251B}" srcId="{27D2AF80-403F-4E4E-BDEB-4C9E82A5822C}" destId="{48A514C5-9470-46E9-BA53-BA2690B3DA61}" srcOrd="3" destOrd="0" parTransId="{B2203637-2199-42EF-8F35-528D69C11DAE}" sibTransId="{23132351-3E4F-4E03-AEE0-491FFA06B28F}"/>
    <dgm:cxn modelId="{073E62E4-00CE-4537-AF79-CF79E7FADB20}" type="presOf" srcId="{48A514C5-9470-46E9-BA53-BA2690B3DA61}" destId="{05201179-3E06-4A9B-95EA-6EFA6CF88E9E}" srcOrd="0" destOrd="0" presId="urn:microsoft.com/office/officeart/2005/8/layout/funnel1"/>
    <dgm:cxn modelId="{908B98B8-D218-4FDC-A7DE-C707DA508570}" srcId="{27D2AF80-403F-4E4E-BDEB-4C9E82A5822C}" destId="{AC2D3C6E-A660-4E3D-9194-B8DFA30DE892}" srcOrd="2" destOrd="0" parTransId="{A1AE768A-B2F3-4725-A081-11B641D4F862}" sibTransId="{186F6A56-69E7-4406-831C-FB1B1CE7B605}"/>
    <dgm:cxn modelId="{166783A2-5373-4110-8DC3-BAA30BF74B6B}" srcId="{27D2AF80-403F-4E4E-BDEB-4C9E82A5822C}" destId="{E85EC48C-EB7E-4BA6-AB24-38EE0B717061}" srcOrd="1" destOrd="0" parTransId="{1C9A7B42-53FA-4DB9-BF51-DF82F5B0D29D}" sibTransId="{3FEEAB8B-9AD3-489A-8585-25F9952E6114}"/>
    <dgm:cxn modelId="{CDE4E0C4-FB2D-409B-97E4-F1E383C0290D}" srcId="{27D2AF80-403F-4E4E-BDEB-4C9E82A5822C}" destId="{B8630589-EBD0-4A4D-9289-F1D2C885D7F7}" srcOrd="0" destOrd="0" parTransId="{49CBF888-BF39-43FD-93AA-7B9C8A388741}" sibTransId="{F309C44E-58D5-48A3-A92D-7B9365D8E2D5}"/>
    <dgm:cxn modelId="{E1993C71-CFD0-4073-9681-581CEABC9E56}" type="presOf" srcId="{AC2D3C6E-A660-4E3D-9194-B8DFA30DE892}" destId="{9CDB6641-02E0-4F35-8C6F-6450D4D02C92}" srcOrd="0" destOrd="0" presId="urn:microsoft.com/office/officeart/2005/8/layout/funnel1"/>
    <dgm:cxn modelId="{3B6F437B-67DF-4B78-8F11-32F3523E6727}" type="presOf" srcId="{B8630589-EBD0-4A4D-9289-F1D2C885D7F7}" destId="{9B60FA22-73D4-46B1-BA52-6B99CC6CA3D0}" srcOrd="0" destOrd="0" presId="urn:microsoft.com/office/officeart/2005/8/layout/funnel1"/>
    <dgm:cxn modelId="{96E0DF8B-DC00-483C-860C-CC0B984EB678}" type="presOf" srcId="{27D2AF80-403F-4E4E-BDEB-4C9E82A5822C}" destId="{EFA7F66B-5CDA-4D26-9B4B-6934ED3B668D}" srcOrd="0" destOrd="0" presId="urn:microsoft.com/office/officeart/2005/8/layout/funnel1"/>
    <dgm:cxn modelId="{BC9493B6-8C70-4D85-B3B9-F196016A2318}" type="presParOf" srcId="{EFA7F66B-5CDA-4D26-9B4B-6934ED3B668D}" destId="{49BA8A1C-3ED2-4B39-ADD5-3A1B6796DFBF}" srcOrd="0" destOrd="0" presId="urn:microsoft.com/office/officeart/2005/8/layout/funnel1"/>
    <dgm:cxn modelId="{A70CA5A0-7E9D-484D-A555-480552D5E6DF}" type="presParOf" srcId="{EFA7F66B-5CDA-4D26-9B4B-6934ED3B668D}" destId="{4B17FA33-EE61-44DA-8C8B-2DF6283C7C70}" srcOrd="1" destOrd="0" presId="urn:microsoft.com/office/officeart/2005/8/layout/funnel1"/>
    <dgm:cxn modelId="{17942D4B-41D4-4719-B029-CFFAF2206C86}" type="presParOf" srcId="{EFA7F66B-5CDA-4D26-9B4B-6934ED3B668D}" destId="{05201179-3E06-4A9B-95EA-6EFA6CF88E9E}" srcOrd="2" destOrd="0" presId="urn:microsoft.com/office/officeart/2005/8/layout/funnel1"/>
    <dgm:cxn modelId="{3FF7C89C-CF4B-443E-81A8-01BC8B3B630B}" type="presParOf" srcId="{EFA7F66B-5CDA-4D26-9B4B-6934ED3B668D}" destId="{9CDB6641-02E0-4F35-8C6F-6450D4D02C92}" srcOrd="3" destOrd="0" presId="urn:microsoft.com/office/officeart/2005/8/layout/funnel1"/>
    <dgm:cxn modelId="{34D8126F-CBD3-4D53-80B5-2D11E2B6CA13}" type="presParOf" srcId="{EFA7F66B-5CDA-4D26-9B4B-6934ED3B668D}" destId="{E7358D59-33E1-44F4-A758-353B82D4942A}" srcOrd="4" destOrd="0" presId="urn:microsoft.com/office/officeart/2005/8/layout/funnel1"/>
    <dgm:cxn modelId="{4AE6668D-56A5-4C25-BFC8-BDEE2107C8B8}" type="presParOf" srcId="{EFA7F66B-5CDA-4D26-9B4B-6934ED3B668D}" destId="{9B60FA22-73D4-46B1-BA52-6B99CC6CA3D0}" srcOrd="5" destOrd="0" presId="urn:microsoft.com/office/officeart/2005/8/layout/funnel1"/>
    <dgm:cxn modelId="{EE24C79C-0695-4247-A820-EF0946082BC4}" type="presParOf" srcId="{EFA7F66B-5CDA-4D26-9B4B-6934ED3B668D}" destId="{83B59573-0BE5-420A-BBAD-E6E9AAC2FA7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5A85AB-F4DF-463E-9BF5-3B67A46677DA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0D4A3A36-29A8-4638-AF35-90CF4D3DA8CD}">
      <dgm:prSet phldrT="[Texte]" custT="1"/>
      <dgm:spPr/>
      <dgm:t>
        <a:bodyPr/>
        <a:lstStyle/>
        <a:p>
          <a:endParaRPr lang="en-US" sz="1600" noProof="0" dirty="0" smtClean="0"/>
        </a:p>
        <a:p>
          <a:r>
            <a:rPr lang="en-US" sz="1600" noProof="0" dirty="0" smtClean="0"/>
            <a:t>Value</a:t>
          </a:r>
          <a:br>
            <a:rPr lang="en-US" sz="1600" noProof="0" dirty="0" smtClean="0"/>
          </a:br>
          <a:r>
            <a:rPr lang="en-US" sz="1600" noProof="0" dirty="0" smtClean="0"/>
            <a:t>creation</a:t>
          </a:r>
          <a:br>
            <a:rPr lang="en-US" sz="1600" noProof="0" dirty="0" smtClean="0"/>
          </a:br>
          <a:r>
            <a:rPr lang="en-US" sz="1600" noProof="0" dirty="0" smtClean="0"/>
            <a:t>($ impact)</a:t>
          </a:r>
          <a:endParaRPr lang="en-US" sz="1600" noProof="0" dirty="0"/>
        </a:p>
      </dgm:t>
    </dgm:pt>
    <dgm:pt modelId="{D247EBA9-48CD-4694-A217-DB7700EE1D96}" type="parTrans" cxnId="{65A6E0D2-99C2-4425-B832-819AB751BA3E}">
      <dgm:prSet/>
      <dgm:spPr/>
      <dgm:t>
        <a:bodyPr/>
        <a:lstStyle/>
        <a:p>
          <a:endParaRPr lang="fr-FR" sz="1600"/>
        </a:p>
      </dgm:t>
    </dgm:pt>
    <dgm:pt modelId="{AFA15C84-B2A9-450E-B591-C2AD0C86BCFE}" type="sibTrans" cxnId="{65A6E0D2-99C2-4425-B832-819AB751BA3E}">
      <dgm:prSet/>
      <dgm:spPr/>
      <dgm:t>
        <a:bodyPr/>
        <a:lstStyle/>
        <a:p>
          <a:endParaRPr lang="fr-FR" sz="1600"/>
        </a:p>
      </dgm:t>
    </dgm:pt>
    <dgm:pt modelId="{64812547-C4DE-4083-AA04-A435C2B73A03}">
      <dgm:prSet phldrT="[Texte]" custT="1"/>
      <dgm:spPr/>
      <dgm:t>
        <a:bodyPr/>
        <a:lstStyle/>
        <a:p>
          <a:r>
            <a:rPr lang="en-US" sz="1600" noProof="0" dirty="0" smtClean="0"/>
            <a:t>Effectiveness </a:t>
          </a:r>
        </a:p>
        <a:p>
          <a:r>
            <a:rPr lang="en-US" sz="1600" noProof="0" dirty="0" smtClean="0"/>
            <a:t>of the R&amp;D process</a:t>
          </a:r>
          <a:endParaRPr lang="en-US" sz="1600" noProof="0" dirty="0" smtClean="0"/>
        </a:p>
      </dgm:t>
    </dgm:pt>
    <dgm:pt modelId="{42F4A867-68DC-4EA3-A77B-7F5D68A304DC}" type="parTrans" cxnId="{82B27266-63E6-4390-8BCD-79CD304C3099}">
      <dgm:prSet/>
      <dgm:spPr/>
      <dgm:t>
        <a:bodyPr/>
        <a:lstStyle/>
        <a:p>
          <a:endParaRPr lang="fr-FR" sz="1600"/>
        </a:p>
      </dgm:t>
    </dgm:pt>
    <dgm:pt modelId="{987B9B11-5D0C-481E-BD72-50DB2D1B8D6B}" type="sibTrans" cxnId="{82B27266-63E6-4390-8BCD-79CD304C3099}">
      <dgm:prSet/>
      <dgm:spPr/>
      <dgm:t>
        <a:bodyPr/>
        <a:lstStyle/>
        <a:p>
          <a:endParaRPr lang="fr-FR" sz="1600"/>
        </a:p>
      </dgm:t>
    </dgm:pt>
    <dgm:pt modelId="{A1681F10-7DF5-4A56-BDB1-63C02B96370D}">
      <dgm:prSet phldrT="[Texte]" custT="1"/>
      <dgm:spPr/>
      <dgm:t>
        <a:bodyPr/>
        <a:lstStyle/>
        <a:p>
          <a:r>
            <a:rPr lang="en-US" sz="1600" noProof="0" dirty="0" smtClean="0"/>
            <a:t>Innovation enablers</a:t>
          </a:r>
        </a:p>
        <a:p>
          <a:r>
            <a:rPr lang="en-US" sz="1600" noProof="0" dirty="0" smtClean="0"/>
            <a:t>&amp; their impacts</a:t>
          </a:r>
          <a:endParaRPr lang="en-US" sz="1600" noProof="0" dirty="0" smtClean="0"/>
        </a:p>
      </dgm:t>
    </dgm:pt>
    <dgm:pt modelId="{2AFA0DAC-61C4-4E57-AAA0-6184F5874472}" type="parTrans" cxnId="{29AECF98-AB59-4BF1-8A2F-470DA5BDBB95}">
      <dgm:prSet/>
      <dgm:spPr/>
      <dgm:t>
        <a:bodyPr/>
        <a:lstStyle/>
        <a:p>
          <a:endParaRPr lang="fr-FR" sz="1600"/>
        </a:p>
      </dgm:t>
    </dgm:pt>
    <dgm:pt modelId="{48CB23E4-D3B2-4038-B72C-CBC9AF7B0307}" type="sibTrans" cxnId="{29AECF98-AB59-4BF1-8A2F-470DA5BDBB95}">
      <dgm:prSet/>
      <dgm:spPr/>
      <dgm:t>
        <a:bodyPr/>
        <a:lstStyle/>
        <a:p>
          <a:endParaRPr lang="fr-FR" sz="1600"/>
        </a:p>
      </dgm:t>
    </dgm:pt>
    <dgm:pt modelId="{9B754F34-397E-42EE-9772-CB2BFCEDC346}" type="pres">
      <dgm:prSet presAssocID="{595A85AB-F4DF-463E-9BF5-3B67A46677DA}" presName="Name0" presStyleCnt="0">
        <dgm:presLayoutVars>
          <dgm:dir/>
          <dgm:animLvl val="lvl"/>
          <dgm:resizeHandles val="exact"/>
        </dgm:presLayoutVars>
      </dgm:prSet>
      <dgm:spPr/>
    </dgm:pt>
    <dgm:pt modelId="{3C7D19A5-9966-4577-A224-517A31053090}" type="pres">
      <dgm:prSet presAssocID="{0D4A3A36-29A8-4638-AF35-90CF4D3DA8CD}" presName="Name8" presStyleCnt="0"/>
      <dgm:spPr/>
    </dgm:pt>
    <dgm:pt modelId="{D0466E25-CC11-44B4-918C-CE6C4EE4FEB4}" type="pres">
      <dgm:prSet presAssocID="{0D4A3A36-29A8-4638-AF35-90CF4D3DA8C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A7DABB-6A20-493D-AE45-BF471EBCA5F5}" type="pres">
      <dgm:prSet presAssocID="{0D4A3A36-29A8-4638-AF35-90CF4D3DA8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11B29B-6E52-455C-9A30-1415EE7B0E63}" type="pres">
      <dgm:prSet presAssocID="{64812547-C4DE-4083-AA04-A435C2B73A03}" presName="Name8" presStyleCnt="0"/>
      <dgm:spPr/>
    </dgm:pt>
    <dgm:pt modelId="{5C929B9F-949B-41DE-9219-86BC1A97ABF3}" type="pres">
      <dgm:prSet presAssocID="{64812547-C4DE-4083-AA04-A435C2B73A03}" presName="level" presStyleLbl="node1" presStyleIdx="1" presStyleCnt="3">
        <dgm:presLayoutVars>
          <dgm:chMax val="1"/>
          <dgm:bulletEnabled val="1"/>
        </dgm:presLayoutVars>
      </dgm:prSet>
      <dgm:spPr/>
    </dgm:pt>
    <dgm:pt modelId="{1EAE8FAC-E248-4B47-B64F-4588752883B0}" type="pres">
      <dgm:prSet presAssocID="{64812547-C4DE-4083-AA04-A435C2B73A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28CA5F-AC99-4FE8-BE03-5F4530E4173B}" type="pres">
      <dgm:prSet presAssocID="{A1681F10-7DF5-4A56-BDB1-63C02B96370D}" presName="Name8" presStyleCnt="0"/>
      <dgm:spPr/>
    </dgm:pt>
    <dgm:pt modelId="{9F1A56E3-371D-46E7-97B5-9D3CEDF6C4B5}" type="pres">
      <dgm:prSet presAssocID="{A1681F10-7DF5-4A56-BDB1-63C02B96370D}" presName="level" presStyleLbl="node1" presStyleIdx="2" presStyleCnt="3">
        <dgm:presLayoutVars>
          <dgm:chMax val="1"/>
          <dgm:bulletEnabled val="1"/>
        </dgm:presLayoutVars>
      </dgm:prSet>
      <dgm:spPr/>
    </dgm:pt>
    <dgm:pt modelId="{4C9CF028-E190-48F9-92C9-35C83D03C379}" type="pres">
      <dgm:prSet presAssocID="{A1681F10-7DF5-4A56-BDB1-63C02B96370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0C2AD15-41C4-4CAE-8F22-5225106AB8EA}" type="presOf" srcId="{64812547-C4DE-4083-AA04-A435C2B73A03}" destId="{5C929B9F-949B-41DE-9219-86BC1A97ABF3}" srcOrd="0" destOrd="0" presId="urn:microsoft.com/office/officeart/2005/8/layout/pyramid1"/>
    <dgm:cxn modelId="{5AC99903-911D-499C-9D10-BD9ED9EB8FFA}" type="presOf" srcId="{595A85AB-F4DF-463E-9BF5-3B67A46677DA}" destId="{9B754F34-397E-42EE-9772-CB2BFCEDC346}" srcOrd="0" destOrd="0" presId="urn:microsoft.com/office/officeart/2005/8/layout/pyramid1"/>
    <dgm:cxn modelId="{7FF759A5-1F6D-4E6A-8AB8-5605D7D20A8B}" type="presOf" srcId="{A1681F10-7DF5-4A56-BDB1-63C02B96370D}" destId="{4C9CF028-E190-48F9-92C9-35C83D03C379}" srcOrd="1" destOrd="0" presId="urn:microsoft.com/office/officeart/2005/8/layout/pyramid1"/>
    <dgm:cxn modelId="{82B27266-63E6-4390-8BCD-79CD304C3099}" srcId="{595A85AB-F4DF-463E-9BF5-3B67A46677DA}" destId="{64812547-C4DE-4083-AA04-A435C2B73A03}" srcOrd="1" destOrd="0" parTransId="{42F4A867-68DC-4EA3-A77B-7F5D68A304DC}" sibTransId="{987B9B11-5D0C-481E-BD72-50DB2D1B8D6B}"/>
    <dgm:cxn modelId="{2E643C25-93D5-48F4-ADC1-0251C1AD5F40}" type="presOf" srcId="{0D4A3A36-29A8-4638-AF35-90CF4D3DA8CD}" destId="{8AA7DABB-6A20-493D-AE45-BF471EBCA5F5}" srcOrd="1" destOrd="0" presId="urn:microsoft.com/office/officeart/2005/8/layout/pyramid1"/>
    <dgm:cxn modelId="{672A4C0A-5319-4637-802C-3457EEB99EDB}" type="presOf" srcId="{A1681F10-7DF5-4A56-BDB1-63C02B96370D}" destId="{9F1A56E3-371D-46E7-97B5-9D3CEDF6C4B5}" srcOrd="0" destOrd="0" presId="urn:microsoft.com/office/officeart/2005/8/layout/pyramid1"/>
    <dgm:cxn modelId="{29AECF98-AB59-4BF1-8A2F-470DA5BDBB95}" srcId="{595A85AB-F4DF-463E-9BF5-3B67A46677DA}" destId="{A1681F10-7DF5-4A56-BDB1-63C02B96370D}" srcOrd="2" destOrd="0" parTransId="{2AFA0DAC-61C4-4E57-AAA0-6184F5874472}" sibTransId="{48CB23E4-D3B2-4038-B72C-CBC9AF7B0307}"/>
    <dgm:cxn modelId="{65A6E0D2-99C2-4425-B832-819AB751BA3E}" srcId="{595A85AB-F4DF-463E-9BF5-3B67A46677DA}" destId="{0D4A3A36-29A8-4638-AF35-90CF4D3DA8CD}" srcOrd="0" destOrd="0" parTransId="{D247EBA9-48CD-4694-A217-DB7700EE1D96}" sibTransId="{AFA15C84-B2A9-450E-B591-C2AD0C86BCFE}"/>
    <dgm:cxn modelId="{4FBC3931-78EA-4878-8F5C-7F631394D35A}" type="presOf" srcId="{64812547-C4DE-4083-AA04-A435C2B73A03}" destId="{1EAE8FAC-E248-4B47-B64F-4588752883B0}" srcOrd="1" destOrd="0" presId="urn:microsoft.com/office/officeart/2005/8/layout/pyramid1"/>
    <dgm:cxn modelId="{A4AAD90D-6A64-4224-B5EB-2A5E2FF7D0FC}" type="presOf" srcId="{0D4A3A36-29A8-4638-AF35-90CF4D3DA8CD}" destId="{D0466E25-CC11-44B4-918C-CE6C4EE4FEB4}" srcOrd="0" destOrd="0" presId="urn:microsoft.com/office/officeart/2005/8/layout/pyramid1"/>
    <dgm:cxn modelId="{0E9410D0-0B74-423E-B1C0-A8B1AFE3DDEC}" type="presParOf" srcId="{9B754F34-397E-42EE-9772-CB2BFCEDC346}" destId="{3C7D19A5-9966-4577-A224-517A31053090}" srcOrd="0" destOrd="0" presId="urn:microsoft.com/office/officeart/2005/8/layout/pyramid1"/>
    <dgm:cxn modelId="{58EEA50E-E89A-4277-A394-A65C718C8FAB}" type="presParOf" srcId="{3C7D19A5-9966-4577-A224-517A31053090}" destId="{D0466E25-CC11-44B4-918C-CE6C4EE4FEB4}" srcOrd="0" destOrd="0" presId="urn:microsoft.com/office/officeart/2005/8/layout/pyramid1"/>
    <dgm:cxn modelId="{853BC2C1-329C-467F-A117-D0F7DC3A6F24}" type="presParOf" srcId="{3C7D19A5-9966-4577-A224-517A31053090}" destId="{8AA7DABB-6A20-493D-AE45-BF471EBCA5F5}" srcOrd="1" destOrd="0" presId="urn:microsoft.com/office/officeart/2005/8/layout/pyramid1"/>
    <dgm:cxn modelId="{211CDE4D-918C-405B-A178-5B75A33F977F}" type="presParOf" srcId="{9B754F34-397E-42EE-9772-CB2BFCEDC346}" destId="{CC11B29B-6E52-455C-9A30-1415EE7B0E63}" srcOrd="1" destOrd="0" presId="urn:microsoft.com/office/officeart/2005/8/layout/pyramid1"/>
    <dgm:cxn modelId="{E7150ACF-1289-4C1A-A1F6-1DAA5DA1C9F0}" type="presParOf" srcId="{CC11B29B-6E52-455C-9A30-1415EE7B0E63}" destId="{5C929B9F-949B-41DE-9219-86BC1A97ABF3}" srcOrd="0" destOrd="0" presId="urn:microsoft.com/office/officeart/2005/8/layout/pyramid1"/>
    <dgm:cxn modelId="{C0772827-EDFD-44C9-B94F-0ED358CBEABB}" type="presParOf" srcId="{CC11B29B-6E52-455C-9A30-1415EE7B0E63}" destId="{1EAE8FAC-E248-4B47-B64F-4588752883B0}" srcOrd="1" destOrd="0" presId="urn:microsoft.com/office/officeart/2005/8/layout/pyramid1"/>
    <dgm:cxn modelId="{1C98FD0C-429D-44B5-8239-2CC17047C262}" type="presParOf" srcId="{9B754F34-397E-42EE-9772-CB2BFCEDC346}" destId="{D728CA5F-AC99-4FE8-BE03-5F4530E4173B}" srcOrd="2" destOrd="0" presId="urn:microsoft.com/office/officeart/2005/8/layout/pyramid1"/>
    <dgm:cxn modelId="{6DABBF88-446D-4808-B8A1-CDE38C2F9877}" type="presParOf" srcId="{D728CA5F-AC99-4FE8-BE03-5F4530E4173B}" destId="{9F1A56E3-371D-46E7-97B5-9D3CEDF6C4B5}" srcOrd="0" destOrd="0" presId="urn:microsoft.com/office/officeart/2005/8/layout/pyramid1"/>
    <dgm:cxn modelId="{D3A571A4-CF1D-4C6B-9A5F-CB9CE3EEA402}" type="presParOf" srcId="{D728CA5F-AC99-4FE8-BE03-5F4530E4173B}" destId="{4C9CF028-E190-48F9-92C9-35C83D03C37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BA8A1C-3ED2-4B39-ADD5-3A1B6796DFBF}">
      <dsp:nvSpPr>
        <dsp:cNvPr id="0" name=""/>
        <dsp:cNvSpPr/>
      </dsp:nvSpPr>
      <dsp:spPr>
        <a:xfrm>
          <a:off x="1680761" y="60784"/>
          <a:ext cx="4878279" cy="1753744"/>
        </a:xfrm>
        <a:prstGeom prst="ellipse">
          <a:avLst/>
        </a:prstGeom>
        <a:solidFill>
          <a:srgbClr val="FF000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7FA33-EE61-44DA-8C8B-2DF6283C7C70}">
      <dsp:nvSpPr>
        <dsp:cNvPr id="0" name=""/>
        <dsp:cNvSpPr/>
      </dsp:nvSpPr>
      <dsp:spPr>
        <a:xfrm>
          <a:off x="3737396" y="3962402"/>
          <a:ext cx="754806" cy="483076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01179-3E06-4A9B-95EA-6EFA6CF88E9E}">
      <dsp:nvSpPr>
        <dsp:cNvPr id="0" name=""/>
        <dsp:cNvSpPr/>
      </dsp:nvSpPr>
      <dsp:spPr>
        <a:xfrm>
          <a:off x="2303263" y="4336941"/>
          <a:ext cx="3623072" cy="626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rgbClr val="FF0000"/>
              </a:solidFill>
            </a:rPr>
            <a:t>Technology</a:t>
          </a:r>
          <a:r>
            <a:rPr lang="fr-FR" sz="1600" b="1" kern="1200" dirty="0" smtClean="0">
              <a:solidFill>
                <a:srgbClr val="FF0000"/>
              </a:solidFill>
            </a:rPr>
            <a:t> portfolio</a:t>
          </a:r>
          <a:endParaRPr lang="fr-FR" sz="1600" b="1" kern="1200" dirty="0">
            <a:solidFill>
              <a:srgbClr val="FF0000"/>
            </a:solidFill>
          </a:endParaRPr>
        </a:p>
      </dsp:txBody>
      <dsp:txXfrm>
        <a:off x="2303263" y="4336941"/>
        <a:ext cx="3623072" cy="626809"/>
      </dsp:txXfrm>
    </dsp:sp>
    <dsp:sp modelId="{9CDB6641-02E0-4F35-8C6F-6450D4D02C92}">
      <dsp:nvSpPr>
        <dsp:cNvPr id="0" name=""/>
        <dsp:cNvSpPr/>
      </dsp:nvSpPr>
      <dsp:spPr>
        <a:xfrm>
          <a:off x="3411044" y="1441344"/>
          <a:ext cx="1712322" cy="17209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/>
            <a:t>Manufacturing</a:t>
          </a:r>
          <a:r>
            <a:rPr lang="fr-FR" sz="1500" b="1" kern="1200" dirty="0" smtClean="0"/>
            <a:t> </a:t>
          </a:r>
          <a:r>
            <a:rPr lang="fr-FR" sz="1500" b="1" kern="1200" dirty="0" err="1" smtClean="0"/>
            <a:t>capabilities</a:t>
          </a:r>
          <a:r>
            <a:rPr lang="fr-FR" sz="1500" b="1" kern="1200" dirty="0" smtClean="0"/>
            <a:t> </a:t>
          </a:r>
          <a:r>
            <a:rPr lang="fr-FR" sz="1500" b="1" kern="1200" dirty="0" err="1" smtClean="0"/>
            <a:t>mapping</a:t>
          </a:r>
          <a:endParaRPr lang="fr-FR" sz="1500" b="1" kern="1200" dirty="0"/>
        </a:p>
      </dsp:txBody>
      <dsp:txXfrm>
        <a:off x="3411044" y="1441344"/>
        <a:ext cx="1712322" cy="1720950"/>
      </dsp:txXfrm>
    </dsp:sp>
    <dsp:sp modelId="{E7358D59-33E1-44F4-A758-353B82D4942A}">
      <dsp:nvSpPr>
        <dsp:cNvPr id="0" name=""/>
        <dsp:cNvSpPr/>
      </dsp:nvSpPr>
      <dsp:spPr>
        <a:xfrm>
          <a:off x="2362198" y="298334"/>
          <a:ext cx="1712322" cy="17209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/>
            <a:t>Internal</a:t>
          </a:r>
          <a:r>
            <a:rPr lang="fr-FR" sz="1500" b="1" kern="1200" dirty="0" smtClean="0"/>
            <a:t> </a:t>
          </a:r>
          <a:r>
            <a:rPr lang="fr-FR" sz="1500" b="1" kern="1200" dirty="0" err="1" smtClean="0"/>
            <a:t>needs</a:t>
          </a:r>
          <a:endParaRPr lang="fr-FR" sz="1500" b="1" kern="1200" dirty="0"/>
        </a:p>
      </dsp:txBody>
      <dsp:txXfrm>
        <a:off x="2362198" y="298334"/>
        <a:ext cx="1712322" cy="1720950"/>
      </dsp:txXfrm>
    </dsp:sp>
    <dsp:sp modelId="{9B60FA22-73D4-46B1-BA52-6B99CC6CA3D0}">
      <dsp:nvSpPr>
        <dsp:cNvPr id="0" name=""/>
        <dsp:cNvSpPr/>
      </dsp:nvSpPr>
      <dsp:spPr>
        <a:xfrm>
          <a:off x="3886201" y="69744"/>
          <a:ext cx="1712322" cy="17209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/>
            <a:t>Market</a:t>
          </a:r>
          <a:r>
            <a:rPr lang="fr-FR" sz="1500" b="1" kern="1200" dirty="0" smtClean="0"/>
            <a:t> &amp; techno. </a:t>
          </a:r>
          <a:r>
            <a:rPr lang="fr-FR" sz="1500" b="1" kern="1200" dirty="0" err="1" smtClean="0"/>
            <a:t>watch</a:t>
          </a:r>
          <a:endParaRPr lang="fr-FR" sz="1500" b="1" kern="1200" dirty="0"/>
        </a:p>
      </dsp:txBody>
      <dsp:txXfrm>
        <a:off x="3886201" y="69744"/>
        <a:ext cx="1712322" cy="1720950"/>
      </dsp:txXfrm>
    </dsp:sp>
    <dsp:sp modelId="{83B59573-0BE5-420A-BBAD-E6E9AAC2FA71}">
      <dsp:nvSpPr>
        <dsp:cNvPr id="0" name=""/>
        <dsp:cNvSpPr/>
      </dsp:nvSpPr>
      <dsp:spPr>
        <a:xfrm>
          <a:off x="1447805" y="-132988"/>
          <a:ext cx="5333989" cy="4313214"/>
        </a:xfrm>
        <a:prstGeom prst="funnel">
          <a:avLst/>
        </a:prstGeom>
        <a:solidFill>
          <a:schemeClr val="bg1">
            <a:lumMod val="75000"/>
            <a:alpha val="4000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466E25-CC11-44B4-918C-CE6C4EE4FEB4}">
      <dsp:nvSpPr>
        <dsp:cNvPr id="0" name=""/>
        <dsp:cNvSpPr/>
      </dsp:nvSpPr>
      <dsp:spPr>
        <a:xfrm>
          <a:off x="1397000" y="0"/>
          <a:ext cx="1397000" cy="1354666"/>
        </a:xfrm>
        <a:prstGeom prst="trapezoid">
          <a:avLst>
            <a:gd name="adj" fmla="val 51563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Value</a:t>
          </a:r>
          <a:br>
            <a:rPr lang="en-US" sz="1600" kern="1200" noProof="0" dirty="0" smtClean="0"/>
          </a:br>
          <a:r>
            <a:rPr lang="en-US" sz="1600" kern="1200" noProof="0" dirty="0" smtClean="0"/>
            <a:t>creation</a:t>
          </a:r>
          <a:br>
            <a:rPr lang="en-US" sz="1600" kern="1200" noProof="0" dirty="0" smtClean="0"/>
          </a:br>
          <a:r>
            <a:rPr lang="en-US" sz="1600" kern="1200" noProof="0" dirty="0" smtClean="0"/>
            <a:t>($ impact)</a:t>
          </a:r>
          <a:endParaRPr lang="en-US" sz="1600" kern="1200" noProof="0" dirty="0"/>
        </a:p>
      </dsp:txBody>
      <dsp:txXfrm>
        <a:off x="1397000" y="0"/>
        <a:ext cx="1397000" cy="1354666"/>
      </dsp:txXfrm>
    </dsp:sp>
    <dsp:sp modelId="{5C929B9F-949B-41DE-9219-86BC1A97ABF3}">
      <dsp:nvSpPr>
        <dsp:cNvPr id="0" name=""/>
        <dsp:cNvSpPr/>
      </dsp:nvSpPr>
      <dsp:spPr>
        <a:xfrm>
          <a:off x="698500" y="1354666"/>
          <a:ext cx="2794000" cy="1354666"/>
        </a:xfrm>
        <a:prstGeom prst="trapezoid">
          <a:avLst>
            <a:gd name="adj" fmla="val 51563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Effectiveness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of the R&amp;D process</a:t>
          </a:r>
          <a:endParaRPr lang="en-US" sz="1600" kern="1200" noProof="0" dirty="0" smtClean="0"/>
        </a:p>
      </dsp:txBody>
      <dsp:txXfrm>
        <a:off x="1187449" y="1354666"/>
        <a:ext cx="1816100" cy="1354666"/>
      </dsp:txXfrm>
    </dsp:sp>
    <dsp:sp modelId="{9F1A56E3-371D-46E7-97B5-9D3CEDF6C4B5}">
      <dsp:nvSpPr>
        <dsp:cNvPr id="0" name=""/>
        <dsp:cNvSpPr/>
      </dsp:nvSpPr>
      <dsp:spPr>
        <a:xfrm>
          <a:off x="0" y="2709333"/>
          <a:ext cx="4191000" cy="1354666"/>
        </a:xfrm>
        <a:prstGeom prst="trapezoid">
          <a:avLst>
            <a:gd name="adj" fmla="val 51563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Innovation enablers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&amp; their impacts</a:t>
          </a:r>
          <a:endParaRPr lang="en-US" sz="1600" kern="1200" noProof="0" dirty="0" smtClean="0"/>
        </a:p>
      </dsp:txBody>
      <dsp:txXfrm>
        <a:off x="733424" y="2709333"/>
        <a:ext cx="272415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22205-737F-4710-96FE-A9FD2266C983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BC7FB-3269-449D-92F7-244EABC2F2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DC475-12A3-4A39-B5FF-C737E41F2F4D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BB1F-E020-45F4-BD76-1BEE059CAA0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BB1F-E020-45F4-BD76-1BEE059CAA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BB1F-E020-45F4-BD76-1BEE059CAA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247F2-36FB-470C-A1BD-3FE85AA2B7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96235-4575-4823-A3B2-20C2379BAB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Owens Corning Early Career Award is bestowed annually upon a leading researcher in recognition of outstanding contributions to the field of materials science and engineering.</a:t>
            </a:r>
          </a:p>
          <a:p>
            <a:endParaRPr lang="fr-FR" dirty="0" smtClean="0"/>
          </a:p>
          <a:p>
            <a:r>
              <a:rPr lang="fr-F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(Russell) </a:t>
            </a:r>
            <a:r>
              <a:rPr lang="fr-FR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Games</a:t>
            </a:r>
            <a:r>
              <a:rPr lang="fr-F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Slayter</a:t>
            </a:r>
            <a:r>
              <a:rPr lang="fr-F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“Father of Fiberglas” and noted inventor.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Awarded more than 160 United States patents, chiefly in glass technology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Alfred </a:t>
            </a:r>
            <a:r>
              <a:rPr lang="fr-FR" sz="12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Marzocchi</a:t>
            </a:r>
            <a:r>
              <a:rPr lang="fr-FR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Marzocchi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awarded many patents spanning over four decades – solidly placing him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echelon of contributors to Owens Corning’s patent portfolio.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BB1F-E020-45F4-BD76-1BEE059CAA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BB1F-E020-45F4-BD76-1BEE059CAA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906588"/>
            <a:ext cx="9144000" cy="3352800"/>
          </a:xfrm>
          <a:prstGeom prst="rect">
            <a:avLst/>
          </a:prstGeom>
          <a:solidFill>
            <a:srgbClr val="515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cxnSp>
        <p:nvCxnSpPr>
          <p:cNvPr id="8" name="Straight Connector 12"/>
          <p:cNvCxnSpPr/>
          <p:nvPr userDrawn="1"/>
        </p:nvCxnSpPr>
        <p:spPr>
          <a:xfrm>
            <a:off x="0" y="1843886"/>
            <a:ext cx="9144000" cy="1588"/>
          </a:xfrm>
          <a:prstGeom prst="line">
            <a:avLst/>
          </a:prstGeom>
          <a:ln w="152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795826"/>
            <a:ext cx="3429000" cy="1246495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lnSpc>
                <a:spcPts val="2975"/>
              </a:lnSpc>
              <a:defRPr lang="en-US" sz="3600" b="1" kern="1200" cap="all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Image 6" descr="OC_logo_RGB no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3148" y="356072"/>
            <a:ext cx="786473" cy="690899"/>
          </a:xfrm>
          <a:prstGeom prst="rect">
            <a:avLst/>
          </a:prstGeom>
        </p:spPr>
      </p:pic>
      <p:pic>
        <p:nvPicPr>
          <p:cNvPr id="5" name="Picture 21" descr="Screen shot 2014-05-20 at 10.18.36.png"/>
          <p:cNvPicPr>
            <a:picLocks noChangeAspect="1"/>
          </p:cNvPicPr>
          <p:nvPr userDrawn="1"/>
        </p:nvPicPr>
        <p:blipFill>
          <a:blip r:embed="rId3" cstate="screen"/>
          <a:srcRect r="817" b="8127"/>
          <a:stretch>
            <a:fillRect/>
          </a:stretch>
        </p:blipFill>
        <p:spPr>
          <a:xfrm>
            <a:off x="2304417" y="3613151"/>
            <a:ext cx="2426333" cy="1650999"/>
          </a:xfrm>
          <a:prstGeom prst="rect">
            <a:avLst/>
          </a:prstGeom>
        </p:spPr>
      </p:pic>
      <p:pic>
        <p:nvPicPr>
          <p:cNvPr id="6" name="Picture 22" descr="Screen shot 2014-05-20 at 10.58.32.png"/>
          <p:cNvPicPr preferRelativeResize="0">
            <a:picLocks/>
          </p:cNvPicPr>
          <p:nvPr userDrawn="1"/>
        </p:nvPicPr>
        <p:blipFill>
          <a:blip r:embed="rId4" cstate="screen"/>
          <a:srcRect t="7955"/>
          <a:stretch>
            <a:fillRect/>
          </a:stretch>
        </p:blipFill>
        <p:spPr>
          <a:xfrm>
            <a:off x="0" y="3657600"/>
            <a:ext cx="2362200" cy="1606550"/>
          </a:xfrm>
          <a:prstGeom prst="rect">
            <a:avLst/>
          </a:prstGeom>
        </p:spPr>
      </p:pic>
      <p:pic>
        <p:nvPicPr>
          <p:cNvPr id="9" name="Picture 19" descr="Screen shot 2013-10-09 at 12.04.36.png"/>
          <p:cNvPicPr preferRelativeResize="0">
            <a:picLocks/>
          </p:cNvPicPr>
          <p:nvPr userDrawn="1"/>
        </p:nvPicPr>
        <p:blipFill>
          <a:blip r:embed="rId5" cstate="screen">
            <a:lum contrast="20000"/>
          </a:blip>
          <a:srcRect t="1287"/>
          <a:stretch>
            <a:fillRect/>
          </a:stretch>
        </p:blipFill>
        <p:spPr>
          <a:xfrm>
            <a:off x="0" y="1905000"/>
            <a:ext cx="2393950" cy="1752038"/>
          </a:xfrm>
          <a:prstGeom prst="rect">
            <a:avLst/>
          </a:prstGeom>
        </p:spPr>
      </p:pic>
      <p:pic>
        <p:nvPicPr>
          <p:cNvPr id="10" name="Picture 20" descr="Screen shot 2014-05-20 at 10.16.26.png"/>
          <p:cNvPicPr>
            <a:picLocks noChangeAspect="1"/>
          </p:cNvPicPr>
          <p:nvPr userDrawn="1"/>
        </p:nvPicPr>
        <p:blipFill>
          <a:blip r:embed="rId6" cstate="screen"/>
          <a:srcRect t="6162"/>
          <a:stretch>
            <a:fillRect/>
          </a:stretch>
        </p:blipFill>
        <p:spPr>
          <a:xfrm>
            <a:off x="2368550" y="1905000"/>
            <a:ext cx="2362200" cy="175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341438"/>
            <a:ext cx="4040188" cy="487362"/>
          </a:xfrm>
          <a:solidFill>
            <a:srgbClr val="FF0000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12" y="2057400"/>
            <a:ext cx="4040188" cy="4068763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defRPr lang="en-US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01613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lang="en-US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Calibri" pitchFamily="34" charset="0"/>
              <a:buChar char="‒"/>
              <a:defRPr lang="en-US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2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487362"/>
          </a:xfrm>
          <a:solidFill>
            <a:srgbClr val="FF0000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4068763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2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625475" lvl="1" indent="-28575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809625" lvl="2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Calibri" pitchFamily="34" charset="0"/>
              <a:buChar char="‒"/>
            </a:pPr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3E75-DE64-456B-A853-66477A209E03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4B37-5E3D-4FDE-AAFB-4DFA46B73937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0A76-80C0-4FB3-AB42-9A495B61AEDC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629400" cy="762000"/>
          </a:xfrm>
        </p:spPr>
        <p:txBody>
          <a:bodyPr anchor="ctr">
            <a:normAutofit/>
          </a:bodyPr>
          <a:lstStyle>
            <a:lvl1pPr algn="l">
              <a:defRPr lang="en-US" sz="2400" b="1" kern="1200" cap="all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143000"/>
            <a:ext cx="5111750" cy="4983163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2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8575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defRPr lang="en-US" sz="2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185738" algn="l" defTabSz="808038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Calibri" pitchFamily="34" charset="0"/>
              <a:buChar char="‒"/>
              <a:defRPr lang="en-US" sz="2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2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0F8-733A-4857-819D-8F0FA9F2BD3B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906588"/>
            <a:ext cx="9144000" cy="3352800"/>
          </a:xfrm>
          <a:prstGeom prst="rect">
            <a:avLst/>
          </a:prstGeom>
          <a:solidFill>
            <a:srgbClr val="515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795826"/>
            <a:ext cx="3429000" cy="1246495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lnSpc>
                <a:spcPts val="2975"/>
              </a:lnSpc>
              <a:defRPr lang="en-US" sz="3600" b="1" kern="1200" cap="all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Image 6" descr="OC_logo_RGB no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3148" y="356072"/>
            <a:ext cx="786473" cy="690899"/>
          </a:xfrm>
          <a:prstGeom prst="rect">
            <a:avLst/>
          </a:prstGeom>
        </p:spPr>
      </p:pic>
      <p:cxnSp>
        <p:nvCxnSpPr>
          <p:cNvPr id="8" name="Straight Connector 12"/>
          <p:cNvCxnSpPr/>
          <p:nvPr userDrawn="1"/>
        </p:nvCxnSpPr>
        <p:spPr>
          <a:xfrm>
            <a:off x="0" y="1843886"/>
            <a:ext cx="9144000" cy="1588"/>
          </a:xfrm>
          <a:prstGeom prst="line">
            <a:avLst/>
          </a:prstGeom>
          <a:ln w="152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/>
          <p:cNvCxnSpPr/>
          <p:nvPr userDrawn="1"/>
        </p:nvCxnSpPr>
        <p:spPr>
          <a:xfrm>
            <a:off x="0" y="1843886"/>
            <a:ext cx="9144000" cy="1588"/>
          </a:xfrm>
          <a:prstGeom prst="line">
            <a:avLst/>
          </a:prstGeom>
          <a:ln w="152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80546"/>
            <a:ext cx="7772400" cy="477054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lnSpc>
                <a:spcPts val="2975"/>
              </a:lnSpc>
              <a:defRPr lang="en-US" sz="3600" b="1" kern="1200" cap="all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Image 6" descr="OC_logo_RGB no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3148" y="356072"/>
            <a:ext cx="786473" cy="690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06588"/>
            <a:ext cx="9144000" cy="3352800"/>
          </a:xfrm>
          <a:prstGeom prst="rect">
            <a:avLst/>
          </a:prstGeom>
          <a:solidFill>
            <a:srgbClr val="515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cxnSp>
        <p:nvCxnSpPr>
          <p:cNvPr id="8" name="Straight Connector 12"/>
          <p:cNvCxnSpPr/>
          <p:nvPr userDrawn="1"/>
        </p:nvCxnSpPr>
        <p:spPr>
          <a:xfrm>
            <a:off x="0" y="1843886"/>
            <a:ext cx="9144000" cy="1588"/>
          </a:xfrm>
          <a:prstGeom prst="line">
            <a:avLst/>
          </a:prstGeom>
          <a:ln w="152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795826"/>
            <a:ext cx="3429000" cy="1246495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lnSpc>
                <a:spcPts val="2975"/>
              </a:lnSpc>
              <a:defRPr lang="en-US" sz="3600" b="1" kern="1200" cap="all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26CC-E4B6-4A73-8D4F-F5DCCDCB9CA2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3"/>
          </p:nvPr>
        </p:nvSpPr>
        <p:spPr>
          <a:xfrm>
            <a:off x="0" y="1905000"/>
            <a:ext cx="4572000" cy="33528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fr-FR"/>
          </a:p>
        </p:txBody>
      </p:sp>
      <p:pic>
        <p:nvPicPr>
          <p:cNvPr id="12" name="Image 11" descr="OC_logo_RGB no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3148" y="356072"/>
            <a:ext cx="786473" cy="690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185738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4pPr marL="1165225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Calibri" pitchFamily="34" charset="0"/>
              <a:buChar char="‒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72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  <a:def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F4A1-8396-4180-B61D-2FEB42552597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98880"/>
            <a:ext cx="9144000" cy="4988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185738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4pPr marL="1165225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Calibri" pitchFamily="34" charset="0"/>
              <a:buChar char="‒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1872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  <a:def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F4A1-8396-4180-B61D-2FEB42552597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98880"/>
            <a:ext cx="9144000" cy="49885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endParaRPr lang="en-US" sz="1800" kern="1200" dirty="0">
              <a:solidFill>
                <a:schemeClr val="lt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185738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  <a:defRPr lang="en-US" sz="18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27063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Font typeface="Wingdings" charset="2"/>
              <a:buChar char="§"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4pPr marL="1165225" indent="-1857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Calibri" pitchFamily="34" charset="0"/>
              <a:buChar char="‒"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indent="-1872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  <a:def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8F4A1-8396-4180-B61D-2FEB42552597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F38A-C183-4D5A-8048-2ADA0325BDFC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01613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013" indent="-2794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Calibri" pitchFamily="34" charset="0"/>
              <a:buChar char="‒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2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2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73038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FF0000"/>
              </a:buClr>
              <a:defRPr sz="1800"/>
            </a:lvl4pPr>
            <a:lvl5pPr>
              <a:buClr>
                <a:srgbClr val="FF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989013" lvl="2" indent="-2794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Calibri" pitchFamily="34" charset="0"/>
              <a:buChar char="‒"/>
            </a:pPr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9E28-49EA-4E69-9312-B3EEBFB693CA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usWatermark"/>
          <p:cNvSpPr txBox="1"/>
          <p:nvPr userDrawn="1"/>
        </p:nvSpPr>
        <p:spPr>
          <a:xfrm rot="-2220000">
            <a:off x="0" y="3421379"/>
            <a:ext cx="9144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fr-FR" sz="100">
              <a:solidFill>
                <a:schemeClr val="bg2"/>
              </a:solidFill>
            </a:endParaRPr>
          </a:p>
        </p:txBody>
      </p:sp>
      <p:pic>
        <p:nvPicPr>
          <p:cNvPr id="11" name="Image 10" descr="OC_logo_RGB no background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308789" y="234745"/>
            <a:ext cx="561453" cy="493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" lvl="1" indent="-1872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407250" lvl="2" indent="-187200" algn="l" defTabSz="914400" rtl="0" eaLnBrk="1" latinLnBrk="0" hangingPunct="1"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BC26-5284-4383-A0AE-39EE2B4A0B17}" type="datetime1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81A7-CF23-4B24-B573-231613A82556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12"/>
          <p:cNvCxnSpPr/>
          <p:nvPr userDrawn="1"/>
        </p:nvCxnSpPr>
        <p:spPr bwMode="auto">
          <a:xfrm>
            <a:off x="0" y="752499"/>
            <a:ext cx="6781800" cy="0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49" r:id="rId3"/>
    <p:sldLayoutId id="2147483661" r:id="rId4"/>
    <p:sldLayoutId id="2147483650" r:id="rId5"/>
    <p:sldLayoutId id="2147483664" r:id="rId6"/>
    <p:sldLayoutId id="2147483665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66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400" b="1" kern="1200" cap="all" smtClean="0">
          <a:solidFill>
            <a:srgbClr val="000000"/>
          </a:solidFill>
          <a:latin typeface="Calibri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lang="en-US" sz="18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5738" algn="l" defTabSz="914400" rtl="0" eaLnBrk="1" latinLnBrk="0" hangingPunct="1">
        <a:lnSpc>
          <a:spcPct val="100000"/>
        </a:lnSpc>
        <a:spcBef>
          <a:spcPts val="0"/>
        </a:spcBef>
        <a:buClr>
          <a:schemeClr val="bg1">
            <a:lumMod val="50000"/>
          </a:schemeClr>
        </a:buClr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‒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»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553200" y="6500813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Copyright ©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2014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Owens Corning. All Rights Reserved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246495"/>
          </a:xfr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algn="l" defTabSz="914400" rtl="0" eaLnBrk="1" latinLnBrk="0" hangingPunct="1">
              <a:lnSpc>
                <a:spcPts val="2975"/>
              </a:lnSpc>
              <a:defRPr lang="en-US" sz="3600" b="1" kern="1200" cap="all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28600" y="57912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Anne Berthereau, Owens Corning Composites Solutions Business</a:t>
            </a: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Director of Technology Innovation</a:t>
            </a:r>
            <a:endParaRPr lang="en-US" sz="1600" b="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Nov 6</a:t>
            </a:r>
            <a:r>
              <a:rPr lang="en-US" sz="1600" b="0" baseline="300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th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, 2014 – Interview  with “</a:t>
            </a:r>
            <a:r>
              <a:rPr lang="en-US" sz="1600" b="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InnovationLeader</a:t>
            </a:r>
            <a:r>
              <a:rPr lang="en-US" sz="1600" b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 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517626"/>
            <a:ext cx="2514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Je crois que c’est plutôt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« how to drive » </a:t>
            </a:r>
            <a:r>
              <a:rPr lang="fr-FR" sz="1200" dirty="0" err="1" smtClean="0">
                <a:solidFill>
                  <a:schemeClr val="tx1"/>
                </a:solidFill>
              </a:rPr>
              <a:t>etc</a:t>
            </a:r>
            <a:endParaRPr lang="fr-FR" sz="1200" dirty="0">
              <a:solidFill>
                <a:schemeClr val="tx1"/>
              </a:solidFill>
            </a:endParaRPr>
          </a:p>
        </p:txBody>
      </p:sp>
      <p:grpSp>
        <p:nvGrpSpPr>
          <p:cNvPr id="2" name="Groupe 19"/>
          <p:cNvGrpSpPr/>
          <p:nvPr/>
        </p:nvGrpSpPr>
        <p:grpSpPr>
          <a:xfrm>
            <a:off x="0" y="3048000"/>
            <a:ext cx="9144000" cy="2612626"/>
            <a:chOff x="0" y="1676400"/>
            <a:chExt cx="9144000" cy="2612626"/>
          </a:xfrm>
        </p:grpSpPr>
        <p:pic>
          <p:nvPicPr>
            <p:cNvPr id="16" name="Image 15" descr="innovation for manufacturi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1752600"/>
              <a:ext cx="9143999" cy="253642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" name="Straight Connector 12"/>
            <p:cNvCxnSpPr/>
            <p:nvPr/>
          </p:nvCxnSpPr>
          <p:spPr>
            <a:xfrm>
              <a:off x="0" y="1676400"/>
              <a:ext cx="9144000" cy="1588"/>
            </a:xfrm>
            <a:prstGeom prst="line">
              <a:avLst/>
            </a:prstGeom>
            <a:ln w="1524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1295876" y="1219200"/>
            <a:ext cx="6197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Owens Corning – Composites Solutions Business</a:t>
            </a:r>
          </a:p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Innovation for Value </a:t>
            </a:r>
            <a:r>
              <a:rPr lang="fr-FR" sz="2400" dirty="0" err="1" smtClean="0">
                <a:solidFill>
                  <a:schemeClr val="bg1"/>
                </a:solidFill>
              </a:rPr>
              <a:t>Creation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400" b="1" u="sng" dirty="0" err="1" smtClean="0">
                <a:solidFill>
                  <a:schemeClr val="bg1"/>
                </a:solidFill>
              </a:rPr>
              <a:t>Visuals</a:t>
            </a:r>
            <a:r>
              <a:rPr lang="fr-FR" sz="2400" b="1" u="sng" dirty="0" smtClean="0">
                <a:solidFill>
                  <a:schemeClr val="bg1"/>
                </a:solidFill>
              </a:rPr>
              <a:t> for publication</a:t>
            </a:r>
            <a:endParaRPr lang="fr-FR" sz="24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2566988" cy="81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Building </a:t>
            </a:r>
            <a:r>
              <a:rPr lang="fr-FR" dirty="0" err="1" smtClean="0"/>
              <a:t>technology</a:t>
            </a:r>
            <a:r>
              <a:rPr lang="fr-FR" dirty="0" smtClean="0"/>
              <a:t> portfolio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Technology intelligence approach:</a:t>
            </a:r>
            <a:br>
              <a:rPr lang="en-US" smtClean="0"/>
            </a:br>
            <a:r>
              <a:rPr lang="en-US" smtClean="0"/>
              <a:t>leaRN from outside to nurture new concepts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8600" y="1066800"/>
            <a:ext cx="7239000" cy="4830763"/>
          </a:xfrm>
        </p:spPr>
        <p:txBody>
          <a:bodyPr/>
          <a:lstStyle/>
          <a:p>
            <a:r>
              <a:rPr lang="en-US" dirty="0" smtClean="0"/>
              <a:t>A weekly forum to push for sharing and brainstorming </a:t>
            </a:r>
          </a:p>
          <a:p>
            <a:r>
              <a:rPr lang="en-US" dirty="0" smtClean="0"/>
              <a:t>An engine to ensure  the connectedness of global technical community</a:t>
            </a:r>
          </a:p>
          <a:p>
            <a:r>
              <a:rPr lang="en-US" dirty="0" smtClean="0"/>
              <a:t>Customized for CSB needs</a:t>
            </a:r>
          </a:p>
          <a:p>
            <a:r>
              <a:rPr lang="en-US" dirty="0" smtClean="0"/>
              <a:t>Key experts accountable for leading discussions through on line discussion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3514" b="9459"/>
          <a:stretch>
            <a:fillRect/>
          </a:stretch>
        </p:blipFill>
        <p:spPr bwMode="auto">
          <a:xfrm>
            <a:off x="152400" y="2751957"/>
            <a:ext cx="896537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>
            <a:spLocks/>
          </p:cNvSpPr>
          <p:nvPr/>
        </p:nvSpPr>
        <p:spPr>
          <a:xfrm>
            <a:off x="7315200" y="1219200"/>
            <a:ext cx="1440000" cy="144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FFFF"/>
                </a:solidFill>
                <a:sym typeface="Wingdings" pitchFamily="2" charset="2"/>
              </a:rPr>
              <a:t>95</a:t>
            </a:r>
            <a:r>
              <a:rPr lang="en-US" b="1" dirty="0" smtClean="0">
                <a:solidFill>
                  <a:srgbClr val="FFFFFF"/>
                </a:solidFill>
                <a:sym typeface="Wingdings" pitchFamily="2" charset="2"/>
              </a:rPr>
              <a:t>% of </a:t>
            </a:r>
            <a:r>
              <a:rPr lang="en-US" b="1" dirty="0" smtClean="0">
                <a:solidFill>
                  <a:srgbClr val="FFFFFF"/>
                </a:solidFill>
                <a:sym typeface="Wingdings" pitchFamily="2" charset="2"/>
              </a:rPr>
              <a:t>satisfied users!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8"/>
          <p:cNvSpPr>
            <a:spLocks noChangeArrowheads="1"/>
          </p:cNvSpPr>
          <p:nvPr/>
        </p:nvSpPr>
        <p:spPr bwMode="auto">
          <a:xfrm>
            <a:off x="228599" y="1107421"/>
            <a:ext cx="8602663" cy="338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Capabilities                                Position      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  What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do we see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?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                  How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could we address gaps &amp; sustain advantage ?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                   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28931" y="1481526"/>
            <a:ext cx="2285669" cy="4098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45720" tIns="48328" rIns="96655" bIns="48328">
            <a:spAutoFit/>
          </a:bodyPr>
          <a:lstStyle/>
          <a:p>
            <a:pPr fontAlgn="auto">
              <a:spcBef>
                <a:spcPts val="3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400" dirty="0" smtClean="0"/>
              <a:t>Capability 1</a:t>
            </a:r>
          </a:p>
          <a:p>
            <a:pPr fontAlgn="auto">
              <a:spcBef>
                <a:spcPts val="3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400" dirty="0" smtClean="0"/>
              <a:t>Capability 2</a:t>
            </a:r>
          </a:p>
          <a:p>
            <a:pPr fontAlgn="auto">
              <a:spcBef>
                <a:spcPts val="3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400" dirty="0" smtClean="0"/>
              <a:t>Capability 3</a:t>
            </a:r>
          </a:p>
          <a:p>
            <a:pPr fontAlgn="auto">
              <a:spcBef>
                <a:spcPts val="3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400" dirty="0" smtClean="0"/>
              <a:t>Capability 4</a:t>
            </a:r>
          </a:p>
          <a:p>
            <a:pPr fontAlgn="auto">
              <a:spcBef>
                <a:spcPts val="30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400" dirty="0" smtClean="0"/>
              <a:t>Capability 5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sz="1000" dirty="0" smtClean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sz="1000" dirty="0" smtClean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sz="1000" dirty="0" smtClean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sz="1000" dirty="0" smtClean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000" dirty="0" smtClean="0">
                <a:latin typeface="Calibri" pitchFamily="34" charset="0"/>
              </a:rPr>
              <a:t>Capabilities such </a:t>
            </a:r>
            <a:r>
              <a:rPr lang="en-US" sz="1000" dirty="0" smtClean="0">
                <a:latin typeface="Calibri" pitchFamily="34" charset="0"/>
              </a:rPr>
              <a:t>as: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000" dirty="0" smtClean="0">
                <a:latin typeface="Calibri" pitchFamily="34" charset="0"/>
              </a:rPr>
              <a:t>Glass &amp; Raw Materials </a:t>
            </a:r>
            <a:r>
              <a:rPr lang="en-US" sz="1000" dirty="0" smtClean="0">
                <a:latin typeface="Calibri" pitchFamily="34" charset="0"/>
              </a:rPr>
              <a:t>, Glass recycling, Melting </a:t>
            </a:r>
            <a:r>
              <a:rPr lang="en-US" sz="1000" dirty="0" smtClean="0">
                <a:latin typeface="Calibri" pitchFamily="34" charset="0"/>
              </a:rPr>
              <a:t>&amp; Energy </a:t>
            </a:r>
            <a:r>
              <a:rPr lang="en-US" sz="1000" dirty="0" smtClean="0">
                <a:latin typeface="Calibri" pitchFamily="34" charset="0"/>
              </a:rPr>
              <a:t>intensity, Process control, etc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en-US" sz="1000" dirty="0" smtClean="0">
              <a:latin typeface="Calibri" pitchFamily="34" charset="0"/>
            </a:endParaRPr>
          </a:p>
          <a:p>
            <a:pPr marL="228600" indent="-228600" fontAlgn="auto">
              <a:spcAft>
                <a:spcPts val="0"/>
              </a:spcAft>
              <a:buClr>
                <a:srgbClr val="C00000"/>
              </a:buClr>
              <a:defRPr/>
            </a:pPr>
            <a:endParaRPr lang="en-US" sz="1000" dirty="0">
              <a:latin typeface="Calibri" pitchFamily="34" charset="0"/>
            </a:endParaRP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5410200" y="1113771"/>
            <a:ext cx="35814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              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100" name="Straight Connector 187"/>
          <p:cNvCxnSpPr>
            <a:cxnSpLocks noChangeShapeType="1"/>
          </p:cNvCxnSpPr>
          <p:nvPr/>
        </p:nvCxnSpPr>
        <p:spPr bwMode="auto">
          <a:xfrm flipH="1">
            <a:off x="2816225" y="1105834"/>
            <a:ext cx="3175" cy="341312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3101" name="Straight Connector 189"/>
          <p:cNvCxnSpPr>
            <a:cxnSpLocks noChangeShapeType="1"/>
          </p:cNvCxnSpPr>
          <p:nvPr/>
        </p:nvCxnSpPr>
        <p:spPr bwMode="auto">
          <a:xfrm flipH="1">
            <a:off x="1978025" y="1105834"/>
            <a:ext cx="3175" cy="341312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3102" name="Straight Connector 191"/>
          <p:cNvCxnSpPr>
            <a:cxnSpLocks noChangeShapeType="1"/>
          </p:cNvCxnSpPr>
          <p:nvPr/>
        </p:nvCxnSpPr>
        <p:spPr bwMode="auto">
          <a:xfrm flipH="1">
            <a:off x="5407025" y="1102659"/>
            <a:ext cx="3175" cy="341312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3112" name="Rectangle 7"/>
          <p:cNvSpPr>
            <a:spLocks noChangeArrowheads="1"/>
          </p:cNvSpPr>
          <p:nvPr/>
        </p:nvSpPr>
        <p:spPr bwMode="auto">
          <a:xfrm>
            <a:off x="5486400" y="1467461"/>
            <a:ext cx="3344863" cy="1482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6655" tIns="48328" rIns="96655" bIns="48328">
            <a:spAutoFit/>
          </a:bodyPr>
          <a:lstStyle/>
          <a:p>
            <a:pPr indent="-111125">
              <a:buClr>
                <a:srgbClr val="C00000"/>
              </a:buClr>
            </a:pPr>
            <a:r>
              <a:rPr lang="en-US" sz="1000" dirty="0" smtClean="0">
                <a:latin typeface="Calibri" pitchFamily="34" charset="0"/>
              </a:rPr>
              <a:t>For each capability</a:t>
            </a:r>
            <a:r>
              <a:rPr lang="en-US" sz="1000" dirty="0" smtClean="0">
                <a:latin typeface="Calibri" pitchFamily="34" charset="0"/>
              </a:rPr>
              <a:t>:</a:t>
            </a:r>
          </a:p>
          <a:p>
            <a:pPr indent="-111125">
              <a:buClr>
                <a:srgbClr val="C00000"/>
              </a:buClr>
            </a:pPr>
            <a:endParaRPr lang="en-US" sz="1000" dirty="0" smtClean="0">
              <a:latin typeface="Calibri" pitchFamily="34" charset="0"/>
            </a:endParaRP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smtClean="0">
                <a:latin typeface="Calibri" pitchFamily="34" charset="0"/>
              </a:rPr>
              <a:t>Identification of potential improvement actions</a:t>
            </a:r>
            <a:endParaRPr lang="en-US" sz="1000" dirty="0">
              <a:latin typeface="Calibri" pitchFamily="34" charset="0"/>
            </a:endParaRP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smtClean="0">
                <a:latin typeface="Calibri" pitchFamily="34" charset="0"/>
              </a:rPr>
              <a:t>Further evaluations / analysis to be made</a:t>
            </a:r>
            <a:endParaRPr lang="en-US" sz="1000" dirty="0" smtClean="0">
              <a:latin typeface="Calibri" pitchFamily="34" charset="0"/>
            </a:endParaRP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smtClean="0">
                <a:latin typeface="Calibri" pitchFamily="34" charset="0"/>
              </a:rPr>
              <a:t>On-going actions</a:t>
            </a: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err="1" smtClean="0">
                <a:latin typeface="Calibri" pitchFamily="34" charset="0"/>
              </a:rPr>
              <a:t>Capex</a:t>
            </a:r>
            <a:r>
              <a:rPr lang="en-US" sz="1000" dirty="0" smtClean="0">
                <a:latin typeface="Calibri" pitchFamily="34" charset="0"/>
              </a:rPr>
              <a:t> investments required</a:t>
            </a: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smtClean="0">
                <a:latin typeface="Calibri" pitchFamily="34" charset="0"/>
              </a:rPr>
              <a:t>Actions to be taken </a:t>
            </a:r>
            <a:endParaRPr lang="en-US" sz="1000" dirty="0" smtClean="0">
              <a:latin typeface="Calibri" pitchFamily="34" charset="0"/>
            </a:endParaRP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smtClean="0">
                <a:latin typeface="Calibri" pitchFamily="34" charset="0"/>
              </a:rPr>
              <a:t>…</a:t>
            </a:r>
            <a:endParaRPr lang="en-US" sz="1000" dirty="0" smtClean="0">
              <a:latin typeface="Calibri" pitchFamily="34" charset="0"/>
            </a:endParaRPr>
          </a:p>
          <a:p>
            <a:pPr marL="111125" indent="-111125">
              <a:buClr>
                <a:srgbClr val="C00000"/>
              </a:buClr>
            </a:pPr>
            <a:endParaRPr lang="en-US" sz="1000" dirty="0" smtClean="0">
              <a:latin typeface="Calibri" pitchFamily="34" charset="0"/>
            </a:endParaRPr>
          </a:p>
        </p:txBody>
      </p:sp>
      <p:sp>
        <p:nvSpPr>
          <p:cNvPr id="3113" name="Rectangle 7"/>
          <p:cNvSpPr>
            <a:spLocks noChangeArrowheads="1"/>
          </p:cNvSpPr>
          <p:nvPr/>
        </p:nvSpPr>
        <p:spPr bwMode="auto">
          <a:xfrm>
            <a:off x="2819400" y="1467461"/>
            <a:ext cx="2667000" cy="1482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6655" tIns="48328" rIns="96655" bIns="48328">
            <a:spAutoFit/>
          </a:bodyPr>
          <a:lstStyle/>
          <a:p>
            <a:pPr indent="-111125">
              <a:buClr>
                <a:srgbClr val="C00000"/>
              </a:buClr>
            </a:pPr>
            <a:r>
              <a:rPr lang="en-US" sz="1000" dirty="0" smtClean="0">
                <a:latin typeface="Calibri" pitchFamily="34" charset="0"/>
              </a:rPr>
              <a:t>For each capability:</a:t>
            </a:r>
          </a:p>
          <a:p>
            <a:pPr indent="-111125">
              <a:buClr>
                <a:srgbClr val="C00000"/>
              </a:buClr>
            </a:pPr>
            <a:endParaRPr lang="en-US" sz="1000" dirty="0" smtClean="0">
              <a:latin typeface="Calibri" pitchFamily="34" charset="0"/>
            </a:endParaRP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smtClean="0">
                <a:latin typeface="Calibri" pitchFamily="34" charset="0"/>
              </a:rPr>
              <a:t>Owens Corning position </a:t>
            </a:r>
            <a:r>
              <a:rPr lang="en-US" sz="1000" dirty="0" smtClean="0">
                <a:latin typeface="Calibri" pitchFamily="34" charset="0"/>
              </a:rPr>
              <a:t>(competitive advantages, room </a:t>
            </a:r>
            <a:r>
              <a:rPr lang="en-US" sz="1000" dirty="0" smtClean="0">
                <a:latin typeface="Calibri" pitchFamily="34" charset="0"/>
              </a:rPr>
              <a:t>for </a:t>
            </a:r>
            <a:r>
              <a:rPr lang="en-US" sz="1000" dirty="0" smtClean="0">
                <a:latin typeface="Calibri" pitchFamily="34" charset="0"/>
              </a:rPr>
              <a:t>improvement…)</a:t>
            </a:r>
            <a:endParaRPr lang="en-US" sz="1000" dirty="0" smtClean="0">
              <a:latin typeface="Calibri" pitchFamily="34" charset="0"/>
            </a:endParaRP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smtClean="0">
                <a:latin typeface="Calibri" pitchFamily="34" charset="0"/>
              </a:rPr>
              <a:t>Information about </a:t>
            </a:r>
            <a:r>
              <a:rPr lang="en-US" sz="1000" dirty="0" smtClean="0">
                <a:latin typeface="Calibri" pitchFamily="34" charset="0"/>
              </a:rPr>
              <a:t>competitors (IP activity, competitive advantages, assets…) </a:t>
            </a:r>
            <a:endParaRPr lang="en-US" sz="1000" dirty="0" smtClean="0">
              <a:latin typeface="Calibri" pitchFamily="34" charset="0"/>
            </a:endParaRP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smtClean="0">
                <a:latin typeface="Calibri" pitchFamily="34" charset="0"/>
              </a:rPr>
              <a:t>Identification of technical </a:t>
            </a:r>
            <a:r>
              <a:rPr lang="en-US" sz="1000" dirty="0" smtClean="0">
                <a:latin typeface="Calibri" pitchFamily="34" charset="0"/>
              </a:rPr>
              <a:t>opportunities and threats </a:t>
            </a:r>
          </a:p>
          <a:p>
            <a:pPr marL="111125" indent="-111125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000" dirty="0" smtClean="0">
                <a:latin typeface="Calibri" pitchFamily="34" charset="0"/>
              </a:rPr>
              <a:t>…</a:t>
            </a:r>
            <a:endParaRPr lang="en-US" sz="1000" dirty="0" smtClean="0">
              <a:latin typeface="Calibri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 bwMode="auto">
          <a:xfrm>
            <a:off x="8980227" y="6673771"/>
            <a:ext cx="109181" cy="18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62" tIns="47682" rIns="95362" bIns="4768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4615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0" noProof="0" dirty="0" smtClean="0">
                <a:latin typeface="Calibri" pitchFamily="34" charset="0"/>
                <a:ea typeface="+mj-ea"/>
                <a:cs typeface="+mj-cs"/>
              </a:rPr>
              <a:t>4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7" name="Group 55"/>
          <p:cNvGrpSpPr>
            <a:grpSpLocks noChangeAspect="1"/>
          </p:cNvGrpSpPr>
          <p:nvPr/>
        </p:nvGrpSpPr>
        <p:grpSpPr bwMode="auto">
          <a:xfrm>
            <a:off x="2224902" y="2043525"/>
            <a:ext cx="282694" cy="296863"/>
            <a:chOff x="6192" y="2088"/>
            <a:chExt cx="248" cy="248"/>
          </a:xfrm>
        </p:grpSpPr>
        <p:sp>
          <p:nvSpPr>
            <p:cNvPr id="107" name="Arc 56"/>
            <p:cNvSpPr>
              <a:spLocks noChangeAspect="1"/>
            </p:cNvSpPr>
            <p:nvPr/>
          </p:nvSpPr>
          <p:spPr bwMode="auto">
            <a:xfrm>
              <a:off x="6316" y="2088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Arc 57"/>
            <p:cNvSpPr>
              <a:spLocks noChangeAspect="1"/>
            </p:cNvSpPr>
            <p:nvPr/>
          </p:nvSpPr>
          <p:spPr bwMode="auto">
            <a:xfrm flipV="1">
              <a:off x="6316" y="2212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09" name="Arc 58"/>
            <p:cNvSpPr>
              <a:spLocks noChangeAspect="1"/>
            </p:cNvSpPr>
            <p:nvPr/>
          </p:nvSpPr>
          <p:spPr bwMode="auto">
            <a:xfrm rot="5400000" flipV="1">
              <a:off x="6192" y="2212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0" name="Arc 59"/>
            <p:cNvSpPr>
              <a:spLocks noChangeAspect="1"/>
            </p:cNvSpPr>
            <p:nvPr/>
          </p:nvSpPr>
          <p:spPr bwMode="auto">
            <a:xfrm rot="10800000" flipV="1">
              <a:off x="6192" y="2088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 noChangeAspect="1"/>
          </p:cNvGrpSpPr>
          <p:nvPr/>
        </p:nvGrpSpPr>
        <p:grpSpPr bwMode="auto">
          <a:xfrm>
            <a:off x="2224902" y="3081725"/>
            <a:ext cx="282575" cy="296862"/>
            <a:chOff x="6192" y="2088"/>
            <a:chExt cx="248" cy="248"/>
          </a:xfrm>
        </p:grpSpPr>
        <p:sp>
          <p:nvSpPr>
            <p:cNvPr id="117" name="Arc 28"/>
            <p:cNvSpPr>
              <a:spLocks noChangeAspect="1"/>
            </p:cNvSpPr>
            <p:nvPr/>
          </p:nvSpPr>
          <p:spPr bwMode="auto">
            <a:xfrm>
              <a:off x="6316" y="2088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Arc 29"/>
            <p:cNvSpPr>
              <a:spLocks noChangeAspect="1"/>
            </p:cNvSpPr>
            <p:nvPr/>
          </p:nvSpPr>
          <p:spPr bwMode="auto">
            <a:xfrm flipV="1">
              <a:off x="6316" y="2212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19" name="Arc 30"/>
            <p:cNvSpPr>
              <a:spLocks noChangeAspect="1"/>
            </p:cNvSpPr>
            <p:nvPr/>
          </p:nvSpPr>
          <p:spPr bwMode="auto">
            <a:xfrm rot="5400000" flipV="1">
              <a:off x="6192" y="2212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0" name="Arc 31"/>
            <p:cNvSpPr>
              <a:spLocks noChangeAspect="1"/>
            </p:cNvSpPr>
            <p:nvPr/>
          </p:nvSpPr>
          <p:spPr bwMode="auto">
            <a:xfrm rot="10800000" flipV="1">
              <a:off x="6192" y="2088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Arc 41"/>
          <p:cNvSpPr>
            <a:spLocks noChangeAspect="1"/>
          </p:cNvSpPr>
          <p:nvPr/>
        </p:nvSpPr>
        <p:spPr bwMode="auto">
          <a:xfrm>
            <a:off x="2373312" y="3691326"/>
            <a:ext cx="141288" cy="14843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Arc 43"/>
          <p:cNvSpPr>
            <a:spLocks noChangeAspect="1"/>
          </p:cNvSpPr>
          <p:nvPr/>
        </p:nvSpPr>
        <p:spPr bwMode="auto">
          <a:xfrm rot="5400000" flipV="1">
            <a:off x="2221273" y="3843385"/>
            <a:ext cx="150825" cy="14356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0" name="Arc 44"/>
          <p:cNvSpPr>
            <a:spLocks noChangeAspect="1"/>
          </p:cNvSpPr>
          <p:nvPr/>
        </p:nvSpPr>
        <p:spPr bwMode="auto">
          <a:xfrm rot="10800000" flipV="1">
            <a:off x="2224902" y="3691325"/>
            <a:ext cx="141288" cy="14843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" name="Groupe 115"/>
          <p:cNvGrpSpPr/>
          <p:nvPr/>
        </p:nvGrpSpPr>
        <p:grpSpPr>
          <a:xfrm>
            <a:off x="304799" y="6189133"/>
            <a:ext cx="3733801" cy="592667"/>
            <a:chOff x="304799" y="6189133"/>
            <a:chExt cx="3733801" cy="592667"/>
          </a:xfrm>
        </p:grpSpPr>
        <p:sp>
          <p:nvSpPr>
            <p:cNvPr id="3097" name="Rectangle 7"/>
            <p:cNvSpPr>
              <a:spLocks noChangeArrowheads="1"/>
            </p:cNvSpPr>
            <p:nvPr/>
          </p:nvSpPr>
          <p:spPr bwMode="auto">
            <a:xfrm>
              <a:off x="381000" y="6189134"/>
              <a:ext cx="3276600" cy="250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6655" tIns="48328" rIns="96655" bIns="48328">
              <a:spAutoFit/>
            </a:bodyPr>
            <a:lstStyle/>
            <a:p>
              <a:pPr indent="-111125" algn="ctr">
                <a:spcBef>
                  <a:spcPts val="400"/>
                </a:spcBef>
                <a:buClr>
                  <a:srgbClr val="C00000"/>
                </a:buClr>
              </a:pPr>
              <a:r>
                <a:rPr lang="en-US" sz="1000" dirty="0" smtClean="0">
                  <a:solidFill>
                    <a:srgbClr val="FF0000"/>
                  </a:solidFill>
                  <a:latin typeface="Calibri" pitchFamily="34" charset="0"/>
                </a:rPr>
                <a:t>Owens Corning </a:t>
              </a:r>
              <a:r>
                <a:rPr lang="en-US" sz="1000" dirty="0">
                  <a:solidFill>
                    <a:srgbClr val="FF0000"/>
                  </a:solidFill>
                  <a:latin typeface="Calibri" pitchFamily="34" charset="0"/>
                </a:rPr>
                <a:t>Capability Position Versus Industry</a:t>
              </a:r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402925" y="6428841"/>
              <a:ext cx="1170287" cy="305515"/>
              <a:chOff x="860126" y="6411907"/>
              <a:chExt cx="1170287" cy="305515"/>
            </a:xfrm>
          </p:grpSpPr>
          <p:sp>
            <p:nvSpPr>
              <p:cNvPr id="84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1079557" y="6438047"/>
                <a:ext cx="950856" cy="2532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latin typeface="Calibri" pitchFamily="34" charset="0"/>
                  </a:rPr>
                  <a:t>World Class</a:t>
                </a:r>
              </a:p>
            </p:txBody>
          </p:sp>
          <p:grpSp>
            <p:nvGrpSpPr>
              <p:cNvPr id="5" name="Group 27"/>
              <p:cNvGrpSpPr>
                <a:grpSpLocks noChangeAspect="1"/>
              </p:cNvGrpSpPr>
              <p:nvPr/>
            </p:nvGrpSpPr>
            <p:grpSpPr bwMode="auto">
              <a:xfrm>
                <a:off x="860126" y="6411907"/>
                <a:ext cx="290812" cy="305515"/>
                <a:chOff x="6192" y="2088"/>
                <a:chExt cx="248" cy="248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86" name="Arc 28"/>
                <p:cNvSpPr>
                  <a:spLocks noChangeAspect="1"/>
                </p:cNvSpPr>
                <p:nvPr/>
              </p:nvSpPr>
              <p:spPr bwMode="auto">
                <a:xfrm>
                  <a:off x="6316" y="2088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" name="Arc 29"/>
                <p:cNvSpPr>
                  <a:spLocks noChangeAspect="1"/>
                </p:cNvSpPr>
                <p:nvPr/>
              </p:nvSpPr>
              <p:spPr bwMode="auto">
                <a:xfrm flipV="1">
                  <a:off x="6316" y="2212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8" name="Arc 30"/>
                <p:cNvSpPr>
                  <a:spLocks noChangeAspect="1"/>
                </p:cNvSpPr>
                <p:nvPr/>
              </p:nvSpPr>
              <p:spPr bwMode="auto">
                <a:xfrm rot="5400000" flipV="1">
                  <a:off x="6192" y="2212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9" name="Arc 31"/>
                <p:cNvSpPr>
                  <a:spLocks noChangeAspect="1"/>
                </p:cNvSpPr>
                <p:nvPr/>
              </p:nvSpPr>
              <p:spPr bwMode="auto">
                <a:xfrm rot="10800000" flipV="1">
                  <a:off x="6192" y="2088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02" name="Groupe 101"/>
            <p:cNvGrpSpPr/>
            <p:nvPr/>
          </p:nvGrpSpPr>
          <p:grpSpPr>
            <a:xfrm>
              <a:off x="1608722" y="6428841"/>
              <a:ext cx="892473" cy="305515"/>
              <a:chOff x="2112664" y="6411907"/>
              <a:chExt cx="892473" cy="305515"/>
            </a:xfrm>
          </p:grpSpPr>
          <p:grpSp>
            <p:nvGrpSpPr>
              <p:cNvPr id="6" name="Group 40"/>
              <p:cNvGrpSpPr>
                <a:grpSpLocks noChangeAspect="1"/>
              </p:cNvGrpSpPr>
              <p:nvPr/>
            </p:nvGrpSpPr>
            <p:grpSpPr bwMode="auto">
              <a:xfrm>
                <a:off x="2112664" y="6411907"/>
                <a:ext cx="290812" cy="305515"/>
                <a:chOff x="6192" y="2088"/>
                <a:chExt cx="248" cy="248"/>
              </a:xfrm>
            </p:grpSpPr>
            <p:sp>
              <p:nvSpPr>
                <p:cNvPr id="91" name="Arc 41"/>
                <p:cNvSpPr>
                  <a:spLocks noChangeAspect="1"/>
                </p:cNvSpPr>
                <p:nvPr/>
              </p:nvSpPr>
              <p:spPr bwMode="auto">
                <a:xfrm>
                  <a:off x="6316" y="2088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Arc 42"/>
                <p:cNvSpPr>
                  <a:spLocks noChangeAspect="1"/>
                </p:cNvSpPr>
                <p:nvPr/>
              </p:nvSpPr>
              <p:spPr bwMode="auto">
                <a:xfrm flipV="1">
                  <a:off x="6316" y="2212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93" name="Arc 43"/>
                <p:cNvSpPr>
                  <a:spLocks noChangeAspect="1"/>
                </p:cNvSpPr>
                <p:nvPr/>
              </p:nvSpPr>
              <p:spPr bwMode="auto">
                <a:xfrm rot="5400000" flipV="1">
                  <a:off x="6192" y="2212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rc 44"/>
                <p:cNvSpPr>
                  <a:spLocks noChangeAspect="1"/>
                </p:cNvSpPr>
                <p:nvPr/>
              </p:nvSpPr>
              <p:spPr bwMode="auto">
                <a:xfrm rot="10800000" flipV="1">
                  <a:off x="6192" y="2088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5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2336924" y="6438047"/>
                <a:ext cx="668213" cy="253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latin typeface="Calibri" pitchFamily="34" charset="0"/>
                  </a:rPr>
                  <a:t>At Parity</a:t>
                </a:r>
              </a:p>
            </p:txBody>
          </p:sp>
        </p:grpSp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304799" y="6189133"/>
              <a:ext cx="3429000" cy="59266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 sz="1000" b="1">
                <a:latin typeface="Calibri" pitchFamily="34" charset="0"/>
              </a:endParaRPr>
            </a:p>
          </p:txBody>
        </p:sp>
        <p:grpSp>
          <p:nvGrpSpPr>
            <p:cNvPr id="96" name="Groupe 95"/>
            <p:cNvGrpSpPr/>
            <p:nvPr/>
          </p:nvGrpSpPr>
          <p:grpSpPr>
            <a:xfrm>
              <a:off x="2536705" y="6433167"/>
              <a:ext cx="1501895" cy="296863"/>
              <a:chOff x="2993906" y="6416233"/>
              <a:chExt cx="1501895" cy="296863"/>
            </a:xfrm>
          </p:grpSpPr>
          <p:sp>
            <p:nvSpPr>
              <p:cNvPr id="97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3222496" y="6420002"/>
                <a:ext cx="1273305" cy="2893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Calibri" pitchFamily="34" charset="0"/>
                  </a:rPr>
                  <a:t>Disadvantaged</a:t>
                </a:r>
              </a:p>
            </p:txBody>
          </p:sp>
          <p:grpSp>
            <p:nvGrpSpPr>
              <p:cNvPr id="13" name="Group 55"/>
              <p:cNvGrpSpPr>
                <a:grpSpLocks noChangeAspect="1"/>
              </p:cNvGrpSpPr>
              <p:nvPr/>
            </p:nvGrpSpPr>
            <p:grpSpPr bwMode="auto">
              <a:xfrm>
                <a:off x="2993906" y="6416233"/>
                <a:ext cx="282694" cy="296863"/>
                <a:chOff x="6192" y="2088"/>
                <a:chExt cx="248" cy="248"/>
              </a:xfrm>
            </p:grpSpPr>
            <p:sp>
              <p:nvSpPr>
                <p:cNvPr id="128" name="Arc 56"/>
                <p:cNvSpPr>
                  <a:spLocks noChangeAspect="1"/>
                </p:cNvSpPr>
                <p:nvPr/>
              </p:nvSpPr>
              <p:spPr bwMode="auto">
                <a:xfrm>
                  <a:off x="6316" y="2088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rc 57"/>
                <p:cNvSpPr>
                  <a:spLocks noChangeAspect="1"/>
                </p:cNvSpPr>
                <p:nvPr/>
              </p:nvSpPr>
              <p:spPr bwMode="auto">
                <a:xfrm flipV="1">
                  <a:off x="6316" y="2212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Arc 58"/>
                <p:cNvSpPr>
                  <a:spLocks noChangeAspect="1"/>
                </p:cNvSpPr>
                <p:nvPr/>
              </p:nvSpPr>
              <p:spPr bwMode="auto">
                <a:xfrm rot="5400000" flipV="1">
                  <a:off x="6192" y="2212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Arc 59"/>
                <p:cNvSpPr>
                  <a:spLocks noChangeAspect="1"/>
                </p:cNvSpPr>
                <p:nvPr/>
              </p:nvSpPr>
              <p:spPr bwMode="auto">
                <a:xfrm rot="10800000" flipV="1">
                  <a:off x="6192" y="2088"/>
                  <a:ext cx="124" cy="1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" name="Group 33"/>
          <p:cNvGrpSpPr>
            <a:grpSpLocks noChangeAspect="1"/>
          </p:cNvGrpSpPr>
          <p:nvPr/>
        </p:nvGrpSpPr>
        <p:grpSpPr bwMode="auto">
          <a:xfrm>
            <a:off x="2224902" y="1539469"/>
            <a:ext cx="282575" cy="298450"/>
            <a:chOff x="2956" y="2071"/>
            <a:chExt cx="248" cy="248"/>
          </a:xfrm>
        </p:grpSpPr>
        <p:sp>
          <p:nvSpPr>
            <p:cNvPr id="98" name="Arc 34"/>
            <p:cNvSpPr>
              <a:spLocks noChangeAspect="1"/>
            </p:cNvSpPr>
            <p:nvPr/>
          </p:nvSpPr>
          <p:spPr bwMode="auto">
            <a:xfrm>
              <a:off x="3080" y="2071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rc 35"/>
            <p:cNvSpPr>
              <a:spLocks noChangeAspect="1"/>
            </p:cNvSpPr>
            <p:nvPr/>
          </p:nvSpPr>
          <p:spPr bwMode="auto">
            <a:xfrm flipV="1">
              <a:off x="3080" y="2195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00" name="Arc 36"/>
            <p:cNvSpPr>
              <a:spLocks noChangeAspect="1"/>
            </p:cNvSpPr>
            <p:nvPr/>
          </p:nvSpPr>
          <p:spPr bwMode="auto">
            <a:xfrm rot="5400000" flipV="1">
              <a:off x="2956" y="2195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1" name="Arc 37"/>
            <p:cNvSpPr>
              <a:spLocks noChangeAspect="1"/>
            </p:cNvSpPr>
            <p:nvPr/>
          </p:nvSpPr>
          <p:spPr bwMode="auto">
            <a:xfrm rot="10800000" flipV="1">
              <a:off x="2956" y="2071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7"/>
          <p:cNvGrpSpPr>
            <a:grpSpLocks noChangeAspect="1"/>
          </p:cNvGrpSpPr>
          <p:nvPr/>
        </p:nvGrpSpPr>
        <p:grpSpPr bwMode="auto">
          <a:xfrm>
            <a:off x="2224902" y="2548325"/>
            <a:ext cx="282575" cy="296862"/>
            <a:chOff x="6192" y="2088"/>
            <a:chExt cx="248" cy="248"/>
          </a:xfrm>
        </p:grpSpPr>
        <p:sp>
          <p:nvSpPr>
            <p:cNvPr id="104" name="Arc 78"/>
            <p:cNvSpPr>
              <a:spLocks noChangeAspect="1"/>
            </p:cNvSpPr>
            <p:nvPr/>
          </p:nvSpPr>
          <p:spPr bwMode="auto">
            <a:xfrm>
              <a:off x="6316" y="2088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rc 79"/>
            <p:cNvSpPr>
              <a:spLocks noChangeAspect="1"/>
            </p:cNvSpPr>
            <p:nvPr/>
          </p:nvSpPr>
          <p:spPr bwMode="auto">
            <a:xfrm flipV="1">
              <a:off x="6316" y="2212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50" name="Arc 80"/>
            <p:cNvSpPr>
              <a:spLocks noChangeAspect="1"/>
            </p:cNvSpPr>
            <p:nvPr/>
          </p:nvSpPr>
          <p:spPr bwMode="auto">
            <a:xfrm rot="5400000" flipV="1">
              <a:off x="6192" y="2212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1" name="Arc 81"/>
            <p:cNvSpPr>
              <a:spLocks noChangeAspect="1"/>
            </p:cNvSpPr>
            <p:nvPr/>
          </p:nvSpPr>
          <p:spPr bwMode="auto">
            <a:xfrm rot="10800000" flipV="1">
              <a:off x="6192" y="2088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Titre 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Bi-annual Manufacturing </a:t>
            </a:r>
            <a:r>
              <a:rPr lang="en-US" dirty="0"/>
              <a:t>Capabilities </a:t>
            </a:r>
            <a:r>
              <a:rPr lang="en-US" dirty="0" smtClean="0"/>
              <a:t>Mapping</a:t>
            </a:r>
            <a:endParaRPr lang="fr-FR" dirty="0"/>
          </a:p>
        </p:txBody>
      </p:sp>
      <p:sp>
        <p:nvSpPr>
          <p:cNvPr id="113" name="Arc 43"/>
          <p:cNvSpPr>
            <a:spLocks noChangeAspect="1"/>
          </p:cNvSpPr>
          <p:nvPr/>
        </p:nvSpPr>
        <p:spPr bwMode="auto">
          <a:xfrm flipV="1">
            <a:off x="2363775" y="3847015"/>
            <a:ext cx="150825" cy="14356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the Return of our Innovation EFFORTs/Choices 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8CC1-A569-4A60-9E31-23EA14F4BC6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4409956" y="1676400"/>
            <a:ext cx="4734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Value creation </a:t>
            </a:r>
            <a:r>
              <a:rPr lang="en-US" sz="1600" b="1" dirty="0" smtClean="0"/>
              <a:t>		</a:t>
            </a:r>
            <a:endParaRPr lang="en-US" sz="1600" dirty="0" smtClean="0"/>
          </a:p>
          <a:p>
            <a:r>
              <a:rPr lang="en-US" sz="1600" dirty="0" smtClean="0"/>
              <a:t>    Financial impacts </a:t>
            </a:r>
          </a:p>
          <a:p>
            <a:r>
              <a:rPr lang="en-US" sz="1600" dirty="0" smtClean="0"/>
              <a:t>        Products: revenues from new products, NPV</a:t>
            </a:r>
          </a:p>
          <a:p>
            <a:r>
              <a:rPr lang="en-US" sz="1600" dirty="0" smtClean="0"/>
              <a:t>        Technology: EBIT, cash savings, capital avoidance</a:t>
            </a:r>
          </a:p>
          <a:p>
            <a:r>
              <a:rPr lang="en-US" sz="1600" dirty="0" smtClean="0"/>
              <a:t>         R/D monetization </a:t>
            </a:r>
          </a:p>
          <a:p>
            <a:endParaRPr lang="en-US" sz="1600" b="1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Operational efficiency </a:t>
            </a:r>
          </a:p>
          <a:p>
            <a:r>
              <a:rPr lang="en-US" sz="1600" dirty="0" smtClean="0"/>
              <a:t>        % Projects/products launch  on time</a:t>
            </a:r>
          </a:p>
          <a:p>
            <a:r>
              <a:rPr lang="en-US" sz="1600" dirty="0" smtClean="0"/>
              <a:t>        Balanced pipeline (stage 1 to 5)</a:t>
            </a:r>
          </a:p>
          <a:p>
            <a:r>
              <a:rPr lang="en-US" sz="1600" dirty="0" smtClean="0"/>
              <a:t>         # new projects	</a:t>
            </a:r>
          </a:p>
          <a:p>
            <a:r>
              <a:rPr lang="en-US" sz="1600" dirty="0" smtClean="0"/>
              <a:t>         Budget/</a:t>
            </a:r>
            <a:r>
              <a:rPr lang="en-US" sz="1600" dirty="0" err="1" smtClean="0"/>
              <a:t>Capex</a:t>
            </a:r>
            <a:r>
              <a:rPr lang="en-US" sz="1600" dirty="0" smtClean="0"/>
              <a:t> under control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C00000"/>
                </a:solidFill>
              </a:rPr>
              <a:t>Innovation </a:t>
            </a:r>
            <a:r>
              <a:rPr lang="en-US" sz="1600" b="1" dirty="0" smtClean="0">
                <a:solidFill>
                  <a:srgbClr val="C00000"/>
                </a:solidFill>
              </a:rPr>
              <a:t>Enablers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dirty="0" smtClean="0"/>
              <a:t>        Competencies (training, hiring…)</a:t>
            </a:r>
          </a:p>
          <a:p>
            <a:r>
              <a:rPr lang="en-US" sz="1600" dirty="0" smtClean="0"/>
              <a:t>        IP portfolio value		</a:t>
            </a:r>
          </a:p>
          <a:p>
            <a:r>
              <a:rPr lang="en-US" sz="1600" dirty="0" smtClean="0"/>
              <a:t>        New tools box  </a:t>
            </a:r>
          </a:p>
          <a:p>
            <a:r>
              <a:rPr lang="en-US" sz="1600" dirty="0" smtClean="0"/>
              <a:t>        KET (key enabling technologies)</a:t>
            </a:r>
          </a:p>
          <a:p>
            <a:r>
              <a:rPr lang="en-US" sz="1600" dirty="0" smtClean="0"/>
              <a:t>		</a:t>
            </a:r>
            <a:endParaRPr lang="en-US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28600" y="1002268"/>
            <a:ext cx="501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division level, three types of quarterly indicators:</a:t>
            </a:r>
            <a:endParaRPr lang="en-US" dirty="0"/>
          </a:p>
        </p:txBody>
      </p:sp>
      <p:graphicFrame>
        <p:nvGraphicFramePr>
          <p:cNvPr id="15" name="Diagramme 14"/>
          <p:cNvGraphicFramePr/>
          <p:nvPr/>
        </p:nvGraphicFramePr>
        <p:xfrm>
          <a:off x="304800" y="1828800"/>
          <a:ext cx="419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Rewarding</a:t>
            </a:r>
            <a:r>
              <a:rPr lang="fr-FR" dirty="0" smtClean="0"/>
              <a:t> innovation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Quarterly Pinnacle Award  &gt;  Annual Innovation Award</a:t>
            </a:r>
          </a:p>
          <a:p>
            <a:pPr lvl="1"/>
            <a:r>
              <a:rPr lang="en-US" dirty="0" smtClean="0"/>
              <a:t>An innovative </a:t>
            </a:r>
            <a:r>
              <a:rPr lang="en-US" dirty="0"/>
              <a:t>approach to solving a customer’s problem while achieving positive results for the customer and Owens Corning</a:t>
            </a:r>
            <a:endParaRPr lang="en-US" dirty="0" smtClean="0"/>
          </a:p>
          <a:p>
            <a:r>
              <a:rPr lang="en-US" dirty="0" smtClean="0"/>
              <a:t>Annual </a:t>
            </a:r>
            <a:r>
              <a:rPr lang="en-US" dirty="0" err="1" smtClean="0"/>
              <a:t>Slayter</a:t>
            </a:r>
            <a:r>
              <a:rPr lang="en-US" dirty="0" smtClean="0"/>
              <a:t> Award</a:t>
            </a:r>
          </a:p>
          <a:p>
            <a:pPr lvl="1"/>
            <a:r>
              <a:rPr lang="en-US" dirty="0" smtClean="0"/>
              <a:t>Productivity / waste elimination; new product innovation;</a:t>
            </a:r>
            <a:br>
              <a:rPr lang="en-US" dirty="0" smtClean="0"/>
            </a:br>
            <a:r>
              <a:rPr lang="en-US" dirty="0" smtClean="0"/>
              <a:t>high-impact breakthroughs</a:t>
            </a:r>
          </a:p>
          <a:p>
            <a:r>
              <a:rPr lang="en-US" dirty="0" smtClean="0"/>
              <a:t>Annual </a:t>
            </a:r>
            <a:r>
              <a:rPr lang="en-US" dirty="0" err="1" smtClean="0"/>
              <a:t>Marzocchi</a:t>
            </a:r>
            <a:r>
              <a:rPr lang="en-US" dirty="0" smtClean="0"/>
              <a:t> Awards </a:t>
            </a:r>
          </a:p>
          <a:p>
            <a:pPr lvl="1"/>
            <a:r>
              <a:rPr lang="en-US" dirty="0" smtClean="0"/>
              <a:t># of patents</a:t>
            </a:r>
          </a:p>
          <a:p>
            <a:r>
              <a:rPr lang="en-US" dirty="0" smtClean="0"/>
              <a:t>Annual Early Career Award </a:t>
            </a:r>
          </a:p>
          <a:p>
            <a:pPr lvl="1"/>
            <a:r>
              <a:rPr lang="en-US" dirty="0" smtClean="0"/>
              <a:t>Outstanding </a:t>
            </a:r>
            <a:r>
              <a:rPr lang="en-US" dirty="0"/>
              <a:t>contributions to the field of materials science and </a:t>
            </a:r>
            <a:r>
              <a:rPr lang="en-US" dirty="0" smtClean="0"/>
              <a:t>engineering</a:t>
            </a:r>
          </a:p>
          <a:p>
            <a:r>
              <a:rPr lang="en-US" dirty="0" smtClean="0"/>
              <a:t>Annual Board of Director’s Cup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the resources of our company to deliver extraordinary results for our customers, employees and shareholders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81A7-CF23-4B24-B573-231613A825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906588"/>
            <a:ext cx="91440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/>
            </a:endParaRPr>
          </a:p>
        </p:txBody>
      </p:sp>
      <p:pic>
        <p:nvPicPr>
          <p:cNvPr id="12" name="Picture 21" descr="Screen shot 2014-05-20 at 10.18.36.png"/>
          <p:cNvPicPr>
            <a:picLocks noChangeAspect="1"/>
          </p:cNvPicPr>
          <p:nvPr/>
        </p:nvPicPr>
        <p:blipFill>
          <a:blip r:embed="rId3" cstate="screen"/>
          <a:srcRect r="817" b="8127"/>
          <a:stretch>
            <a:fillRect/>
          </a:stretch>
        </p:blipFill>
        <p:spPr>
          <a:xfrm>
            <a:off x="2304417" y="3613151"/>
            <a:ext cx="2426333" cy="1650999"/>
          </a:xfrm>
          <a:prstGeom prst="rect">
            <a:avLst/>
          </a:prstGeom>
        </p:spPr>
      </p:pic>
      <p:pic>
        <p:nvPicPr>
          <p:cNvPr id="14" name="Picture 22" descr="Screen shot 2014-05-20 at 10.58.32.png"/>
          <p:cNvPicPr preferRelativeResize="0">
            <a:picLocks/>
          </p:cNvPicPr>
          <p:nvPr/>
        </p:nvPicPr>
        <p:blipFill>
          <a:blip r:embed="rId4" cstate="screen"/>
          <a:srcRect t="7955"/>
          <a:stretch>
            <a:fillRect/>
          </a:stretch>
        </p:blipFill>
        <p:spPr>
          <a:xfrm>
            <a:off x="0" y="3657600"/>
            <a:ext cx="2362200" cy="1606550"/>
          </a:xfrm>
          <a:prstGeom prst="rect">
            <a:avLst/>
          </a:prstGeom>
        </p:spPr>
      </p:pic>
      <p:pic>
        <p:nvPicPr>
          <p:cNvPr id="9" name="Picture 19" descr="Screen shot 2013-10-09 at 12.04.36.png"/>
          <p:cNvPicPr preferRelativeResize="0">
            <a:picLocks/>
          </p:cNvPicPr>
          <p:nvPr/>
        </p:nvPicPr>
        <p:blipFill>
          <a:blip r:embed="rId5" cstate="screen">
            <a:lum contrast="20000"/>
          </a:blip>
          <a:srcRect t="1287"/>
          <a:stretch>
            <a:fillRect/>
          </a:stretch>
        </p:blipFill>
        <p:spPr>
          <a:xfrm>
            <a:off x="0" y="1905000"/>
            <a:ext cx="2393950" cy="1765300"/>
          </a:xfrm>
          <a:prstGeom prst="rect">
            <a:avLst/>
          </a:prstGeom>
        </p:spPr>
      </p:pic>
      <p:pic>
        <p:nvPicPr>
          <p:cNvPr id="10" name="Picture 20" descr="Screen shot 2014-05-20 at 10.16.26.png"/>
          <p:cNvPicPr>
            <a:picLocks noChangeAspect="1"/>
          </p:cNvPicPr>
          <p:nvPr/>
        </p:nvPicPr>
        <p:blipFill>
          <a:blip r:embed="rId6" cstate="screen"/>
          <a:srcRect t="6162"/>
          <a:stretch>
            <a:fillRect/>
          </a:stretch>
        </p:blipFill>
        <p:spPr>
          <a:xfrm>
            <a:off x="2368550" y="1905000"/>
            <a:ext cx="2362200" cy="1765862"/>
          </a:xfrm>
          <a:prstGeom prst="rect">
            <a:avLst/>
          </a:prstGeom>
        </p:spPr>
      </p:pic>
      <p:grpSp>
        <p:nvGrpSpPr>
          <p:cNvPr id="2" name="Groupe 21"/>
          <p:cNvGrpSpPr/>
          <p:nvPr/>
        </p:nvGrpSpPr>
        <p:grpSpPr>
          <a:xfrm>
            <a:off x="5410200" y="2032000"/>
            <a:ext cx="3060700" cy="3060700"/>
            <a:chOff x="5562600" y="2209800"/>
            <a:chExt cx="2743200" cy="2743200"/>
          </a:xfrm>
        </p:grpSpPr>
        <p:sp>
          <p:nvSpPr>
            <p:cNvPr id="20" name="Rectangle 19"/>
            <p:cNvSpPr/>
            <p:nvPr/>
          </p:nvSpPr>
          <p:spPr>
            <a:xfrm>
              <a:off x="5562600" y="2209800"/>
              <a:ext cx="274320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 descr="OC_CMYK_RTM_ENGLISH-large 300 dpi.jpg"/>
            <p:cNvPicPr>
              <a:picLocks noChangeAspect="1"/>
            </p:cNvPicPr>
            <p:nvPr/>
          </p:nvPicPr>
          <p:blipFill>
            <a:blip r:embed="rId7" cstate="print"/>
            <a:srcRect l="12805" r="8155" b="18889"/>
            <a:stretch>
              <a:fillRect/>
            </a:stretch>
          </p:blipFill>
          <p:spPr>
            <a:xfrm>
              <a:off x="6019800" y="2676832"/>
              <a:ext cx="2106528" cy="1809136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7848600" y="0"/>
            <a:ext cx="11430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95800" y="6629400"/>
            <a:ext cx="4419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Copyright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 2014 Owens Corning. All Rights Reserved.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14435</TotalTime>
  <Words>397</Words>
  <Application>Microsoft Office PowerPoint</Application>
  <PresentationFormat>Affichage à l'écran (4:3)</PresentationFormat>
  <Paragraphs>109</Paragraphs>
  <Slides>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Theme</vt:lpstr>
      <vt:lpstr>  </vt:lpstr>
      <vt:lpstr>Building technology portfolio</vt:lpstr>
      <vt:lpstr>Technology intelligence approach: leaRN from outside to nurture new concepts</vt:lpstr>
      <vt:lpstr>Bi-annual Manufacturing Capabilities Mapping</vt:lpstr>
      <vt:lpstr>Measuring the Return of our Innovation EFFORTs/Choices    </vt:lpstr>
      <vt:lpstr>Rewarding innovation</vt:lpstr>
      <vt:lpstr>Diapositive 7</vt:lpstr>
    </vt:vector>
  </TitlesOfParts>
  <Company>Owens Corning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of 272 Competitive Comparison</dc:title>
  <dc:creator>wilsongh</dc:creator>
  <cp:lastModifiedBy>NeyrozlN</cp:lastModifiedBy>
  <cp:revision>541</cp:revision>
  <dcterms:created xsi:type="dcterms:W3CDTF">2014-10-10T10:32:36Z</dcterms:created>
  <dcterms:modified xsi:type="dcterms:W3CDTF">2014-11-03T13:54:21Z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c3d2d3bc-b384-48f4-9a1c-19430e854c7a</vt:lpwstr>
  </property>
  <property fmtid="{D5CDD505-2E9C-101B-9397-08002B2CF9AE}" pid="3" name="TitusCorpClassification">
    <vt:lpwstr>Not Applicable</vt:lpwstr>
  </property>
</Properties>
</file>