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318" r:id="rId3"/>
    <p:sldId id="31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8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3694E"/>
    <a:srgbClr val="B0232A"/>
    <a:srgbClr val="CD5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64" autoAdjust="0"/>
  </p:normalViewPr>
  <p:slideViewPr>
    <p:cSldViewPr>
      <p:cViewPr varScale="1">
        <p:scale>
          <a:sx n="59" d="100"/>
          <a:sy n="59" d="100"/>
        </p:scale>
        <p:origin x="1632" y="72"/>
      </p:cViewPr>
      <p:guideLst>
        <p:guide orient="horz" pos="4128"/>
        <p:guide orient="horz" pos="3888"/>
        <p:guide pos="3168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298"/>
    </p:cViewPr>
  </p:sorterViewPr>
  <p:notesViewPr>
    <p:cSldViewPr>
      <p:cViewPr varScale="1">
        <p:scale>
          <a:sx n="69" d="100"/>
          <a:sy n="69" d="100"/>
        </p:scale>
        <p:origin x="-274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EE0BC-8EC3-4294-83A5-7B764FD98A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2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6A9887-03FD-42CF-8DC2-C2CF1496CC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25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7D844-6050-4ECA-8D33-12CF4E811BE1}" type="slidenum">
              <a:rPr lang="en-US"/>
              <a:pPr/>
              <a:t>0</a:t>
            </a:fld>
            <a:endParaRPr lang="en-US"/>
          </a:p>
        </p:txBody>
      </p:sp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/>
        <p:txBody>
          <a:bodyPr lIns="91420" tIns="45710" rIns="91420" bIns="45710"/>
          <a:lstStyle/>
          <a:p>
            <a:endParaRPr 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6201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0" rIns="91420" bIns="45710" anchor="b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28663" indent="-280988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20775" indent="-223838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568450" indent="-223838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14538" indent="-22225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471738" indent="-2222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28938" indent="-2222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386138" indent="-2222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43338" indent="-2222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fld id="{71CB45F2-974F-4565-8590-3BBC64774136}" type="slidenum">
              <a:rPr lang="en-US" sz="1200">
                <a:latin typeface="Arial" charset="0"/>
              </a:rPr>
              <a:pPr algn="r"/>
              <a:t>0</a:t>
            </a:fld>
            <a:endParaRPr 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399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KEN_Logo_Tran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565775"/>
            <a:ext cx="2897188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2286000"/>
            <a:ext cx="7162800" cy="609600"/>
          </a:xfrm>
        </p:spPr>
        <p:txBody>
          <a:bodyPr/>
          <a:lstStyle>
            <a:lvl1pPr>
              <a:defRPr sz="2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4191000" cy="1219200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KMT_PowerPoint_Title_Slide_Image_3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 descr="KMT_75thAnn_Kennametal_F3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82" y="5638800"/>
            <a:ext cx="1106618" cy="78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059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80010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</a:t>
            </a:r>
            <a:r>
              <a:rPr lang="en-US" dirty="0" smtClean="0"/>
              <a:t>2013 </a:t>
            </a:r>
            <a:r>
              <a:rPr lang="en-US" dirty="0"/>
              <a:t>Kennametal Inc.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All rights reserved.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</a:t>
            </a:r>
            <a:r>
              <a:rPr lang="en-US" dirty="0">
                <a:solidFill>
                  <a:srgbClr val="000000"/>
                </a:solidFill>
              </a:rPr>
              <a:t>Proprietary and Confidential</a:t>
            </a:r>
            <a:r>
              <a:rPr lang="en-US" dirty="0"/>
              <a:t>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</a:t>
            </a:r>
            <a:fld id="{527E8EDC-A602-42AF-9497-51C47862D950}" type="slidenum">
              <a:rPr lang="en-US" b="1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7373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371600"/>
            <a:ext cx="39243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371600"/>
            <a:ext cx="39243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2008 Kennametal Inc.  </a:t>
            </a:r>
            <a:r>
              <a:rPr lang="en-US">
                <a:solidFill>
                  <a:schemeClr val="bg2"/>
                </a:solidFill>
              </a:rPr>
              <a:t>l</a:t>
            </a:r>
            <a:r>
              <a:rPr lang="en-US"/>
              <a:t>  All rights reserved.  </a:t>
            </a:r>
            <a:r>
              <a:rPr lang="en-US">
                <a:solidFill>
                  <a:schemeClr val="bg2"/>
                </a:solidFill>
              </a:rPr>
              <a:t>l</a:t>
            </a:r>
            <a:r>
              <a:rPr lang="en-US"/>
              <a:t>  </a:t>
            </a:r>
            <a:r>
              <a:rPr lang="en-US">
                <a:solidFill>
                  <a:srgbClr val="000000"/>
                </a:solidFill>
              </a:rPr>
              <a:t>Proprietary and Confidential</a:t>
            </a:r>
            <a:r>
              <a:rPr lang="en-US"/>
              <a:t>  </a:t>
            </a:r>
            <a:r>
              <a:rPr lang="en-US">
                <a:solidFill>
                  <a:schemeClr val="bg2"/>
                </a:solidFill>
              </a:rPr>
              <a:t>l</a:t>
            </a:r>
            <a:r>
              <a:rPr lang="en-US"/>
              <a:t>  </a:t>
            </a:r>
            <a:fld id="{A9B7845C-4544-40F3-84CC-F345BE3EFFD2}" type="slidenum">
              <a:rPr lang="en-US" b="1"/>
              <a:pPr/>
              <a:t>‹#›</a:t>
            </a:fld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17781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24400" y="6616700"/>
            <a:ext cx="4038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en-US" dirty="0"/>
              <a:t>© </a:t>
            </a:r>
            <a:r>
              <a:rPr lang="en-US" dirty="0" smtClean="0"/>
              <a:t>2012 </a:t>
            </a:r>
            <a:r>
              <a:rPr lang="en-US" dirty="0"/>
              <a:t>Kennametal Inc.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All rights reserved.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</a:t>
            </a:r>
            <a:r>
              <a:rPr lang="en-US" dirty="0">
                <a:solidFill>
                  <a:srgbClr val="000000"/>
                </a:solidFill>
              </a:rPr>
              <a:t>Proprietary and Confidential</a:t>
            </a:r>
            <a:r>
              <a:rPr lang="en-US" dirty="0"/>
              <a:t>  </a:t>
            </a:r>
            <a:r>
              <a:rPr lang="en-US" dirty="0">
                <a:solidFill>
                  <a:schemeClr val="bg2"/>
                </a:solidFill>
              </a:rPr>
              <a:t>l</a:t>
            </a:r>
            <a:r>
              <a:rPr lang="en-US" dirty="0"/>
              <a:t>  </a:t>
            </a:r>
            <a:fld id="{6C57F1D1-F11A-4733-82BE-81D84B1B2981}" type="slidenum">
              <a:rPr lang="en-US" b="1"/>
              <a:pPr/>
              <a:t>‹#›</a:t>
            </a:fld>
            <a:endParaRPr lang="en-US" b="1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371600"/>
            <a:ext cx="8001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" name="Picture 30" descr="KEN_Logo_Trans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153988"/>
            <a:ext cx="2001838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KMT_PowerPoint_Slide_Image_v3b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428624" y="1157288"/>
            <a:ext cx="8181975" cy="4862512"/>
          </a:xfrm>
          <a:prstGeom prst="roundRect">
            <a:avLst>
              <a:gd name="adj" fmla="val 4903"/>
            </a:avLst>
          </a:prstGeom>
          <a:solidFill>
            <a:srgbClr val="FFFFFF"/>
          </a:solidFill>
          <a:ln w="6350">
            <a:solidFill>
              <a:srgbClr val="D9D9D9"/>
            </a:solidFill>
            <a:round/>
            <a:headEnd/>
            <a:tailEnd/>
          </a:ln>
          <a:effectLst>
            <a:outerShdw dist="12700" dir="2700000" rotWithShape="0">
              <a:srgbClr val="7F7F7F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nb-NO" sz="1800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8" name="Round Same Side Corner Rectangle 66"/>
          <p:cNvSpPr>
            <a:spLocks/>
          </p:cNvSpPr>
          <p:nvPr/>
        </p:nvSpPr>
        <p:spPr bwMode="auto">
          <a:xfrm>
            <a:off x="428623" y="1168792"/>
            <a:ext cx="8181975" cy="355208"/>
          </a:xfrm>
          <a:custGeom>
            <a:avLst/>
            <a:gdLst>
              <a:gd name="T0" fmla="*/ 221267 w 2514600"/>
              <a:gd name="T1" fmla="*/ 0 h 304800"/>
              <a:gd name="T2" fmla="*/ 6350345 w 2514600"/>
              <a:gd name="T3" fmla="*/ 0 h 304800"/>
              <a:gd name="T4" fmla="*/ 6571613 w 2514600"/>
              <a:gd name="T5" fmla="*/ 84667 h 304800"/>
              <a:gd name="T6" fmla="*/ 6571613 w 2514600"/>
              <a:gd name="T7" fmla="*/ 304800 h 304800"/>
              <a:gd name="T8" fmla="*/ 6571613 w 2514600"/>
              <a:gd name="T9" fmla="*/ 304800 h 304800"/>
              <a:gd name="T10" fmla="*/ 0 w 2514600"/>
              <a:gd name="T11" fmla="*/ 304800 h 304800"/>
              <a:gd name="T12" fmla="*/ 0 w 2514600"/>
              <a:gd name="T13" fmla="*/ 304800 h 304800"/>
              <a:gd name="T14" fmla="*/ 0 w 2514600"/>
              <a:gd name="T15" fmla="*/ 84667 h 304800"/>
              <a:gd name="T16" fmla="*/ 221267 w 2514600"/>
              <a:gd name="T17" fmla="*/ 0 h 3048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14600"/>
              <a:gd name="T28" fmla="*/ 0 h 304800"/>
              <a:gd name="T29" fmla="*/ 2514600 w 2514600"/>
              <a:gd name="T30" fmla="*/ 304800 h 3048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14600" h="304800">
                <a:moveTo>
                  <a:pt x="84667" y="0"/>
                </a:moveTo>
                <a:lnTo>
                  <a:pt x="2429933" y="0"/>
                </a:lnTo>
                <a:cubicBezTo>
                  <a:pt x="2476693" y="0"/>
                  <a:pt x="2514600" y="37907"/>
                  <a:pt x="2514600" y="84667"/>
                </a:cubicBezTo>
                <a:lnTo>
                  <a:pt x="2514600" y="304800"/>
                </a:lnTo>
                <a:lnTo>
                  <a:pt x="0" y="304800"/>
                </a:lnTo>
                <a:lnTo>
                  <a:pt x="0" y="84667"/>
                </a:lnTo>
                <a:cubicBezTo>
                  <a:pt x="0" y="37907"/>
                  <a:pt x="37907" y="0"/>
                  <a:pt x="84667" y="0"/>
                </a:cubicBezTo>
                <a:close/>
              </a:path>
            </a:pathLst>
          </a:custGeom>
          <a:solidFill>
            <a:srgbClr val="595959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rgbClr val="FFFFFF"/>
                </a:solidFill>
                <a:latin typeface="Calibri" pitchFamily="34" charset="0"/>
              </a:rPr>
              <a:t>Governance and Resource Allocation</a:t>
            </a:r>
            <a:endParaRPr lang="nb-NO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" y="238125"/>
            <a:ext cx="5867400" cy="381000"/>
          </a:xfrm>
        </p:spPr>
        <p:txBody>
          <a:bodyPr/>
          <a:lstStyle/>
          <a:p>
            <a:r>
              <a:rPr lang="en-US" dirty="0" smtClean="0"/>
              <a:t>Innovation </a:t>
            </a:r>
            <a:r>
              <a:rPr lang="en-US" dirty="0"/>
              <a:t>Governance Council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495800"/>
          </a:xfrm>
        </p:spPr>
        <p:txBody>
          <a:bodyPr/>
          <a:lstStyle/>
          <a:p>
            <a:r>
              <a:rPr lang="en-US" u="sng" dirty="0" smtClean="0"/>
              <a:t>Purpose of Governance Council</a:t>
            </a:r>
            <a:endParaRPr lang="en-US" u="sng" dirty="0"/>
          </a:p>
          <a:p>
            <a:pPr lvl="1"/>
            <a:r>
              <a:rPr lang="en-US" dirty="0"/>
              <a:t>Define the Strategic Intent for Innovation</a:t>
            </a:r>
          </a:p>
          <a:p>
            <a:pPr lvl="1"/>
            <a:r>
              <a:rPr lang="en-US" dirty="0"/>
              <a:t>Innovation Ventures Portfolio Shaping</a:t>
            </a:r>
          </a:p>
          <a:p>
            <a:pPr lvl="1"/>
            <a:r>
              <a:rPr lang="en-US" dirty="0"/>
              <a:t>Allocate Extraordinary Resource</a:t>
            </a:r>
          </a:p>
          <a:p>
            <a:pPr lvl="1"/>
            <a:r>
              <a:rPr lang="en-US" dirty="0"/>
              <a:t>Guidance to the teams</a:t>
            </a:r>
            <a:br>
              <a:rPr lang="en-US" dirty="0"/>
            </a:br>
            <a:endParaRPr lang="en-US" dirty="0"/>
          </a:p>
          <a:p>
            <a:r>
              <a:rPr lang="en-US" u="sng" dirty="0"/>
              <a:t>Membership</a:t>
            </a:r>
          </a:p>
          <a:p>
            <a:pPr lvl="1"/>
            <a:r>
              <a:rPr lang="en-US" dirty="0"/>
              <a:t>Highest Levels of Executive Management</a:t>
            </a:r>
          </a:p>
          <a:p>
            <a:pPr lvl="1"/>
            <a:r>
              <a:rPr lang="en-US" dirty="0"/>
              <a:t>Should not delegate</a:t>
            </a:r>
            <a:br>
              <a:rPr lang="en-US" dirty="0"/>
            </a:br>
            <a:endParaRPr lang="en-US" dirty="0"/>
          </a:p>
          <a:p>
            <a:r>
              <a:rPr lang="en-US" u="sng" dirty="0"/>
              <a:t>Frequency</a:t>
            </a:r>
          </a:p>
          <a:p>
            <a:pPr lvl="1"/>
            <a:r>
              <a:rPr lang="en-US" dirty="0"/>
              <a:t>Quarterly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38138" y="1220788"/>
            <a:ext cx="8001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endParaRPr lang="en-US" sz="18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762000" y="6172200"/>
            <a:ext cx="8001000" cy="36933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 b="1" i="1">
                <a:ea typeface="ＭＳ Ｐゴシック" charset="0"/>
                <a:cs typeface="ＭＳ Ｐゴシック" charset="0"/>
              </a:rPr>
              <a:t>Active &amp; Engaged Sponsorship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4924425" y="6562725"/>
            <a:ext cx="4038600" cy="1524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r>
              <a:rPr lang="en-US" sz="800" dirty="0" smtClean="0"/>
              <a:t>© 2013 Kennametal Inc.  </a:t>
            </a:r>
            <a:r>
              <a:rPr lang="en-US" sz="800" dirty="0" smtClean="0">
                <a:solidFill>
                  <a:schemeClr val="bg2"/>
                </a:solidFill>
              </a:rPr>
              <a:t>l</a:t>
            </a:r>
            <a:r>
              <a:rPr lang="en-US" sz="800" dirty="0" smtClean="0"/>
              <a:t>  All rights reserved.  </a:t>
            </a:r>
            <a:r>
              <a:rPr lang="en-US" sz="800" dirty="0" smtClean="0">
                <a:solidFill>
                  <a:schemeClr val="bg2"/>
                </a:solidFill>
              </a:rPr>
              <a:t>l</a:t>
            </a:r>
            <a:r>
              <a:rPr lang="en-US" sz="800" dirty="0" smtClean="0"/>
              <a:t>  </a:t>
            </a:r>
            <a:r>
              <a:rPr lang="en-US" sz="800" dirty="0" smtClean="0">
                <a:solidFill>
                  <a:srgbClr val="000000"/>
                </a:solidFill>
              </a:rPr>
              <a:t>Proprietary and Confidential</a:t>
            </a:r>
            <a:r>
              <a:rPr lang="en-US" sz="800" dirty="0" smtClean="0"/>
              <a:t>  </a:t>
            </a:r>
            <a:r>
              <a:rPr lang="en-US" sz="800" dirty="0" smtClean="0">
                <a:solidFill>
                  <a:schemeClr val="bg2"/>
                </a:solidFill>
              </a:rPr>
              <a:t>l</a:t>
            </a:r>
            <a:r>
              <a:rPr lang="en-US" sz="800" dirty="0" smtClean="0"/>
              <a:t>  </a:t>
            </a:r>
            <a:fld id="{8D17F2A3-632E-4AFB-AEE7-E2F0145867E5}" type="slidenum">
              <a:rPr lang="en-US" sz="800" b="1" smtClean="0"/>
              <a:pPr/>
              <a:t>0</a:t>
            </a:fld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50373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>
            <a:spLocks noChangeArrowheads="1"/>
          </p:cNvSpPr>
          <p:nvPr/>
        </p:nvSpPr>
        <p:spPr bwMode="auto">
          <a:xfrm>
            <a:off x="428624" y="1157288"/>
            <a:ext cx="8181975" cy="4862512"/>
          </a:xfrm>
          <a:prstGeom prst="roundRect">
            <a:avLst>
              <a:gd name="adj" fmla="val 4903"/>
            </a:avLst>
          </a:prstGeom>
          <a:solidFill>
            <a:srgbClr val="FFFFFF"/>
          </a:solidFill>
          <a:ln w="6350">
            <a:solidFill>
              <a:srgbClr val="D9D9D9"/>
            </a:solidFill>
            <a:round/>
            <a:headEnd/>
            <a:tailEnd/>
          </a:ln>
          <a:effectLst>
            <a:outerShdw dist="12700" dir="2700000" rotWithShape="0">
              <a:srgbClr val="7F7F7F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nb-NO" sz="1800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238125"/>
            <a:ext cx="5867400" cy="381000"/>
          </a:xfrm>
        </p:spPr>
        <p:txBody>
          <a:bodyPr/>
          <a:lstStyle/>
          <a:p>
            <a:r>
              <a:rPr lang="en-US" dirty="0" smtClean="0"/>
              <a:t>Culture For Innovation - Traits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3096" y="1294418"/>
            <a:ext cx="6800260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50" dirty="0" smtClean="0"/>
          </a:p>
          <a:p>
            <a:endParaRPr lang="en-US" sz="105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Willing to cannibalize successful products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Corporations nurture and sustain their most successful products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Innovations are either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600" dirty="0" smtClean="0"/>
              <a:t>Threat to current success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600" dirty="0" smtClean="0"/>
              <a:t>Costly, distant in payoff, highly uncertain</a:t>
            </a:r>
            <a:endParaRPr lang="en-US" sz="16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400" y="6183868"/>
            <a:ext cx="8001000" cy="36933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 b="1" i="1" dirty="0" smtClean="0">
                <a:ea typeface="ＭＳ Ｐゴシック" charset="0"/>
                <a:cs typeface="ＭＳ Ｐゴシック" charset="0"/>
              </a:rPr>
              <a:t>Willing to cannibalize, future focus, Embrace risk.</a:t>
            </a:r>
            <a:endParaRPr lang="en-US" sz="1800" b="1" i="1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096" y="3126938"/>
            <a:ext cx="563327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Focus on future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Firms focus on current mass markets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Todays mass markets will be gone tomorrow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Must focus on future mass markets</a:t>
            </a:r>
          </a:p>
          <a:p>
            <a:pPr lvl="1"/>
            <a:r>
              <a:rPr lang="en-US" sz="1200" dirty="0" smtClean="0"/>
              <a:t>       (Example </a:t>
            </a:r>
            <a:r>
              <a:rPr lang="en-US" sz="1200" dirty="0"/>
              <a:t>who introduced camera &amp; film but had most digital </a:t>
            </a:r>
            <a:r>
              <a:rPr lang="en-US" sz="1200" dirty="0" smtClean="0"/>
              <a:t>patents)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83096" y="4648200"/>
            <a:ext cx="61398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Embracing risk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Innovations have a high failure rate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Success requires embracing the failure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Incumbents tend to be risk averse, unaccepting of failure</a:t>
            </a:r>
            <a:endParaRPr lang="en-US" sz="1600" dirty="0"/>
          </a:p>
        </p:txBody>
      </p:sp>
      <p:sp>
        <p:nvSpPr>
          <p:cNvPr id="10" name="Round Same Side Corner Rectangle 66"/>
          <p:cNvSpPr>
            <a:spLocks/>
          </p:cNvSpPr>
          <p:nvPr/>
        </p:nvSpPr>
        <p:spPr bwMode="auto">
          <a:xfrm>
            <a:off x="428623" y="1168792"/>
            <a:ext cx="8181975" cy="355208"/>
          </a:xfrm>
          <a:custGeom>
            <a:avLst/>
            <a:gdLst>
              <a:gd name="T0" fmla="*/ 221267 w 2514600"/>
              <a:gd name="T1" fmla="*/ 0 h 304800"/>
              <a:gd name="T2" fmla="*/ 6350345 w 2514600"/>
              <a:gd name="T3" fmla="*/ 0 h 304800"/>
              <a:gd name="T4" fmla="*/ 6571613 w 2514600"/>
              <a:gd name="T5" fmla="*/ 84667 h 304800"/>
              <a:gd name="T6" fmla="*/ 6571613 w 2514600"/>
              <a:gd name="T7" fmla="*/ 304800 h 304800"/>
              <a:gd name="T8" fmla="*/ 6571613 w 2514600"/>
              <a:gd name="T9" fmla="*/ 304800 h 304800"/>
              <a:gd name="T10" fmla="*/ 0 w 2514600"/>
              <a:gd name="T11" fmla="*/ 304800 h 304800"/>
              <a:gd name="T12" fmla="*/ 0 w 2514600"/>
              <a:gd name="T13" fmla="*/ 304800 h 304800"/>
              <a:gd name="T14" fmla="*/ 0 w 2514600"/>
              <a:gd name="T15" fmla="*/ 84667 h 304800"/>
              <a:gd name="T16" fmla="*/ 221267 w 2514600"/>
              <a:gd name="T17" fmla="*/ 0 h 3048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14600"/>
              <a:gd name="T28" fmla="*/ 0 h 304800"/>
              <a:gd name="T29" fmla="*/ 2514600 w 2514600"/>
              <a:gd name="T30" fmla="*/ 304800 h 3048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14600" h="304800">
                <a:moveTo>
                  <a:pt x="84667" y="0"/>
                </a:moveTo>
                <a:lnTo>
                  <a:pt x="2429933" y="0"/>
                </a:lnTo>
                <a:cubicBezTo>
                  <a:pt x="2476693" y="0"/>
                  <a:pt x="2514600" y="37907"/>
                  <a:pt x="2514600" y="84667"/>
                </a:cubicBezTo>
                <a:lnTo>
                  <a:pt x="2514600" y="304800"/>
                </a:lnTo>
                <a:lnTo>
                  <a:pt x="0" y="304800"/>
                </a:lnTo>
                <a:lnTo>
                  <a:pt x="0" y="84667"/>
                </a:lnTo>
                <a:cubicBezTo>
                  <a:pt x="0" y="37907"/>
                  <a:pt x="37907" y="0"/>
                  <a:pt x="84667" y="0"/>
                </a:cubicBezTo>
                <a:close/>
              </a:path>
            </a:pathLst>
          </a:custGeom>
          <a:solidFill>
            <a:srgbClr val="595959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rgbClr val="FFFFFF"/>
                </a:solidFill>
                <a:latin typeface="Calibri" pitchFamily="34" charset="0"/>
              </a:rPr>
              <a:t>Three Corporate Traits….. For Success</a:t>
            </a:r>
            <a:endParaRPr lang="nb-NO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724400" y="6616700"/>
            <a:ext cx="4038600" cy="152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2013 Kennametal Inc.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All rights reserved.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000000"/>
                </a:solidFill>
              </a:rPr>
              <a:t>Proprietary and Confidential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</a:t>
            </a:r>
            <a:fld id="{8D17F2A3-632E-4AFB-AEE7-E2F0145867E5}" type="slidenum">
              <a:rPr lang="en-US" b="1" smtClean="0"/>
              <a:pPr/>
              <a:t>1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171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428624" y="1157288"/>
            <a:ext cx="8181975" cy="4862512"/>
          </a:xfrm>
          <a:prstGeom prst="roundRect">
            <a:avLst>
              <a:gd name="adj" fmla="val 4903"/>
            </a:avLst>
          </a:prstGeom>
          <a:solidFill>
            <a:srgbClr val="FFFFFF"/>
          </a:solidFill>
          <a:ln w="6350">
            <a:solidFill>
              <a:srgbClr val="D9D9D9"/>
            </a:solidFill>
            <a:round/>
            <a:headEnd/>
            <a:tailEnd/>
          </a:ln>
          <a:effectLst>
            <a:outerShdw dist="12700" dir="2700000" rotWithShape="0">
              <a:srgbClr val="7F7F7F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nb-NO" sz="1800">
              <a:solidFill>
                <a:srgbClr val="FFFF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12" name="Round Same Side Corner Rectangle 66"/>
          <p:cNvSpPr>
            <a:spLocks/>
          </p:cNvSpPr>
          <p:nvPr/>
        </p:nvSpPr>
        <p:spPr bwMode="auto">
          <a:xfrm>
            <a:off x="428623" y="1168792"/>
            <a:ext cx="8181975" cy="355208"/>
          </a:xfrm>
          <a:custGeom>
            <a:avLst/>
            <a:gdLst>
              <a:gd name="T0" fmla="*/ 221267 w 2514600"/>
              <a:gd name="T1" fmla="*/ 0 h 304800"/>
              <a:gd name="T2" fmla="*/ 6350345 w 2514600"/>
              <a:gd name="T3" fmla="*/ 0 h 304800"/>
              <a:gd name="T4" fmla="*/ 6571613 w 2514600"/>
              <a:gd name="T5" fmla="*/ 84667 h 304800"/>
              <a:gd name="T6" fmla="*/ 6571613 w 2514600"/>
              <a:gd name="T7" fmla="*/ 304800 h 304800"/>
              <a:gd name="T8" fmla="*/ 6571613 w 2514600"/>
              <a:gd name="T9" fmla="*/ 304800 h 304800"/>
              <a:gd name="T10" fmla="*/ 0 w 2514600"/>
              <a:gd name="T11" fmla="*/ 304800 h 304800"/>
              <a:gd name="T12" fmla="*/ 0 w 2514600"/>
              <a:gd name="T13" fmla="*/ 304800 h 304800"/>
              <a:gd name="T14" fmla="*/ 0 w 2514600"/>
              <a:gd name="T15" fmla="*/ 84667 h 304800"/>
              <a:gd name="T16" fmla="*/ 221267 w 2514600"/>
              <a:gd name="T17" fmla="*/ 0 h 3048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14600"/>
              <a:gd name="T28" fmla="*/ 0 h 304800"/>
              <a:gd name="T29" fmla="*/ 2514600 w 2514600"/>
              <a:gd name="T30" fmla="*/ 304800 h 3048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14600" h="304800">
                <a:moveTo>
                  <a:pt x="84667" y="0"/>
                </a:moveTo>
                <a:lnTo>
                  <a:pt x="2429933" y="0"/>
                </a:lnTo>
                <a:cubicBezTo>
                  <a:pt x="2476693" y="0"/>
                  <a:pt x="2514600" y="37907"/>
                  <a:pt x="2514600" y="84667"/>
                </a:cubicBezTo>
                <a:lnTo>
                  <a:pt x="2514600" y="304800"/>
                </a:lnTo>
                <a:lnTo>
                  <a:pt x="0" y="304800"/>
                </a:lnTo>
                <a:lnTo>
                  <a:pt x="0" y="84667"/>
                </a:lnTo>
                <a:cubicBezTo>
                  <a:pt x="0" y="37907"/>
                  <a:pt x="37907" y="0"/>
                  <a:pt x="84667" y="0"/>
                </a:cubicBezTo>
                <a:close/>
              </a:path>
            </a:pathLst>
          </a:custGeom>
          <a:solidFill>
            <a:srgbClr val="595959"/>
          </a:solidFill>
          <a:ln w="9525">
            <a:solidFill>
              <a:srgbClr val="59595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rgbClr val="FFFFFF"/>
                </a:solidFill>
                <a:latin typeface="Calibri" pitchFamily="34" charset="0"/>
              </a:rPr>
              <a:t>Three Corporate Practices….. For Success</a:t>
            </a:r>
            <a:endParaRPr lang="nb-NO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8125" y="247650"/>
            <a:ext cx="5867400" cy="381000"/>
          </a:xfrm>
        </p:spPr>
        <p:txBody>
          <a:bodyPr/>
          <a:lstStyle/>
          <a:p>
            <a:r>
              <a:rPr lang="en-US" dirty="0" smtClean="0"/>
              <a:t>Culture For Innovation - Practices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3096" y="1492984"/>
            <a:ext cx="76618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Incentives for enterprise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Incentives for seniority, age, retirement stimulate loyalty but kill innovation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 many firms failure is seen as shameful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Incentives for innovation must be asymmetric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600" dirty="0" smtClean="0"/>
              <a:t>Strong rewards for success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600" dirty="0" smtClean="0"/>
              <a:t>Weak penalties for failure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096" y="3048000"/>
            <a:ext cx="599875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Internal competition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Employees love job security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Innovators love adventure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Bring the market within : Competition in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200" dirty="0" smtClean="0"/>
              <a:t>Idea fairs, funding contests, prototype races, competing divisions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Employees generate, peers judges, managers facilitate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Crowdsourcing targeted ideation and prioritization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83096" y="4876800"/>
            <a:ext cx="582723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/>
              <a:t>Empowering Innovation Champions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Every employee can be an innovator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Innovations often emerge deep in large organizations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Top innovators seek new adventures / challenges</a:t>
            </a:r>
          </a:p>
          <a:p>
            <a:pPr lvl="1"/>
            <a:endParaRPr lang="en-US" sz="16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58800" y="6183868"/>
            <a:ext cx="8001000" cy="36933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 b="1" i="1" dirty="0" smtClean="0">
                <a:ea typeface="ＭＳ Ｐゴシック" charset="0"/>
                <a:cs typeface="ＭＳ Ｐゴシック" charset="0"/>
              </a:rPr>
              <a:t>Empowering champions, Incentives for enterprise, Internal markets.</a:t>
            </a:r>
            <a:endParaRPr lang="en-US" sz="1800" b="1" i="1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724400" y="6616700"/>
            <a:ext cx="4038600" cy="152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2013 Kennametal Inc.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All rights reserved.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000000"/>
                </a:solidFill>
              </a:rPr>
              <a:t>Proprietary and Confidential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bg2"/>
                </a:solidFill>
              </a:rPr>
              <a:t>l</a:t>
            </a:r>
            <a:r>
              <a:rPr lang="en-US" dirty="0" smtClean="0"/>
              <a:t>  </a:t>
            </a:r>
            <a:fld id="{8D17F2A3-632E-4AFB-AEE7-E2F0145867E5}" type="slidenum">
              <a:rPr lang="en-US" b="1" smtClean="0"/>
              <a:pPr/>
              <a:t>2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2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Blank Presentation">
  <a:themeElements>
    <a:clrScheme name="Kennametal Palette">
      <a:dk1>
        <a:sysClr val="windowText" lastClr="000000"/>
      </a:dk1>
      <a:lt1>
        <a:sysClr val="window" lastClr="FFFFFF"/>
      </a:lt1>
      <a:dk2>
        <a:srgbClr val="FFD200"/>
      </a:dk2>
      <a:lt2>
        <a:srgbClr val="C3B7B1"/>
      </a:lt2>
      <a:accent1>
        <a:srgbClr val="B06010"/>
      </a:accent1>
      <a:accent2>
        <a:srgbClr val="546292"/>
      </a:accent2>
      <a:accent3>
        <a:srgbClr val="005CAB"/>
      </a:accent3>
      <a:accent4>
        <a:srgbClr val="E36F1E"/>
      </a:accent4>
      <a:accent5>
        <a:srgbClr val="BF311A"/>
      </a:accent5>
      <a:accent6>
        <a:srgbClr val="00674E"/>
      </a:accent6>
      <a:hlink>
        <a:srgbClr val="000000"/>
      </a:hlink>
      <a:folHlink>
        <a:srgbClr val="0000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Kennametal Palette">
        <a:dk1>
          <a:sysClr val="windowText" lastClr="000000"/>
        </a:dk1>
        <a:lt1>
          <a:sysClr val="window" lastClr="FFFFFF"/>
        </a:lt1>
        <a:dk2>
          <a:srgbClr val="FFD200"/>
        </a:dk2>
        <a:lt2>
          <a:srgbClr val="C3B7B1"/>
        </a:lt2>
        <a:accent1>
          <a:srgbClr val="B06010"/>
        </a:accent1>
        <a:accent2>
          <a:srgbClr val="546292"/>
        </a:accent2>
        <a:accent3>
          <a:srgbClr val="005CAB"/>
        </a:accent3>
        <a:accent4>
          <a:srgbClr val="E36F1E"/>
        </a:accent4>
        <a:accent5>
          <a:srgbClr val="BF311A"/>
        </a:accent5>
        <a:accent6>
          <a:srgbClr val="00674E"/>
        </a:accent6>
        <a:hlink>
          <a:srgbClr val="000000"/>
        </a:hlink>
        <a:folHlink>
          <a:srgbClr val="00000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5016</TotalTime>
  <Words>311</Words>
  <Application>Microsoft Office PowerPoint</Application>
  <PresentationFormat>On-screen Show (4:3)</PresentationFormat>
  <Paragraphs>58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Blank Presentation</vt:lpstr>
      <vt:lpstr>Innovation Governance Council</vt:lpstr>
      <vt:lpstr>Culture For Innovation - Traits</vt:lpstr>
      <vt:lpstr>Culture For Innovation - Practices</vt:lpstr>
    </vt:vector>
  </TitlesOfParts>
  <Company>Matt Schaaf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Schaaf</dc:creator>
  <cp:lastModifiedBy>Colin Tilzey</cp:lastModifiedBy>
  <cp:revision>147</cp:revision>
  <cp:lastPrinted>2013-01-17T15:19:25Z</cp:lastPrinted>
  <dcterms:created xsi:type="dcterms:W3CDTF">2007-09-05T15:41:35Z</dcterms:created>
  <dcterms:modified xsi:type="dcterms:W3CDTF">2014-12-18T04:09:23Z</dcterms:modified>
</cp:coreProperties>
</file>