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97" r:id="rId15"/>
    <p:sldId id="294" r:id="rId16"/>
    <p:sldId id="295" r:id="rId17"/>
    <p:sldId id="296" r:id="rId18"/>
    <p:sldId id="272" r:id="rId19"/>
    <p:sldId id="273" r:id="rId20"/>
    <p:sldId id="274" r:id="rId21"/>
    <p:sldId id="275" r:id="rId22"/>
    <p:sldId id="280" r:id="rId23"/>
    <p:sldId id="278" r:id="rId24"/>
    <p:sldId id="282" r:id="rId25"/>
    <p:sldId id="276" r:id="rId26"/>
    <p:sldId id="277" r:id="rId27"/>
    <p:sldId id="279" r:id="rId28"/>
    <p:sldId id="281" r:id="rId29"/>
    <p:sldId id="283" r:id="rId30"/>
    <p:sldId id="284" r:id="rId31"/>
    <p:sldId id="285" r:id="rId32"/>
    <p:sldId id="298" r:id="rId33"/>
    <p:sldId id="299" r:id="rId34"/>
    <p:sldId id="286" r:id="rId35"/>
    <p:sldId id="287" r:id="rId36"/>
    <p:sldId id="288" r:id="rId37"/>
    <p:sldId id="289" r:id="rId38"/>
    <p:sldId id="290" r:id="rId39"/>
    <p:sldId id="291" r:id="rId40"/>
    <p:sldId id="292" r:id="rId41"/>
    <p:sldId id="293"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2"/>
    <p:restoredTop sz="94643"/>
  </p:normalViewPr>
  <p:slideViewPr>
    <p:cSldViewPr snapToGrid="0" snapToObjects="1">
      <p:cViewPr varScale="1">
        <p:scale>
          <a:sx n="84" d="100"/>
          <a:sy n="84"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468894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pic>
        <p:nvPicPr>
          <p:cNvPr id="13" name="aqua-logo.png"/>
          <p:cNvPicPr>
            <a:picLocks noChangeAspect="1"/>
          </p:cNvPicPr>
          <p:nvPr/>
        </p:nvPicPr>
        <p:blipFill>
          <a:blip r:embed="rId2">
            <a:extLst/>
          </a:blip>
          <a:stretch>
            <a:fillRect/>
          </a:stretch>
        </p:blipFill>
        <p:spPr>
          <a:xfrm>
            <a:off x="9187677" y="8502649"/>
            <a:ext cx="3702823" cy="1130301"/>
          </a:xfrm>
          <a:prstGeom prst="rect">
            <a:avLst/>
          </a:prstGeom>
          <a:ln w="12700">
            <a:miter lim="400000"/>
          </a:ln>
        </p:spPr>
      </p:pic>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Shape 103"/>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2" name="Shape 22"/>
          <p:cNvSpPr>
            <a:spLocks noGrp="1"/>
          </p:cNvSpPr>
          <p:nvPr>
            <p:ph type="title"/>
          </p:nvPr>
        </p:nvSpPr>
        <p:spPr>
          <a:xfrm>
            <a:off x="1270000" y="6718300"/>
            <a:ext cx="10464800" cy="1422400"/>
          </a:xfrm>
          <a:prstGeom prst="rect">
            <a:avLst/>
          </a:prstGeom>
        </p:spPr>
        <p:txBody>
          <a:bodyPr anchor="b"/>
          <a:lstStyle/>
          <a:p>
            <a:r>
              <a:t>Title Text</a:t>
            </a:r>
          </a:p>
        </p:txBody>
      </p:sp>
      <p:sp>
        <p:nvSpPr>
          <p:cNvPr id="23" name="Shape 23"/>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Shape 31"/>
          <p:cNvSpPr>
            <a:spLocks noGrp="1"/>
          </p:cNvSpPr>
          <p:nvPr>
            <p:ph type="title"/>
          </p:nvPr>
        </p:nvSpPr>
        <p:spPr>
          <a:xfrm>
            <a:off x="1270000" y="3225800"/>
            <a:ext cx="10464800" cy="3302000"/>
          </a:xfrm>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Shape 39"/>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1" name="Shape 41"/>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Shape 66"/>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Shape 76"/>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hape 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Shape 84"/>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5" name="Shape 85"/>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6" name="Shape 86"/>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Shape 94"/>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5" name="Shape 95"/>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fidelitylabs.com" TargetMode="Externa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ctrTitle"/>
          </p:nvPr>
        </p:nvSpPr>
        <p:spPr>
          <a:xfrm>
            <a:off x="342753" y="282465"/>
            <a:ext cx="10464801" cy="3302000"/>
          </a:xfrm>
          <a:prstGeom prst="rect">
            <a:avLst/>
          </a:prstGeom>
        </p:spPr>
        <p:txBody>
          <a:bodyPr/>
          <a:lstStyle/>
          <a:p>
            <a:pPr lvl="1" indent="0" algn="l" defTabSz="537463">
              <a:defRPr sz="9200" b="1">
                <a:latin typeface="Avenir Next"/>
                <a:ea typeface="Avenir Next"/>
                <a:cs typeface="Avenir Next"/>
                <a:sym typeface="Avenir Next"/>
              </a:defRPr>
            </a:pPr>
            <a:r>
              <a:rPr dirty="0"/>
              <a:t>the </a:t>
            </a:r>
            <a:r>
              <a:rPr dirty="0">
                <a:solidFill>
                  <a:srgbClr val="00B6F2"/>
                </a:solidFill>
              </a:rPr>
              <a:t>innovation</a:t>
            </a:r>
            <a:r>
              <a:rPr dirty="0"/>
              <a:t> imperative</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rime-air.png"/>
          <p:cNvPicPr>
            <a:picLocks noChangeAspect="1"/>
          </p:cNvPicPr>
          <p:nvPr/>
        </p:nvPicPr>
        <p:blipFill>
          <a:blip r:embed="rId2">
            <a:extLst/>
          </a:blip>
          <a:stretch>
            <a:fillRect/>
          </a:stretch>
        </p:blipFill>
        <p:spPr>
          <a:xfrm rot="577919">
            <a:off x="5048603" y="1241013"/>
            <a:ext cx="7820731" cy="4096574"/>
          </a:xfrm>
          <a:prstGeom prst="rect">
            <a:avLst/>
          </a:prstGeom>
          <a:ln w="12700">
            <a:miter lim="400000"/>
          </a:ln>
        </p:spPr>
      </p:pic>
      <p:sp>
        <p:nvSpPr>
          <p:cNvPr id="144" name="Shape 144"/>
          <p:cNvSpPr>
            <a:spLocks noGrp="1"/>
          </p:cNvSpPr>
          <p:nvPr>
            <p:ph type="ctrTitle"/>
          </p:nvPr>
        </p:nvSpPr>
        <p:spPr>
          <a:xfrm>
            <a:off x="500102" y="-1724958"/>
            <a:ext cx="12431317" cy="7925396"/>
          </a:xfrm>
          <a:prstGeom prst="rect">
            <a:avLst/>
          </a:prstGeom>
        </p:spPr>
        <p:txBody>
          <a:bodyPr/>
          <a:lstStyle/>
          <a:p>
            <a:pPr lvl="1" indent="0" algn="l">
              <a:defRPr sz="5200" b="1">
                <a:latin typeface="Avenir Next"/>
                <a:ea typeface="Avenir Next"/>
                <a:cs typeface="Avenir Next"/>
                <a:sym typeface="Avenir Next"/>
              </a:defRPr>
            </a:pPr>
            <a:r>
              <a:rPr dirty="0"/>
              <a:t>Or this one:</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sp>
        <p:nvSpPr>
          <p:cNvPr id="145" name="Shape 145"/>
          <p:cNvSpPr/>
          <p:nvPr/>
        </p:nvSpPr>
        <p:spPr>
          <a:xfrm>
            <a:off x="3139688" y="3259666"/>
            <a:ext cx="9504275" cy="495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t>1. Amazon</a:t>
            </a:r>
          </a:p>
          <a:p>
            <a:pPr lvl="1" algn="l">
              <a:defRPr b="1">
                <a:latin typeface="Avenir Next"/>
                <a:ea typeface="Avenir Next"/>
                <a:cs typeface="Avenir Next"/>
                <a:sym typeface="Avenir Next"/>
              </a:defRPr>
            </a:pPr>
            <a:r>
              <a:t>2. Baidu</a:t>
            </a:r>
          </a:p>
          <a:p>
            <a:pPr lvl="1" algn="l">
              <a:defRPr b="1">
                <a:latin typeface="Avenir Next"/>
                <a:ea typeface="Avenir Next"/>
                <a:cs typeface="Avenir Next"/>
                <a:sym typeface="Avenir Next"/>
              </a:defRPr>
            </a:pPr>
            <a:r>
              <a:t>3. Illumina</a:t>
            </a:r>
          </a:p>
          <a:p>
            <a:pPr lvl="1" algn="l">
              <a:defRPr b="1">
                <a:latin typeface="Avenir Next"/>
                <a:ea typeface="Avenir Next"/>
                <a:cs typeface="Avenir Next"/>
                <a:sym typeface="Avenir Next"/>
              </a:defRPr>
            </a:pPr>
            <a:r>
              <a:t>4. Tesla Motors</a:t>
            </a:r>
          </a:p>
          <a:p>
            <a:pPr lvl="1" algn="l">
              <a:defRPr b="1">
                <a:latin typeface="Avenir Next"/>
                <a:ea typeface="Avenir Next"/>
                <a:cs typeface="Avenir Next"/>
                <a:sym typeface="Avenir Next"/>
              </a:defRPr>
            </a:pPr>
            <a:r>
              <a:t>5. Aquion Energy</a:t>
            </a:r>
          </a:p>
          <a:p>
            <a:pPr lvl="1" algn="l">
              <a:defRPr sz="3800" b="1">
                <a:latin typeface="Avenir Next"/>
                <a:ea typeface="Avenir Next"/>
                <a:cs typeface="Avenir Next"/>
                <a:sym typeface="Avenir Next"/>
              </a:defRPr>
            </a:pPr>
            <a:endParaRPr/>
          </a:p>
          <a:p>
            <a:pPr lvl="1" algn="l">
              <a:defRPr sz="3800" b="1">
                <a:latin typeface="Avenir Next"/>
                <a:ea typeface="Avenir Next"/>
                <a:cs typeface="Avenir Next"/>
                <a:sym typeface="Avenir Next"/>
              </a:defRPr>
            </a:pPr>
            <a:endParaRPr/>
          </a:p>
          <a:p>
            <a:pPr lvl="6" algn="r">
              <a:defRPr sz="2400" b="1">
                <a:latin typeface="Avenir Next"/>
                <a:ea typeface="Avenir Next"/>
                <a:cs typeface="Avenir Next"/>
                <a:sym typeface="Avenir Next"/>
              </a:defRPr>
            </a:pPr>
            <a:r>
              <a:t>Source: “50 Smartest Companies,” Technology Review</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ctrTitle"/>
          </p:nvPr>
        </p:nvSpPr>
        <p:spPr>
          <a:xfrm>
            <a:off x="484862" y="2498764"/>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For many companies, the easiest way to innovate is to </a:t>
            </a:r>
            <a:r>
              <a:rPr dirty="0">
                <a:solidFill>
                  <a:srgbClr val="008F00"/>
                </a:solidFill>
              </a:rPr>
              <a:t>buy</a:t>
            </a:r>
            <a:r>
              <a:rPr dirty="0"/>
              <a:t> an innovative, fast-growing startup.</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r>
              <a:rPr dirty="0"/>
              <a:t>(Unilever paid $1B for Dollar Shave Club in 2016.)</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148" name="dollarshave.png"/>
          <p:cNvPicPr>
            <a:picLocks noChangeAspect="1"/>
          </p:cNvPicPr>
          <p:nvPr/>
        </p:nvPicPr>
        <p:blipFill>
          <a:blip r:embed="rId2">
            <a:extLst/>
          </a:blip>
          <a:stretch>
            <a:fillRect/>
          </a:stretch>
        </p:blipFill>
        <p:spPr>
          <a:xfrm>
            <a:off x="3620317" y="2498764"/>
            <a:ext cx="5764167" cy="48133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ctrTitle"/>
          </p:nvPr>
        </p:nvSpPr>
        <p:spPr>
          <a:xfrm>
            <a:off x="487680" y="1910923"/>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But that short-changes the development of your </a:t>
            </a:r>
            <a:r>
              <a:rPr dirty="0">
                <a:solidFill>
                  <a:srgbClr val="FF9300"/>
                </a:solidFill>
              </a:rPr>
              <a:t>own</a:t>
            </a:r>
            <a:r>
              <a:rPr dirty="0"/>
              <a:t> innovation capabilities, like:</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51" name="Shape 151"/>
          <p:cNvSpPr/>
          <p:nvPr/>
        </p:nvSpPr>
        <p:spPr>
          <a:xfrm>
            <a:off x="1255029" y="2514362"/>
            <a:ext cx="11298207" cy="5827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dirty="0" smtClean="0"/>
              <a:t>Gathering </a:t>
            </a:r>
            <a:r>
              <a:rPr dirty="0"/>
              <a:t>customer insights and spotting market trends faster</a:t>
            </a:r>
          </a:p>
          <a:p>
            <a:pPr marL="457200" lvl="1" indent="-457200" algn="l">
              <a:buFont typeface="Arial" charset="0"/>
              <a:buChar char="•"/>
              <a:defRPr sz="3100" b="1">
                <a:latin typeface="Avenir Next"/>
                <a:ea typeface="Avenir Next"/>
                <a:cs typeface="Avenir Next"/>
                <a:sym typeface="Avenir Next"/>
              </a:defRPr>
            </a:pPr>
            <a:r>
              <a:rPr dirty="0" smtClean="0"/>
              <a:t>Co-creating </a:t>
            </a:r>
            <a:r>
              <a:rPr dirty="0"/>
              <a:t>new products/services with suppliers, customers, startups</a:t>
            </a:r>
          </a:p>
          <a:p>
            <a:pPr marL="457200" lvl="1" indent="-457200" algn="l">
              <a:buFont typeface="Arial" charset="0"/>
              <a:buChar char="•"/>
              <a:defRPr sz="3100" b="1">
                <a:latin typeface="Avenir Next"/>
                <a:ea typeface="Avenir Next"/>
                <a:cs typeface="Avenir Next"/>
                <a:sym typeface="Avenir Next"/>
              </a:defRPr>
            </a:pPr>
            <a:r>
              <a:rPr dirty="0" smtClean="0"/>
              <a:t>Building </a:t>
            </a:r>
            <a:r>
              <a:rPr dirty="0"/>
              <a:t>relationships with the top academic researchers in your field</a:t>
            </a:r>
          </a:p>
          <a:p>
            <a:pPr marL="457200" lvl="1" indent="-457200" algn="l">
              <a:buFont typeface="Arial" charset="0"/>
              <a:buChar char="•"/>
              <a:defRPr sz="3100" b="1">
                <a:latin typeface="Avenir Next"/>
                <a:ea typeface="Avenir Next"/>
                <a:cs typeface="Avenir Next"/>
                <a:sym typeface="Avenir Next"/>
              </a:defRPr>
            </a:pPr>
            <a:r>
              <a:rPr dirty="0" smtClean="0"/>
              <a:t>Training </a:t>
            </a:r>
            <a:r>
              <a:rPr dirty="0"/>
              <a:t>employees in methodologies like lean startup, design thinking, Agile development</a:t>
            </a:r>
          </a:p>
          <a:p>
            <a:pPr marL="457200" lvl="1" indent="-457200" algn="l">
              <a:buFont typeface="Arial" charset="0"/>
              <a:buChar char="•"/>
              <a:defRPr sz="3100" b="1">
                <a:latin typeface="Avenir Next"/>
                <a:ea typeface="Avenir Next"/>
                <a:cs typeface="Avenir Next"/>
                <a:sym typeface="Avenir Next"/>
              </a:defRPr>
            </a:pPr>
            <a:r>
              <a:rPr dirty="0" smtClean="0"/>
              <a:t>Creating </a:t>
            </a:r>
            <a:r>
              <a:rPr dirty="0"/>
              <a:t>a lab, studio, or ‘skunkworks’ to explore new possibilities outside of the business units.</a:t>
            </a:r>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527763" y="2772828"/>
            <a:ext cx="12431317" cy="7925396"/>
          </a:xfrm>
          <a:prstGeom prst="rect">
            <a:avLst/>
          </a:prstGeom>
        </p:spPr>
        <p:txBody>
          <a:bodyPr>
            <a:normAutofit fontScale="90000"/>
          </a:bodyPr>
          <a:lstStyle/>
          <a:p>
            <a:pPr lvl="1" indent="0" algn="l" defTabSz="233679">
              <a:defRPr sz="4000" b="1">
                <a:latin typeface="Avenir Next"/>
                <a:ea typeface="Avenir Next"/>
                <a:cs typeface="Avenir Next"/>
                <a:sym typeface="Avenir Next"/>
              </a:defRPr>
            </a:pPr>
            <a:r>
              <a:rPr lang="en-US" dirty="0" smtClean="0"/>
              <a:t>At most companies, the M&amp;A “muscle” is far better developed than the innovation muscle.</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r>
              <a:rPr lang="en-US" dirty="0"/>
              <a:t/>
            </a: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99" y="777240"/>
            <a:ext cx="6735275" cy="9525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488247" y="3412908"/>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dirty="0"/>
              <a:t>Senior leadership needs to decide what they want when they say “innovation.”</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r>
              <a:rPr lang="en-US" dirty="0"/>
              <a:t/>
            </a: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sz="3200" dirty="0"/>
          </a:p>
          <a:p>
            <a:pPr lvl="1" indent="0" algn="l" defTabSz="233679">
              <a:defRPr sz="2800" b="1">
                <a:latin typeface="Avenir Next"/>
                <a:ea typeface="Avenir Next"/>
                <a:cs typeface="Avenir Next"/>
                <a:sym typeface="Avenir Next"/>
              </a:defRPr>
            </a:pPr>
            <a:r>
              <a:rPr dirty="0" smtClean="0"/>
              <a:t>There </a:t>
            </a:r>
            <a:r>
              <a:rPr dirty="0"/>
              <a:t>are no bad choices…except trying to do too much at once.</a:t>
            </a:r>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705" y="1117600"/>
            <a:ext cx="8788400" cy="8788400"/>
          </a:xfrm>
          <a:prstGeom prst="rect">
            <a:avLst/>
          </a:prstGeom>
        </p:spPr>
      </p:pic>
    </p:spTree>
    <p:extLst>
      <p:ext uri="{BB962C8B-B14F-4D97-AF65-F5344CB8AC3E}">
        <p14:creationId xmlns:p14="http://schemas.microsoft.com/office/powerpoint/2010/main" val="6524700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503487" y="1904148"/>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At most companies (53.2%), an innovation effort is still in its earliest stages</a:t>
            </a:r>
            <a:endParaRPr dirty="0"/>
          </a:p>
          <a:p>
            <a:pPr lvl="1" indent="0" algn="l" defTabSz="233679">
              <a:defRPr sz="4000" b="1">
                <a:latin typeface="Avenir Next"/>
                <a:ea typeface="Avenir Next"/>
                <a:cs typeface="Avenir Next"/>
                <a:sym typeface="Avenir Next"/>
              </a:defRPr>
            </a:pPr>
            <a:r>
              <a:rPr lang="en-US" dirty="0" smtClean="0"/>
              <a:t/>
            </a:r>
            <a:br>
              <a:rPr lang="en-US" dirty="0" smtClean="0"/>
            </a:br>
            <a:r>
              <a:rPr lang="en-US" dirty="0"/>
              <a:t/>
            </a: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4" name="Shape 156"/>
          <p:cNvSpPr txBox="1">
            <a:spLocks/>
          </p:cNvSpPr>
          <p:nvPr/>
        </p:nvSpPr>
        <p:spPr>
          <a:xfrm>
            <a:off x="286742" y="6548965"/>
            <a:ext cx="12431317" cy="23105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25000" lnSpcReduction="2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lvl="1" indent="0" algn="l" defTabSz="233679" hangingPunct="1">
              <a:defRPr sz="4000" b="1">
                <a:latin typeface="Avenir Next"/>
                <a:ea typeface="Avenir Next"/>
                <a:cs typeface="Avenir Next"/>
                <a:sym typeface="Avenir Next"/>
              </a:defRPr>
            </a:pP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r>
              <a:rPr lang="en-US" sz="4000" b="1" smtClean="0">
                <a:latin typeface="Avenir Next"/>
                <a:ea typeface="Avenir Next"/>
                <a:cs typeface="Avenir Next"/>
                <a:sym typeface="Avenir Next"/>
              </a:rPr>
              <a:t/>
            </a:r>
            <a:br>
              <a:rPr lang="en-US" sz="4000" b="1" smtClean="0">
                <a:latin typeface="Avenir Next"/>
                <a:ea typeface="Avenir Next"/>
                <a:cs typeface="Avenir Next"/>
                <a:sym typeface="Avenir Next"/>
              </a:rPr>
            </a:b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latin typeface="Avenir Next"/>
              <a:ea typeface="Avenir Next"/>
              <a:cs typeface="Avenir Next"/>
              <a:sym typeface="Avenir Next"/>
            </a:endParaRPr>
          </a:p>
          <a:p>
            <a:pPr lvl="1" indent="0" algn="r" defTabSz="233679" hangingPunct="1">
              <a:defRPr sz="2760" b="1">
                <a:latin typeface="Avenir Next"/>
                <a:ea typeface="Avenir Next"/>
                <a:cs typeface="Avenir Next"/>
                <a:sym typeface="Avenir Next"/>
              </a:defRPr>
            </a:pPr>
            <a:endParaRPr lang="en-US" sz="2760" b="1" smtClean="0">
              <a:solidFill>
                <a:srgbClr val="FF3104"/>
              </a:solidFill>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solidFill>
                <a:srgbClr val="FF3104"/>
              </a:solidFill>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smtClean="0">
              <a:solidFill>
                <a:srgbClr val="FF3104"/>
              </a:solidFill>
              <a:latin typeface="Avenir Next"/>
              <a:ea typeface="Avenir Next"/>
              <a:cs typeface="Avenir Next"/>
              <a:sym typeface="Avenir Next"/>
            </a:endParaRPr>
          </a:p>
          <a:p>
            <a:pPr lvl="1" indent="0" algn="r" defTabSz="233679" hangingPunct="1">
              <a:defRPr sz="4000" b="1">
                <a:latin typeface="Avenir Next"/>
                <a:ea typeface="Avenir Next"/>
                <a:cs typeface="Avenir Next"/>
                <a:sym typeface="Avenir Next"/>
              </a:defRPr>
            </a:pPr>
            <a:endParaRPr lang="en-US" sz="4000" b="1" smtClean="0">
              <a:solidFill>
                <a:srgbClr val="FF3104"/>
              </a:solidFill>
              <a:latin typeface="Avenir Next"/>
              <a:ea typeface="Avenir Next"/>
              <a:cs typeface="Avenir Next"/>
              <a:sym typeface="Avenir Next"/>
            </a:endParaRPr>
          </a:p>
          <a:p>
            <a:pPr lvl="1" indent="0" algn="l" defTabSz="233679" hangingPunct="1">
              <a:defRPr sz="4000" b="1">
                <a:solidFill>
                  <a:srgbClr val="8EFA00"/>
                </a:solidFill>
                <a:latin typeface="Avenir Next"/>
                <a:ea typeface="Avenir Next"/>
                <a:cs typeface="Avenir Next"/>
                <a:sym typeface="Avenir Next"/>
              </a:defRPr>
            </a:pPr>
            <a:endParaRPr lang="en-US" sz="4000" b="1" dirty="0">
              <a:solidFill>
                <a:srgbClr val="FF3104"/>
              </a:solidFill>
              <a:latin typeface="Avenir Next"/>
              <a:ea typeface="Avenir Next"/>
              <a:cs typeface="Avenir Next"/>
              <a:sym typeface="Avenir Next"/>
            </a:endParaRPr>
          </a:p>
        </p:txBody>
      </p:sp>
      <p:sp>
        <p:nvSpPr>
          <p:cNvPr id="5" name="Shape 157"/>
          <p:cNvSpPr/>
          <p:nvPr/>
        </p:nvSpPr>
        <p:spPr>
          <a:xfrm>
            <a:off x="8617925" y="2494342"/>
            <a:ext cx="3643381" cy="571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900">
                <a:latin typeface="Avenir Next"/>
                <a:ea typeface="Avenir Next"/>
                <a:cs typeface="Avenir Next"/>
                <a:sym typeface="Avenir Next"/>
              </a:defRPr>
            </a:lvl1pPr>
          </a:lstStyle>
          <a:p>
            <a:r>
              <a:rPr dirty="0"/>
              <a:t>Our 2015 Benchmarking Survey of 197 executives at large companies outlined five phases of “innovation maturity,” from ad hoc to optimized. More than half said their program was in the easiest two stages (ad hoc or emerging.) Just 5.1 percent of companies said their program was optimized, the furthest-along stage. On the more mature end of the spectrum were consumer products and industrial manufacturing firms. Less mature: financial services, healthcare, media.</a:t>
            </a:r>
          </a:p>
        </p:txBody>
      </p:sp>
      <p:pic>
        <p:nvPicPr>
          <p:cNvPr id="6" name="Graphs for Presentation-01.png"/>
          <p:cNvPicPr>
            <a:picLocks noChangeAspect="1"/>
          </p:cNvPicPr>
          <p:nvPr/>
        </p:nvPicPr>
        <p:blipFill>
          <a:blip r:embed="rId2">
            <a:extLst/>
          </a:blip>
          <a:stretch>
            <a:fillRect/>
          </a:stretch>
        </p:blipFill>
        <p:spPr>
          <a:xfrm>
            <a:off x="329657" y="1904148"/>
            <a:ext cx="8331183" cy="8331183"/>
          </a:xfrm>
          <a:prstGeom prst="rect">
            <a:avLst/>
          </a:prstGeom>
          <a:ln w="12700">
            <a:miter lim="400000"/>
          </a:ln>
        </p:spPr>
      </p:pic>
      <p:sp>
        <p:nvSpPr>
          <p:cNvPr id="7" name="Shape 159"/>
          <p:cNvSpPr/>
          <p:nvPr/>
        </p:nvSpPr>
        <p:spPr>
          <a:xfrm>
            <a:off x="6038570" y="4552950"/>
            <a:ext cx="927660" cy="647701"/>
          </a:xfrm>
          <a:prstGeom prst="rect">
            <a:avLst/>
          </a:prstGeom>
          <a:ln w="12700">
            <a:miter lim="400000"/>
          </a:ln>
        </p:spPr>
        <p:txBody>
          <a:bodyPr wrap="none" lIns="50800" tIns="50800" rIns="50800" bIns="50800" anchor="ctr">
            <a:spAutoFit/>
          </a:bodyPr>
          <a:lstStyle/>
          <a:p>
            <a:endParaRPr/>
          </a:p>
        </p:txBody>
      </p:sp>
      <p:sp>
        <p:nvSpPr>
          <p:cNvPr id="8" name="Shape 160"/>
          <p:cNvSpPr/>
          <p:nvPr/>
        </p:nvSpPr>
        <p:spPr>
          <a:xfrm>
            <a:off x="711731" y="10410115"/>
            <a:ext cx="697544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lvl="1" indent="91440" algn="l" defTabSz="233679">
              <a:defRPr sz="2800">
                <a:latin typeface="Avenir Next Medium"/>
                <a:ea typeface="Avenir Next Medium"/>
                <a:cs typeface="Avenir Next Medium"/>
                <a:sym typeface="Avenir Next Medium"/>
              </a:defRPr>
            </a:pPr>
            <a:r>
              <a:rPr lang="en-US" dirty="0" smtClean="0"/>
              <a:t> </a:t>
            </a:r>
            <a:r>
              <a:rPr dirty="0" smtClean="0"/>
              <a:t>How </a:t>
            </a:r>
            <a:r>
              <a:rPr dirty="0"/>
              <a:t>mature is </a:t>
            </a:r>
            <a:r>
              <a:rPr dirty="0" smtClean="0"/>
              <a:t>you</a:t>
            </a:r>
            <a:r>
              <a:rPr lang="en-US" dirty="0" smtClean="0"/>
              <a:t>r</a:t>
            </a:r>
            <a:r>
              <a:rPr dirty="0" smtClean="0"/>
              <a:t> innovation </a:t>
            </a:r>
            <a:r>
              <a:rPr dirty="0"/>
              <a:t>program?</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extLst>
      <p:ext uri="{BB962C8B-B14F-4D97-AF65-F5344CB8AC3E}">
        <p14:creationId xmlns:p14="http://schemas.microsoft.com/office/powerpoint/2010/main" val="2059545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488247" y="1334143"/>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Few companies are investing in large-scale training on innovation techniques</a:t>
            </a:r>
            <a:endParaRPr dirty="0"/>
          </a:p>
          <a:p>
            <a:pPr lvl="1" indent="0" algn="l" defTabSz="233679">
              <a:defRPr sz="4000" b="1">
                <a:latin typeface="Avenir Next"/>
                <a:ea typeface="Avenir Next"/>
                <a:cs typeface="Avenir Next"/>
                <a:sym typeface="Avenir Next"/>
              </a:defRPr>
            </a:pPr>
            <a:r>
              <a:rPr lang="en-US" dirty="0" smtClean="0"/>
              <a:t/>
            </a:r>
            <a:br>
              <a:rPr lang="en-US" dirty="0" smtClean="0"/>
            </a:br>
            <a:r>
              <a:rPr lang="en-US" dirty="0"/>
              <a:t/>
            </a: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dirty="0" smtClean="0"/>
              <a:t/>
            </a:r>
            <a:br>
              <a:rPr lang="en-US" dirty="0" smtClean="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sz="3200" dirty="0"/>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 name="Rectangle 1"/>
          <p:cNvSpPr/>
          <p:nvPr/>
        </p:nvSpPr>
        <p:spPr>
          <a:xfrm>
            <a:off x="1150397" y="2551462"/>
            <a:ext cx="8545395" cy="8334589"/>
          </a:xfrm>
          <a:prstGeom prst="rect">
            <a:avLst/>
          </a:prstGeom>
        </p:spPr>
        <p:txBody>
          <a:bodyPr wrap="square">
            <a:spAutoFit/>
          </a:bodyPr>
          <a:lstStyle/>
          <a:p>
            <a:pPr lvl="1" indent="0" algn="l" defTabSz="233679">
              <a:defRPr sz="2800">
                <a:latin typeface="Avenir Next Medium"/>
                <a:ea typeface="Avenir Next Medium"/>
                <a:cs typeface="Avenir Next Medium"/>
                <a:sym typeface="Avenir Next Medium"/>
              </a:defRPr>
            </a:pPr>
            <a:r>
              <a:rPr lang="en-US" dirty="0"/>
              <a:t>Percent of staff trained on innovation techniques</a:t>
            </a:r>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r" defTabSz="233679">
              <a:defRPr sz="2760" b="1">
                <a:latin typeface="Avenir Next"/>
                <a:ea typeface="Avenir Next"/>
                <a:cs typeface="Avenir Next"/>
                <a:sym typeface="Avenir Next"/>
              </a:defRPr>
            </a:pPr>
            <a:endParaRPr lang="en-US" dirty="0">
              <a:solidFill>
                <a:srgbClr val="FF3104"/>
              </a:solidFill>
            </a:endParaRPr>
          </a:p>
          <a:p>
            <a:pPr lvl="1" indent="91440" algn="l" defTabSz="233679">
              <a:defRPr sz="4000" b="1">
                <a:latin typeface="Avenir Next"/>
                <a:ea typeface="Avenir Next"/>
                <a:cs typeface="Avenir Next"/>
                <a:sym typeface="Avenir Next"/>
              </a:defRPr>
            </a:pPr>
            <a:endParaRPr lang="en-US" dirty="0">
              <a:solidFill>
                <a:srgbClr val="FF3104"/>
              </a:solidFill>
            </a:endParaRPr>
          </a:p>
          <a:p>
            <a:pPr lvl="1" indent="91440" algn="l" defTabSz="233679">
              <a:defRPr sz="4000" b="1">
                <a:latin typeface="Avenir Next"/>
                <a:ea typeface="Avenir Next"/>
                <a:cs typeface="Avenir Next"/>
                <a:sym typeface="Avenir Next"/>
              </a:defRPr>
            </a:pPr>
            <a:endParaRPr lang="en-US" dirty="0">
              <a:solidFill>
                <a:srgbClr val="FF3104"/>
              </a:solidFill>
            </a:endParaRPr>
          </a:p>
          <a:p>
            <a:pPr lvl="1" indent="91440" algn="r" defTabSz="233679">
              <a:defRPr sz="4000" b="1">
                <a:latin typeface="Avenir Next"/>
                <a:ea typeface="Avenir Next"/>
                <a:cs typeface="Avenir Next"/>
                <a:sym typeface="Avenir Next"/>
              </a:defRPr>
            </a:pPr>
            <a:endParaRPr lang="en-US"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lang="en-US" dirty="0">
              <a:solidFill>
                <a:srgbClr val="FF3104"/>
              </a:solidFill>
            </a:endParaRPr>
          </a:p>
        </p:txBody>
      </p:sp>
      <p:pic>
        <p:nvPicPr>
          <p:cNvPr id="5" name="Graphs for Presentation-05.png"/>
          <p:cNvPicPr>
            <a:picLocks noChangeAspect="1"/>
          </p:cNvPicPr>
          <p:nvPr/>
        </p:nvPicPr>
        <p:blipFill>
          <a:blip r:embed="rId2">
            <a:extLst/>
          </a:blip>
          <a:stretch>
            <a:fillRect/>
          </a:stretch>
        </p:blipFill>
        <p:spPr>
          <a:xfrm>
            <a:off x="945447" y="2158104"/>
            <a:ext cx="8040898" cy="8035541"/>
          </a:xfrm>
          <a:prstGeom prst="rect">
            <a:avLst/>
          </a:prstGeom>
          <a:ln w="12700">
            <a:miter lim="400000"/>
          </a:ln>
        </p:spPr>
      </p:pic>
    </p:spTree>
    <p:extLst>
      <p:ext uri="{BB962C8B-B14F-4D97-AF65-F5344CB8AC3E}">
        <p14:creationId xmlns:p14="http://schemas.microsoft.com/office/powerpoint/2010/main" val="1206194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hape 167"/>
          <p:cNvSpPr txBox="1">
            <a:spLocks/>
          </p:cNvSpPr>
          <p:nvPr/>
        </p:nvSpPr>
        <p:spPr>
          <a:xfrm>
            <a:off x="2239716" y="13489675"/>
            <a:ext cx="12319596" cy="918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lvl="1" indent="91440" algn="l" defTabSz="233679" hangingPunct="1">
              <a:defRPr sz="4040" b="1">
                <a:latin typeface="Avenir Next"/>
                <a:ea typeface="Avenir Next"/>
                <a:cs typeface="Avenir Next"/>
                <a:sym typeface="Avenir Next"/>
              </a:defRPr>
            </a:pPr>
            <a:r>
              <a:rPr lang="en-US" sz="4040" b="1" dirty="0" smtClean="0">
                <a:latin typeface="Avenir Next"/>
                <a:ea typeface="Avenir Next"/>
                <a:cs typeface="Avenir Next"/>
                <a:sym typeface="Avenir Next"/>
              </a:rPr>
              <a:t>Why do new projects get killed?</a:t>
            </a: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latin typeface="Avenir Next"/>
              <a:ea typeface="Avenir Next"/>
              <a:cs typeface="Avenir Next"/>
              <a:sym typeface="Avenir Next"/>
            </a:endParaRPr>
          </a:p>
          <a:p>
            <a:pPr lvl="1" indent="91440" algn="r" defTabSz="233679" hangingPunct="1">
              <a:defRPr sz="4040" b="1">
                <a:latin typeface="Avenir Next"/>
                <a:ea typeface="Avenir Next"/>
                <a:cs typeface="Avenir Next"/>
                <a:sym typeface="Avenir Next"/>
              </a:defRPr>
            </a:pPr>
            <a:endParaRPr lang="en-US" sz="4040" b="1" dirty="0" smtClean="0">
              <a:solidFill>
                <a:srgbClr val="FF3104"/>
              </a:solidFill>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solidFill>
                <a:srgbClr val="FF3104"/>
              </a:solidFill>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smtClean="0">
              <a:solidFill>
                <a:srgbClr val="FF3104"/>
              </a:solidFill>
              <a:latin typeface="Avenir Next"/>
              <a:ea typeface="Avenir Next"/>
              <a:cs typeface="Avenir Next"/>
              <a:sym typeface="Avenir Next"/>
            </a:endParaRPr>
          </a:p>
          <a:p>
            <a:pPr lvl="1" indent="91440" algn="r" defTabSz="233679" hangingPunct="1">
              <a:defRPr sz="4040" b="1">
                <a:latin typeface="Avenir Next"/>
                <a:ea typeface="Avenir Next"/>
                <a:cs typeface="Avenir Next"/>
                <a:sym typeface="Avenir Next"/>
              </a:defRPr>
            </a:pPr>
            <a:endParaRPr lang="en-US" sz="4040" b="1" dirty="0" smtClean="0">
              <a:solidFill>
                <a:srgbClr val="FF3104"/>
              </a:solidFill>
              <a:latin typeface="Avenir Next"/>
              <a:ea typeface="Avenir Next"/>
              <a:cs typeface="Avenir Next"/>
              <a:sym typeface="Avenir Next"/>
            </a:endParaRPr>
          </a:p>
          <a:p>
            <a:pPr lvl="1" indent="91440" algn="l" defTabSz="233679" hangingPunct="1">
              <a:defRPr sz="4040" b="1">
                <a:solidFill>
                  <a:srgbClr val="8EFA00"/>
                </a:solidFill>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p:txBody>
      </p:sp>
      <p:sp>
        <p:nvSpPr>
          <p:cNvPr id="6" name="Shape 168"/>
          <p:cNvSpPr/>
          <p:nvPr/>
        </p:nvSpPr>
        <p:spPr>
          <a:xfrm>
            <a:off x="1419864" y="7456239"/>
            <a:ext cx="12420509"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1" indent="0" algn="l">
              <a:defRPr sz="2900" b="1">
                <a:latin typeface="Avenir Next"/>
                <a:ea typeface="Avenir Next"/>
                <a:cs typeface="Avenir Next"/>
                <a:sym typeface="Avenir Next"/>
              </a:defRPr>
            </a:pPr>
            <a:endParaRPr sz="2400" dirty="0"/>
          </a:p>
          <a:p>
            <a:pPr lvl="1" indent="0" algn="l">
              <a:defRPr sz="2900" b="1">
                <a:latin typeface="Avenir Next"/>
                <a:ea typeface="Avenir Next"/>
                <a:cs typeface="Avenir Next"/>
                <a:sym typeface="Avenir Next"/>
              </a:defRPr>
            </a:pPr>
            <a:r>
              <a:rPr sz="2400" dirty="0"/>
              <a:t>(Reasons #1, #6, and #7 are about </a:t>
            </a:r>
            <a:r>
              <a:rPr sz="2400" dirty="0" smtClean="0"/>
              <a:t>poor</a:t>
            </a:r>
            <a:r>
              <a:rPr lang="en-US" sz="2400" dirty="0" smtClean="0"/>
              <a:t> </a:t>
            </a:r>
            <a:r>
              <a:rPr sz="2400" dirty="0" smtClean="0"/>
              <a:t>communication/</a:t>
            </a:r>
            <a:r>
              <a:rPr lang="en-US" sz="2400" dirty="0" smtClean="0"/>
              <a:t> </a:t>
            </a:r>
            <a:r>
              <a:rPr sz="2400" dirty="0" smtClean="0"/>
              <a:t>relationships </a:t>
            </a:r>
            <a:r>
              <a:rPr sz="2400" dirty="0"/>
              <a:t>with business units and senior leadership.)</a:t>
            </a:r>
          </a:p>
        </p:txBody>
      </p:sp>
      <p:pic>
        <p:nvPicPr>
          <p:cNvPr id="7" name="Graphs for Presentation-02.png"/>
          <p:cNvPicPr>
            <a:picLocks noChangeAspect="1"/>
          </p:cNvPicPr>
          <p:nvPr/>
        </p:nvPicPr>
        <p:blipFill>
          <a:blip r:embed="rId2">
            <a:extLst/>
          </a:blip>
          <a:stretch>
            <a:fillRect/>
          </a:stretch>
        </p:blipFill>
        <p:spPr>
          <a:xfrm>
            <a:off x="3294994" y="790570"/>
            <a:ext cx="7214694" cy="7209887"/>
          </a:xfrm>
          <a:prstGeom prst="rect">
            <a:avLst/>
          </a:prstGeom>
          <a:ln w="12700">
            <a:miter lim="400000"/>
          </a:ln>
        </p:spPr>
      </p:pic>
    </p:spTree>
    <p:extLst>
      <p:ext uri="{BB962C8B-B14F-4D97-AF65-F5344CB8AC3E}">
        <p14:creationId xmlns:p14="http://schemas.microsoft.com/office/powerpoint/2010/main" val="14140775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ctrTitle"/>
          </p:nvPr>
        </p:nvSpPr>
        <p:spPr>
          <a:xfrm>
            <a:off x="411480" y="1274231"/>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How should you be measuring progress?</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72" name="Shape 172"/>
          <p:cNvSpPr/>
          <p:nvPr/>
        </p:nvSpPr>
        <p:spPr>
          <a:xfrm>
            <a:off x="853297" y="2380122"/>
            <a:ext cx="11298206" cy="48731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3100" b="1">
                <a:latin typeface="Avenir Next"/>
                <a:ea typeface="Avenir Next"/>
                <a:cs typeface="Avenir Next"/>
                <a:sym typeface="Avenir Next"/>
              </a:defRPr>
            </a:pPr>
            <a:r>
              <a:rPr dirty="0"/>
              <a:t>Many companies get obsessed with tracking what we call ‘</a:t>
            </a:r>
            <a:r>
              <a:rPr dirty="0">
                <a:solidFill>
                  <a:srgbClr val="FF0000"/>
                </a:solidFill>
              </a:rPr>
              <a:t>activity metrics</a:t>
            </a:r>
            <a:r>
              <a:rPr dirty="0"/>
              <a:t>’ (i.e., how busy are you?)</a:t>
            </a:r>
          </a:p>
          <a:p>
            <a:pPr lvl="1" indent="0" algn="l">
              <a:defRPr sz="3100" b="1">
                <a:latin typeface="Avenir Next"/>
                <a:ea typeface="Avenir Next"/>
                <a:cs typeface="Avenir Next"/>
                <a:sym typeface="Avenir Next"/>
              </a:defRPr>
            </a:pPr>
            <a:endParaRPr dirty="0"/>
          </a:p>
          <a:p>
            <a:pPr lvl="1" indent="0" algn="r">
              <a:defRPr sz="3100" b="1">
                <a:latin typeface="Avenir Next"/>
                <a:ea typeface="Avenir Next"/>
                <a:cs typeface="Avenir Next"/>
                <a:sym typeface="Avenir Next"/>
              </a:defRPr>
            </a:pPr>
            <a:r>
              <a:rPr dirty="0"/>
              <a:t>…# of ideas generated</a:t>
            </a:r>
          </a:p>
          <a:p>
            <a:pPr lvl="1" indent="0" algn="r">
              <a:defRPr sz="3100" b="1">
                <a:latin typeface="Avenir Next"/>
                <a:ea typeface="Avenir Next"/>
                <a:cs typeface="Avenir Next"/>
                <a:sym typeface="Avenir Next"/>
              </a:defRPr>
            </a:pPr>
            <a:r>
              <a:rPr dirty="0"/>
              <a:t>…# of employees involved in challenges/competitions</a:t>
            </a:r>
          </a:p>
          <a:p>
            <a:pPr lvl="1" indent="0" algn="r">
              <a:defRPr sz="3100" b="1">
                <a:latin typeface="Avenir Next"/>
                <a:ea typeface="Avenir Next"/>
                <a:cs typeface="Avenir Next"/>
                <a:sym typeface="Avenir Next"/>
              </a:defRPr>
            </a:pPr>
            <a:r>
              <a:rPr dirty="0"/>
              <a:t>…# of prototypes at various stages of development</a:t>
            </a:r>
          </a:p>
          <a:p>
            <a:pPr lvl="1" indent="0" algn="r">
              <a:defRPr sz="3100" b="1">
                <a:latin typeface="Avenir Next"/>
                <a:ea typeface="Avenir Next"/>
                <a:cs typeface="Avenir Next"/>
                <a:sym typeface="Avenir Next"/>
              </a:defRPr>
            </a:pPr>
            <a:r>
              <a:rPr dirty="0"/>
              <a:t>…# of patents issued</a:t>
            </a:r>
          </a:p>
          <a:p>
            <a:pPr lvl="1" indent="0" algn="r">
              <a:defRPr sz="3100" b="1">
                <a:latin typeface="Avenir Next"/>
                <a:ea typeface="Avenir Next"/>
                <a:cs typeface="Avenir Next"/>
                <a:sym typeface="Avenir Next"/>
              </a:defRPr>
            </a:pPr>
            <a:r>
              <a:rPr dirty="0"/>
              <a:t>…# of startups screened</a:t>
            </a:r>
          </a:p>
          <a:p>
            <a:pPr lvl="1" indent="0" algn="l">
              <a:defRPr sz="3100" b="1">
                <a:latin typeface="Avenir Next"/>
                <a:ea typeface="Avenir Next"/>
                <a:cs typeface="Avenir Next"/>
                <a:sym typeface="Avenir Next"/>
              </a:defRPr>
            </a:pPr>
            <a:endParaRPr dirty="0"/>
          </a:p>
          <a:p>
            <a:pPr lvl="1" indent="0" algn="l">
              <a:defRPr sz="3100" b="1">
                <a:latin typeface="Avenir Next"/>
                <a:ea typeface="Avenir Next"/>
                <a:cs typeface="Avenir Next"/>
                <a:sym typeface="Avenir Next"/>
              </a:defRPr>
            </a:pP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ctrTitle"/>
          </p:nvPr>
        </p:nvSpPr>
        <p:spPr>
          <a:xfrm>
            <a:off x="426720" y="1265765"/>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But tracking too many metrics can be like:</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175" name="hamster2.jpg"/>
          <p:cNvPicPr>
            <a:picLocks noChangeAspect="1"/>
          </p:cNvPicPr>
          <p:nvPr/>
        </p:nvPicPr>
        <p:blipFill>
          <a:blip r:embed="rId2">
            <a:extLst/>
          </a:blip>
          <a:stretch>
            <a:fillRect/>
          </a:stretch>
        </p:blipFill>
        <p:spPr>
          <a:xfrm>
            <a:off x="3342490" y="2137833"/>
            <a:ext cx="5814069" cy="595018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485986" y="1482513"/>
            <a:ext cx="10464801" cy="4419601"/>
          </a:xfrm>
          <a:prstGeom prst="rect">
            <a:avLst/>
          </a:prstGeom>
        </p:spPr>
        <p:txBody>
          <a:bodyPr/>
          <a:lstStyle/>
          <a:p>
            <a:pPr lvl="1" indent="0" algn="l" defTabSz="268731">
              <a:defRPr sz="4600" b="1">
                <a:latin typeface="Avenir Next"/>
                <a:ea typeface="Avenir Next"/>
                <a:cs typeface="Avenir Next"/>
                <a:sym typeface="Avenir Next"/>
              </a:defRPr>
            </a:pPr>
            <a:endParaRPr dirty="0"/>
          </a:p>
          <a:p>
            <a:pPr lvl="1" indent="0" algn="l" defTabSz="268731">
              <a:defRPr sz="4600" b="1">
                <a:latin typeface="Avenir Next"/>
                <a:ea typeface="Avenir Next"/>
                <a:cs typeface="Avenir Next"/>
                <a:sym typeface="Avenir Next"/>
              </a:defRPr>
            </a:pPr>
            <a:endParaRPr dirty="0"/>
          </a:p>
          <a:p>
            <a:pPr lvl="1" indent="0" algn="l" defTabSz="268731">
              <a:defRPr sz="4600" b="1">
                <a:latin typeface="Avenir Next"/>
                <a:ea typeface="Avenir Next"/>
                <a:cs typeface="Avenir Next"/>
                <a:sym typeface="Avenir Next"/>
              </a:defRPr>
            </a:pPr>
            <a:r>
              <a:rPr dirty="0"/>
              <a:t>Many companies say the word “</a:t>
            </a:r>
            <a:r>
              <a:rPr dirty="0">
                <a:solidFill>
                  <a:srgbClr val="00B6F2"/>
                </a:solidFill>
              </a:rPr>
              <a:t>innovation</a:t>
            </a:r>
            <a:r>
              <a:rPr dirty="0"/>
              <a:t>” a lot, and hope that good things will happen as a result.</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ctrTitle"/>
          </p:nvPr>
        </p:nvSpPr>
        <p:spPr>
          <a:xfrm>
            <a:off x="439142" y="2506978"/>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The best measurement systems:</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78" name="Shape 178"/>
          <p:cNvSpPr/>
          <p:nvPr/>
        </p:nvSpPr>
        <p:spPr>
          <a:xfrm>
            <a:off x="975217" y="2506978"/>
            <a:ext cx="11298206" cy="48731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3100" b="1">
                <a:latin typeface="Avenir Next"/>
                <a:ea typeface="Avenir Next"/>
                <a:cs typeface="Avenir Next"/>
                <a:sym typeface="Avenir Next"/>
              </a:defRPr>
            </a:pPr>
            <a:r>
              <a:rPr dirty="0"/>
              <a:t>Are designed around </a:t>
            </a:r>
            <a:r>
              <a:rPr dirty="0" smtClean="0"/>
              <a:t>‘</a:t>
            </a:r>
            <a:r>
              <a:rPr lang="en-US" dirty="0" smtClean="0">
                <a:solidFill>
                  <a:srgbClr val="FF9300"/>
                </a:solidFill>
              </a:rPr>
              <a:t>impact metrics</a:t>
            </a:r>
            <a:r>
              <a:rPr dirty="0" smtClean="0"/>
              <a:t>’ </a:t>
            </a:r>
            <a:r>
              <a:rPr dirty="0"/>
              <a:t>— concrete data on dimensions that truly matter to senior management.</a:t>
            </a:r>
          </a:p>
          <a:p>
            <a:pPr lvl="1" indent="0" algn="l">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r>
              <a:rPr dirty="0" smtClean="0"/>
              <a:t>Revenue </a:t>
            </a:r>
            <a:r>
              <a:rPr dirty="0"/>
              <a:t>from new products/services</a:t>
            </a:r>
          </a:p>
          <a:p>
            <a:pPr marL="457200" lvl="1" indent="-457200" algn="l">
              <a:buFont typeface="Arial" charset="0"/>
              <a:buChar char="•"/>
              <a:defRPr sz="3100" b="1">
                <a:latin typeface="Avenir Next"/>
                <a:ea typeface="Avenir Next"/>
                <a:cs typeface="Avenir Next"/>
                <a:sym typeface="Avenir Next"/>
              </a:defRPr>
            </a:pPr>
            <a:r>
              <a:rPr dirty="0" smtClean="0"/>
              <a:t>Cost </a:t>
            </a:r>
            <a:r>
              <a:rPr dirty="0"/>
              <a:t>reduction/operational efficiencies</a:t>
            </a:r>
          </a:p>
          <a:p>
            <a:pPr marL="457200" lvl="1" indent="-457200" algn="l">
              <a:buFont typeface="Arial" charset="0"/>
              <a:buChar char="•"/>
              <a:defRPr sz="3100" b="1">
                <a:latin typeface="Avenir Next"/>
                <a:ea typeface="Avenir Next"/>
                <a:cs typeface="Avenir Next"/>
                <a:sym typeface="Avenir Next"/>
              </a:defRPr>
            </a:pPr>
            <a:r>
              <a:rPr dirty="0" smtClean="0"/>
              <a:t>Growth </a:t>
            </a:r>
            <a:r>
              <a:rPr dirty="0"/>
              <a:t>in market share</a:t>
            </a:r>
          </a:p>
          <a:p>
            <a:pPr marL="457200" lvl="1" indent="-457200" algn="l">
              <a:buFont typeface="Arial" charset="0"/>
              <a:buChar char="•"/>
              <a:defRPr sz="3100" b="1">
                <a:latin typeface="Avenir Next"/>
                <a:ea typeface="Avenir Next"/>
                <a:cs typeface="Avenir Next"/>
                <a:sym typeface="Avenir Next"/>
              </a:defRPr>
            </a:pPr>
            <a:r>
              <a:rPr dirty="0" smtClean="0"/>
              <a:t>Customer </a:t>
            </a:r>
            <a:r>
              <a:rPr dirty="0"/>
              <a:t>satisfaction/retention</a:t>
            </a:r>
          </a:p>
          <a:p>
            <a:pPr marL="457200" lvl="1" indent="-457200" algn="l">
              <a:buFont typeface="Arial" charset="0"/>
              <a:buChar char="•"/>
              <a:defRPr sz="3100" b="1">
                <a:latin typeface="Avenir Next"/>
                <a:ea typeface="Avenir Next"/>
                <a:cs typeface="Avenir Next"/>
                <a:sym typeface="Avenir Next"/>
              </a:defRPr>
            </a:pPr>
            <a:r>
              <a:rPr dirty="0" smtClean="0"/>
              <a:t>Successfully </a:t>
            </a:r>
            <a:r>
              <a:rPr dirty="0"/>
              <a:t>launching new business models  </a:t>
            </a:r>
          </a:p>
          <a:p>
            <a:pPr lvl="1" indent="0" algn="l">
              <a:defRPr sz="3100" b="1">
                <a:latin typeface="Avenir Next"/>
                <a:ea typeface="Avenir Next"/>
                <a:cs typeface="Avenir Next"/>
                <a:sym typeface="Avenir Next"/>
              </a:defRPr>
            </a:pPr>
            <a:endParaRPr dirty="0"/>
          </a:p>
          <a:p>
            <a:pPr lvl="1" indent="0" algn="l">
              <a:defRPr sz="3100" b="1">
                <a:latin typeface="Avenir Next"/>
                <a:ea typeface="Avenir Next"/>
                <a:cs typeface="Avenir Next"/>
                <a:sym typeface="Avenir Next"/>
              </a:defRPr>
            </a:pP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ctrTitle"/>
          </p:nvPr>
        </p:nvSpPr>
        <p:spPr>
          <a:xfrm>
            <a:off x="518160" y="2493432"/>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The benefits that accrue to companies that are </a:t>
            </a:r>
            <a:r>
              <a:rPr lang="en-US" dirty="0" smtClean="0"/>
              <a:t/>
            </a:r>
            <a:br>
              <a:rPr lang="en-US" dirty="0" smtClean="0"/>
            </a:br>
            <a:r>
              <a:rPr dirty="0" smtClean="0"/>
              <a:t>the </a:t>
            </a:r>
            <a:r>
              <a:rPr dirty="0"/>
              <a:t>innovation leader in their market go beyond </a:t>
            </a:r>
            <a:r>
              <a:rPr dirty="0">
                <a:solidFill>
                  <a:schemeClr val="accent2"/>
                </a:solidFill>
              </a:rPr>
              <a:t>revenue</a:t>
            </a:r>
            <a:r>
              <a:rPr dirty="0"/>
              <a:t>, margin, and stock price…</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1" name="Shape 181"/>
          <p:cNvSpPr/>
          <p:nvPr/>
        </p:nvSpPr>
        <p:spPr>
          <a:xfrm>
            <a:off x="1219758" y="3387656"/>
            <a:ext cx="11298206" cy="48731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dirty="0" smtClean="0"/>
              <a:t>Brand </a:t>
            </a:r>
            <a:r>
              <a:rPr dirty="0"/>
              <a:t>value and media attention</a:t>
            </a:r>
          </a:p>
          <a:p>
            <a:pPr marL="457200" lvl="1" indent="-457200" algn="l">
              <a:buFont typeface="Arial" charset="0"/>
              <a:buChar char="•"/>
              <a:defRPr sz="3100" b="1">
                <a:latin typeface="Avenir Next"/>
                <a:ea typeface="Avenir Next"/>
                <a:cs typeface="Avenir Next"/>
                <a:sym typeface="Avenir Next"/>
              </a:defRPr>
            </a:pPr>
            <a:r>
              <a:rPr dirty="0" smtClean="0"/>
              <a:t>Recruiting </a:t>
            </a:r>
            <a:r>
              <a:rPr dirty="0"/>
              <a:t>the best talent</a:t>
            </a:r>
          </a:p>
          <a:p>
            <a:pPr marL="457200" lvl="1" indent="-457200" algn="l">
              <a:buFont typeface="Arial" charset="0"/>
              <a:buChar char="•"/>
              <a:defRPr sz="3100" b="1">
                <a:latin typeface="Avenir Next"/>
                <a:ea typeface="Avenir Next"/>
                <a:cs typeface="Avenir Next"/>
                <a:sym typeface="Avenir Next"/>
              </a:defRPr>
            </a:pPr>
            <a:r>
              <a:rPr dirty="0" smtClean="0"/>
              <a:t>Becoming </a:t>
            </a:r>
            <a:r>
              <a:rPr dirty="0"/>
              <a:t>‘partner of choice’ for startups, distributors, resellers, independent agents</a:t>
            </a:r>
          </a:p>
          <a:p>
            <a:pPr marL="457200" lvl="1" indent="-457200" algn="l">
              <a:buFont typeface="Arial" charset="0"/>
              <a:buChar char="•"/>
              <a:defRPr sz="3100" b="1">
                <a:latin typeface="Avenir Next"/>
                <a:ea typeface="Avenir Next"/>
                <a:cs typeface="Avenir Next"/>
                <a:sym typeface="Avenir Next"/>
              </a:defRPr>
            </a:pPr>
            <a:r>
              <a:rPr dirty="0" smtClean="0"/>
              <a:t>Company </a:t>
            </a:r>
            <a:r>
              <a:rPr dirty="0"/>
              <a:t>morale and employee retention</a:t>
            </a:r>
          </a:p>
          <a:p>
            <a:pPr marL="457200" lvl="1" indent="-457200" algn="l">
              <a:buFont typeface="Arial" charset="0"/>
              <a:buChar char="•"/>
              <a:defRPr sz="3100" b="1">
                <a:latin typeface="Avenir Next"/>
                <a:ea typeface="Avenir Next"/>
                <a:cs typeface="Avenir Next"/>
                <a:sym typeface="Avenir Next"/>
              </a:defRPr>
            </a:pPr>
            <a:r>
              <a:rPr dirty="0" smtClean="0"/>
              <a:t>Leverage </a:t>
            </a:r>
            <a:r>
              <a:rPr dirty="0"/>
              <a:t>and ‘permission’ to innovate more boldly, invest more, enter new markets</a:t>
            </a:r>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ctrTitle"/>
          </p:nvPr>
        </p:nvSpPr>
        <p:spPr>
          <a:xfrm>
            <a:off x="441960" y="1289472"/>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03" name="Shape 203"/>
          <p:cNvSpPr/>
          <p:nvPr/>
        </p:nvSpPr>
        <p:spPr>
          <a:xfrm>
            <a:off x="519141" y="6702780"/>
            <a:ext cx="11298207" cy="2333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Adobe has created the Kickbox program to teach and empower employees to rapidly prototype their ideas, and test them with customers in the real world.</a:t>
            </a:r>
          </a:p>
          <a:p>
            <a:pPr lvl="1" indent="0" algn="l">
              <a:defRPr sz="2900" b="1">
                <a:latin typeface="Avenir Next"/>
                <a:ea typeface="Avenir Next"/>
                <a:cs typeface="Avenir Next"/>
                <a:sym typeface="Avenir Next"/>
              </a:defRPr>
            </a:pPr>
            <a:endParaRPr dirty="0"/>
          </a:p>
          <a:p>
            <a:pPr lvl="1" indent="0" algn="l">
              <a:defRPr sz="29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kickbox.adobe.com</a:t>
            </a:r>
            <a:endParaRPr dirty="0">
              <a:solidFill>
                <a:schemeClr val="accent4"/>
              </a:solidFill>
            </a:endParaRPr>
          </a:p>
        </p:txBody>
      </p:sp>
      <p:pic>
        <p:nvPicPr>
          <p:cNvPr id="204" name="kickbox.jpg"/>
          <p:cNvPicPr>
            <a:picLocks noChangeAspect="1"/>
          </p:cNvPicPr>
          <p:nvPr/>
        </p:nvPicPr>
        <p:blipFill>
          <a:blip r:embed="rId2">
            <a:extLst/>
          </a:blip>
          <a:stretch>
            <a:fillRect/>
          </a:stretch>
        </p:blipFill>
        <p:spPr>
          <a:xfrm>
            <a:off x="2589110" y="1822918"/>
            <a:ext cx="7826580" cy="439711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ctrTitle"/>
          </p:nvPr>
        </p:nvSpPr>
        <p:spPr>
          <a:xfrm>
            <a:off x="416444" y="1287780"/>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94" name="Shape 194"/>
          <p:cNvSpPr/>
          <p:nvPr/>
        </p:nvSpPr>
        <p:spPr>
          <a:xfrm>
            <a:off x="506488" y="2151260"/>
            <a:ext cx="7386143" cy="4119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Nike has a sophisticated process for funding new ideas, determining which should launch in the market, and supporting them with marketing when they do. Recent example: the HyperAdapt self-lacing shoe.</a:t>
            </a:r>
          </a:p>
          <a:p>
            <a:pPr lvl="1" indent="0" algn="l">
              <a:defRPr sz="2900" b="1">
                <a:latin typeface="Avenir Next"/>
                <a:ea typeface="Avenir Next"/>
                <a:cs typeface="Avenir Next"/>
                <a:sym typeface="Avenir Next"/>
              </a:defRPr>
            </a:pPr>
            <a:endParaRPr lang="en-US" dirty="0" smtClean="0"/>
          </a:p>
          <a:p>
            <a:pPr lvl="1" indent="0" algn="l">
              <a:defRPr sz="2900" b="1">
                <a:latin typeface="Avenir Next"/>
                <a:ea typeface="Avenir Next"/>
                <a:cs typeface="Avenir Next"/>
                <a:sym typeface="Avenir Next"/>
              </a:defRPr>
            </a:pPr>
            <a:r>
              <a:rPr lang="en-US" dirty="0" smtClean="0">
                <a:solidFill>
                  <a:srgbClr val="FF9300"/>
                </a:solidFill>
              </a:rPr>
              <a:t>http://news.nike.com/news/innovation-2016</a:t>
            </a:r>
            <a:endParaRPr dirty="0">
              <a:solidFill>
                <a:schemeClr val="accent4"/>
              </a:solidFill>
            </a:endParaRPr>
          </a:p>
        </p:txBody>
      </p:sp>
      <p:pic>
        <p:nvPicPr>
          <p:cNvPr id="195" name="20160315_FY16_INNO_SNOWCAP_SILVER_HERO_0029_native_1600.jpg"/>
          <p:cNvPicPr>
            <a:picLocks noChangeAspect="1"/>
          </p:cNvPicPr>
          <p:nvPr/>
        </p:nvPicPr>
        <p:blipFill>
          <a:blip r:embed="rId2">
            <a:extLst/>
          </a:blip>
          <a:srcRect l="23771" r="19509"/>
          <a:stretch>
            <a:fillRect/>
          </a:stretch>
        </p:blipFill>
        <p:spPr>
          <a:xfrm>
            <a:off x="7892631" y="2151260"/>
            <a:ext cx="4640705" cy="545126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ctrTitle"/>
          </p:nvPr>
        </p:nvSpPr>
        <p:spPr>
          <a:xfrm>
            <a:off x="411480" y="1291166"/>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1" name="Shape 211"/>
          <p:cNvSpPr/>
          <p:nvPr/>
        </p:nvSpPr>
        <p:spPr>
          <a:xfrm>
            <a:off x="152400" y="2116650"/>
            <a:ext cx="12431315" cy="133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a:defRPr sz="2400" b="1">
                <a:latin typeface="Avenir Next"/>
                <a:ea typeface="Avenir Next"/>
                <a:cs typeface="Avenir Next"/>
                <a:sym typeface="Avenir Next"/>
              </a:defRPr>
            </a:pPr>
            <a:r>
              <a:rPr dirty="0"/>
              <a:t>Fidelity Labs explores new technologies, like bitcoin, online games, and smart watches, that could affect the way people save and invest. Founded in 1999.</a:t>
            </a:r>
          </a:p>
          <a:p>
            <a:pPr lvl="1" algn="r">
              <a:defRPr sz="2400" b="1">
                <a:latin typeface="Avenir Next"/>
                <a:ea typeface="Avenir Next"/>
                <a:cs typeface="Avenir Next"/>
                <a:sym typeface="Avenir Next"/>
              </a:defRPr>
            </a:pPr>
            <a:endParaRPr sz="800" dirty="0"/>
          </a:p>
          <a:p>
            <a:pPr lvl="1" algn="r">
              <a:defRPr sz="24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fidelitylabs.com</a:t>
            </a:r>
            <a:endParaRPr u="sng" dirty="0">
              <a:hlinkClick r:id="rId2"/>
            </a:endParaRPr>
          </a:p>
        </p:txBody>
      </p:sp>
      <p:pic>
        <p:nvPicPr>
          <p:cNvPr id="212" name="Screen Shot 2017-01-02 at 8.38.38 PM.png"/>
          <p:cNvPicPr>
            <a:picLocks noChangeAspect="1"/>
          </p:cNvPicPr>
          <p:nvPr/>
        </p:nvPicPr>
        <p:blipFill>
          <a:blip r:embed="rId3">
            <a:extLst/>
          </a:blip>
          <a:stretch>
            <a:fillRect/>
          </a:stretch>
        </p:blipFill>
        <p:spPr>
          <a:xfrm>
            <a:off x="1080142" y="3765993"/>
            <a:ext cx="10814036" cy="4468075"/>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ctrTitle"/>
          </p:nvPr>
        </p:nvSpPr>
        <p:spPr>
          <a:xfrm>
            <a:off x="409226" y="1277620"/>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4" name="Shape 184"/>
          <p:cNvSpPr/>
          <p:nvPr/>
        </p:nvSpPr>
        <p:spPr>
          <a:xfrm>
            <a:off x="1385704" y="6231652"/>
            <a:ext cx="11298207" cy="188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rPr dirty="0"/>
              <a:t>Founded in 2007, the General Mills Worldwide Innovation Network looks for advanced technologies outside the company that can help General Mills with future products.</a:t>
            </a:r>
          </a:p>
          <a:p>
            <a:pPr lvl="6" algn="r">
              <a:defRPr sz="29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gwin.force.com</a:t>
            </a:r>
            <a:endParaRPr dirty="0">
              <a:solidFill>
                <a:schemeClr val="accent4"/>
              </a:solidFill>
            </a:endParaRPr>
          </a:p>
        </p:txBody>
      </p:sp>
      <p:pic>
        <p:nvPicPr>
          <p:cNvPr id="185" name="generalmills.jpg"/>
          <p:cNvPicPr>
            <a:picLocks noChangeAspect="1"/>
          </p:cNvPicPr>
          <p:nvPr/>
        </p:nvPicPr>
        <p:blipFill>
          <a:blip r:embed="rId2">
            <a:extLst/>
          </a:blip>
          <a:stretch>
            <a:fillRect/>
          </a:stretch>
        </p:blipFill>
        <p:spPr>
          <a:xfrm>
            <a:off x="2726266" y="1720010"/>
            <a:ext cx="8328307" cy="419018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ctrTitle"/>
          </p:nvPr>
        </p:nvSpPr>
        <p:spPr>
          <a:xfrm>
            <a:off x="406688" y="126915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8" name="Shape 188"/>
          <p:cNvSpPr/>
          <p:nvPr/>
        </p:nvSpPr>
        <p:spPr>
          <a:xfrm>
            <a:off x="1402638" y="6725723"/>
            <a:ext cx="11298206" cy="14414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rPr dirty="0"/>
              <a:t>Lululemon Athletica’s lab stores, in New York and Vancouver, bring teams of designers close to customers.</a:t>
            </a:r>
          </a:p>
          <a:p>
            <a:pPr lvl="6" algn="r">
              <a:defRPr sz="29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lululemonlab.com</a:t>
            </a:r>
            <a:endParaRPr dirty="0">
              <a:solidFill>
                <a:schemeClr val="accent4"/>
              </a:solidFill>
            </a:endParaRPr>
          </a:p>
        </p:txBody>
      </p:sp>
      <p:pic>
        <p:nvPicPr>
          <p:cNvPr id="189" name="labstore.jpg"/>
          <p:cNvPicPr>
            <a:picLocks noChangeAspect="1"/>
          </p:cNvPicPr>
          <p:nvPr/>
        </p:nvPicPr>
        <p:blipFill>
          <a:blip r:embed="rId2">
            <a:extLst/>
          </a:blip>
          <a:stretch>
            <a:fillRect/>
          </a:stretch>
        </p:blipFill>
        <p:spPr>
          <a:xfrm>
            <a:off x="4884274" y="1844761"/>
            <a:ext cx="3236252" cy="4315003"/>
          </a:xfrm>
          <a:prstGeom prst="rect">
            <a:avLst/>
          </a:prstGeom>
          <a:ln w="25400">
            <a:miter lim="400000"/>
          </a:ln>
          <a:effectLst>
            <a:outerShdw blurRad="254000" dist="127000" dir="5400000" rotWithShape="0">
              <a:srgbClr val="000000">
                <a:alpha val="70000"/>
              </a:srgbClr>
            </a:outerShdw>
          </a:effectLst>
        </p:spPr>
      </p:pic>
      <p:pic>
        <p:nvPicPr>
          <p:cNvPr id="190" name="sewingmachine.jpg"/>
          <p:cNvPicPr>
            <a:picLocks noChangeAspect="1"/>
          </p:cNvPicPr>
          <p:nvPr/>
        </p:nvPicPr>
        <p:blipFill>
          <a:blip r:embed="rId3">
            <a:extLst/>
          </a:blip>
          <a:stretch>
            <a:fillRect/>
          </a:stretch>
        </p:blipFill>
        <p:spPr>
          <a:xfrm>
            <a:off x="9114366" y="1855372"/>
            <a:ext cx="2858049" cy="4293781"/>
          </a:xfrm>
          <a:prstGeom prst="rect">
            <a:avLst/>
          </a:prstGeom>
          <a:ln w="25400">
            <a:miter lim="400000"/>
          </a:ln>
          <a:effectLst>
            <a:outerShdw blurRad="254000" dist="127000" dir="5400000" rotWithShape="0">
              <a:srgbClr val="000000">
                <a:alpha val="70000"/>
              </a:srgbClr>
            </a:outerShdw>
          </a:effectLst>
        </p:spPr>
      </p:pic>
      <p:pic>
        <p:nvPicPr>
          <p:cNvPr id="191" name="storefront.jpg"/>
          <p:cNvPicPr>
            <a:picLocks noChangeAspect="1"/>
          </p:cNvPicPr>
          <p:nvPr/>
        </p:nvPicPr>
        <p:blipFill>
          <a:blip r:embed="rId4">
            <a:extLst/>
          </a:blip>
          <a:stretch>
            <a:fillRect/>
          </a:stretch>
        </p:blipFill>
        <p:spPr>
          <a:xfrm>
            <a:off x="1132266" y="1930400"/>
            <a:ext cx="2758168" cy="4143725"/>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ctrTitle"/>
          </p:nvPr>
        </p:nvSpPr>
        <p:spPr>
          <a:xfrm>
            <a:off x="412618" y="128947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98" name="Shape 198"/>
          <p:cNvSpPr/>
          <p:nvPr/>
        </p:nvSpPr>
        <p:spPr>
          <a:xfrm>
            <a:off x="506864" y="1914804"/>
            <a:ext cx="11298207" cy="2333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Lowe’s has created a network of labs in Seattle, India, and San Francisco to explore “how technology will change the future lives of customers and employees.”</a:t>
            </a:r>
          </a:p>
          <a:p>
            <a:pPr lvl="1" indent="0" algn="l">
              <a:defRPr sz="2900" b="1">
                <a:latin typeface="Avenir Next"/>
                <a:ea typeface="Avenir Next"/>
                <a:cs typeface="Avenir Next"/>
                <a:sym typeface="Avenir Next"/>
              </a:defRPr>
            </a:pPr>
            <a:endParaRPr dirty="0"/>
          </a:p>
          <a:p>
            <a:pPr lvl="1" indent="0" algn="l">
              <a:defRPr sz="29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lowesinnovationlabs.com</a:t>
            </a:r>
            <a:endParaRPr dirty="0">
              <a:solidFill>
                <a:schemeClr val="accent4"/>
              </a:solidFill>
            </a:endParaRPr>
          </a:p>
        </p:txBody>
      </p:sp>
      <p:pic>
        <p:nvPicPr>
          <p:cNvPr id="199" name="lowes2.jpg"/>
          <p:cNvPicPr>
            <a:picLocks noChangeAspect="1"/>
          </p:cNvPicPr>
          <p:nvPr/>
        </p:nvPicPr>
        <p:blipFill>
          <a:blip r:embed="rId2">
            <a:extLst/>
          </a:blip>
          <a:stretch>
            <a:fillRect/>
          </a:stretch>
        </p:blipFill>
        <p:spPr>
          <a:xfrm>
            <a:off x="1154471" y="5117946"/>
            <a:ext cx="4109732" cy="4076854"/>
          </a:xfrm>
          <a:prstGeom prst="rect">
            <a:avLst/>
          </a:prstGeom>
          <a:ln w="25400">
            <a:miter lim="400000"/>
          </a:ln>
          <a:effectLst>
            <a:outerShdw blurRad="254000" dist="127000" dir="5400000" rotWithShape="0">
              <a:srgbClr val="000000">
                <a:alpha val="70000"/>
              </a:srgbClr>
            </a:outerShdw>
          </a:effectLst>
        </p:spPr>
      </p:pic>
      <p:pic>
        <p:nvPicPr>
          <p:cNvPr id="200" name="lowes1.png"/>
          <p:cNvPicPr>
            <a:picLocks noChangeAspect="1"/>
          </p:cNvPicPr>
          <p:nvPr/>
        </p:nvPicPr>
        <p:blipFill>
          <a:blip r:embed="rId3">
            <a:extLst/>
          </a:blip>
          <a:stretch>
            <a:fillRect/>
          </a:stretch>
        </p:blipFill>
        <p:spPr>
          <a:xfrm>
            <a:off x="7194461" y="4243762"/>
            <a:ext cx="5437806" cy="305876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ctrTitle"/>
          </p:nvPr>
        </p:nvSpPr>
        <p:spPr>
          <a:xfrm>
            <a:off x="426720" y="128439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07" name="Shape 207"/>
          <p:cNvSpPr/>
          <p:nvPr/>
        </p:nvSpPr>
        <p:spPr>
          <a:xfrm>
            <a:off x="519141" y="6700323"/>
            <a:ext cx="12210358" cy="14414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Snap-on Tools connects with customers multiple times throughout the innovation process, from studying problems to creating prototypes to finalizing design and the eventual launch.</a:t>
            </a:r>
          </a:p>
        </p:txBody>
      </p:sp>
      <p:pic>
        <p:nvPicPr>
          <p:cNvPr id="208" name="snapon-EPIQ.jpg"/>
          <p:cNvPicPr>
            <a:picLocks noChangeAspect="1"/>
          </p:cNvPicPr>
          <p:nvPr/>
        </p:nvPicPr>
        <p:blipFill>
          <a:blip r:embed="rId2">
            <a:extLst/>
          </a:blip>
          <a:stretch>
            <a:fillRect/>
          </a:stretch>
        </p:blipFill>
        <p:spPr>
          <a:xfrm>
            <a:off x="5554133" y="1502802"/>
            <a:ext cx="6344614" cy="494879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ctrTitle"/>
          </p:nvPr>
        </p:nvSpPr>
        <p:spPr>
          <a:xfrm>
            <a:off x="411480" y="1267459"/>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5" name="Shape 215"/>
          <p:cNvSpPr/>
          <p:nvPr/>
        </p:nvSpPr>
        <p:spPr>
          <a:xfrm>
            <a:off x="500139" y="6954250"/>
            <a:ext cx="12431316" cy="1949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400" b="1">
                <a:latin typeface="Avenir Next"/>
                <a:ea typeface="Avenir Next"/>
                <a:cs typeface="Avenir Next"/>
                <a:sym typeface="Avenir Next"/>
              </a:defRPr>
            </a:pPr>
            <a:r>
              <a:rPr dirty="0"/>
              <a:t>Disney has a CEO, Bob Iger, who seeks to understand the technologies with potential to affect the entertainment business; the company’s R&amp;D arm, Walt Disney Imagineering, has been keeping company ahead of trends since 1952.</a:t>
            </a:r>
          </a:p>
          <a:p>
            <a:pPr lvl="1" indent="0" algn="l">
              <a:defRPr sz="2400" b="1">
                <a:latin typeface="Avenir Next"/>
                <a:ea typeface="Avenir Next"/>
                <a:cs typeface="Avenir Next"/>
                <a:sym typeface="Avenir Next"/>
              </a:defRPr>
            </a:pPr>
            <a:endParaRPr dirty="0"/>
          </a:p>
          <a:p>
            <a:pPr lvl="1" indent="0" algn="l">
              <a:defRPr sz="2400" b="1">
                <a:latin typeface="Avenir Next"/>
                <a:ea typeface="Avenir Next"/>
                <a:cs typeface="Avenir Next"/>
                <a:sym typeface="Avenir Next"/>
              </a:defRPr>
            </a:pPr>
            <a:endParaRPr dirty="0"/>
          </a:p>
        </p:txBody>
      </p:sp>
      <p:pic>
        <p:nvPicPr>
          <p:cNvPr id="216" name="disney.jpg"/>
          <p:cNvPicPr>
            <a:picLocks noChangeAspect="1"/>
          </p:cNvPicPr>
          <p:nvPr/>
        </p:nvPicPr>
        <p:blipFill>
          <a:blip r:embed="rId2">
            <a:extLst/>
          </a:blip>
          <a:srcRect l="3984" t="20532" r="7932" b="1493"/>
          <a:stretch>
            <a:fillRect/>
          </a:stretch>
        </p:blipFill>
        <p:spPr>
          <a:xfrm>
            <a:off x="2327473" y="1687214"/>
            <a:ext cx="8349928" cy="496161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ctrTitle"/>
          </p:nvPr>
        </p:nvSpPr>
        <p:spPr>
          <a:xfrm>
            <a:off x="1879600" y="1638300"/>
            <a:ext cx="10464800" cy="4419600"/>
          </a:xfrm>
          <a:prstGeom prst="rect">
            <a:avLst/>
          </a:prstGeom>
        </p:spPr>
        <p:txBody>
          <a:bodyPr/>
          <a:lstStyle/>
          <a:p>
            <a:pPr lvl="1" indent="91440" algn="r" defTabSz="233679">
              <a:defRPr sz="4000" b="1">
                <a:latin typeface="Avenir Next"/>
                <a:ea typeface="Avenir Next"/>
                <a:cs typeface="Avenir Next"/>
                <a:sym typeface="Avenir Next"/>
              </a:defRPr>
            </a:pPr>
            <a:endParaRPr/>
          </a:p>
          <a:p>
            <a:pPr lvl="1" indent="91440" algn="r" defTabSz="233679">
              <a:defRPr sz="4000" b="1">
                <a:latin typeface="Avenir Next"/>
                <a:ea typeface="Avenir Next"/>
                <a:cs typeface="Avenir Next"/>
                <a:sym typeface="Avenir Next"/>
              </a:defRPr>
            </a:pPr>
            <a:endParaRPr/>
          </a:p>
          <a:p>
            <a:pPr lvl="1" indent="91440" algn="r" defTabSz="233679">
              <a:defRPr sz="4000" b="1">
                <a:latin typeface="Avenir Next"/>
                <a:ea typeface="Avenir Next"/>
                <a:cs typeface="Avenir Next"/>
                <a:sym typeface="Avenir Next"/>
              </a:defRPr>
            </a:pPr>
            <a:r>
              <a:t>They may even put the word “</a:t>
            </a:r>
            <a:r>
              <a:rPr>
                <a:solidFill>
                  <a:srgbClr val="00B6F2"/>
                </a:solidFill>
              </a:rPr>
              <a:t>innovation</a:t>
            </a:r>
            <a:r>
              <a:t>” in a few peoples’ job titles, and expect them to make thousands of other employees more innovative.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ctrTitle"/>
          </p:nvPr>
        </p:nvSpPr>
        <p:spPr>
          <a:xfrm>
            <a:off x="426720" y="1265764"/>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9" name="Shape 219"/>
          <p:cNvSpPr/>
          <p:nvPr/>
        </p:nvSpPr>
        <p:spPr>
          <a:xfrm>
            <a:off x="515342" y="7011440"/>
            <a:ext cx="12431316" cy="1949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2400" b="1">
                <a:latin typeface="Avenir Next"/>
                <a:ea typeface="Avenir Next"/>
                <a:cs typeface="Avenir Next"/>
                <a:sym typeface="Avenir Next"/>
              </a:defRPr>
            </a:pPr>
            <a:r>
              <a:rPr dirty="0"/>
              <a:t>FirstBuild, created by GE Appliances in Louisville, Kentucky, is a ‘makerspace’ that invites entrepreneurs and inventors to participate in product design challenges. FirstBuild products have been launched on crowdfunding sites like Indiegogo.</a:t>
            </a:r>
          </a:p>
          <a:p>
            <a:pPr lvl="1" indent="0" algn="l">
              <a:defRPr sz="2400" b="1">
                <a:latin typeface="Avenir Next"/>
                <a:ea typeface="Avenir Next"/>
                <a:cs typeface="Avenir Next"/>
                <a:sym typeface="Avenir Next"/>
              </a:defRPr>
            </a:pPr>
            <a:endParaRPr dirty="0" smtClean="0"/>
          </a:p>
          <a:p>
            <a:pPr lvl="1" indent="0" algn="l">
              <a:defRPr sz="2400" b="1">
                <a:latin typeface="Avenir Next"/>
                <a:ea typeface="Avenir Next"/>
                <a:cs typeface="Avenir Next"/>
                <a:sym typeface="Avenir Next"/>
              </a:defRPr>
            </a:pPr>
            <a:r>
              <a:rPr lang="en-US" dirty="0" smtClean="0">
                <a:solidFill>
                  <a:srgbClr val="FF9300"/>
                </a:solidFill>
              </a:rPr>
              <a:t>http://</a:t>
            </a:r>
            <a:r>
              <a:rPr lang="en-US" dirty="0" err="1" smtClean="0">
                <a:solidFill>
                  <a:srgbClr val="FF9300"/>
                </a:solidFill>
              </a:rPr>
              <a:t>firstbuild.com</a:t>
            </a:r>
            <a:endParaRPr dirty="0"/>
          </a:p>
        </p:txBody>
      </p:sp>
      <p:pic>
        <p:nvPicPr>
          <p:cNvPr id="220" name="FirstBuild_Building-Shot.jpg"/>
          <p:cNvPicPr>
            <a:picLocks noChangeAspect="1"/>
          </p:cNvPicPr>
          <p:nvPr/>
        </p:nvPicPr>
        <p:blipFill>
          <a:blip r:embed="rId2">
            <a:extLst/>
          </a:blip>
          <a:stretch>
            <a:fillRect/>
          </a:stretch>
        </p:blipFill>
        <p:spPr>
          <a:xfrm>
            <a:off x="575733" y="2084916"/>
            <a:ext cx="6350533" cy="4230577"/>
          </a:xfrm>
          <a:prstGeom prst="rect">
            <a:avLst/>
          </a:prstGeom>
          <a:ln w="25400">
            <a:miter lim="400000"/>
          </a:ln>
          <a:effectLst>
            <a:outerShdw blurRad="254000" dist="127000" dir="5400000" rotWithShape="0">
              <a:srgbClr val="000000">
                <a:alpha val="70000"/>
              </a:srgbClr>
            </a:outerShdw>
          </a:effectLst>
        </p:spPr>
      </p:pic>
      <p:pic>
        <p:nvPicPr>
          <p:cNvPr id="221" name="firstbuild2-small.jpg"/>
          <p:cNvPicPr>
            <a:picLocks noChangeAspect="1"/>
          </p:cNvPicPr>
          <p:nvPr/>
        </p:nvPicPr>
        <p:blipFill>
          <a:blip r:embed="rId3">
            <a:extLst/>
          </a:blip>
          <a:srcRect l="22938" r="9323"/>
          <a:stretch>
            <a:fillRect/>
          </a:stretch>
        </p:blipFill>
        <p:spPr>
          <a:xfrm>
            <a:off x="7864153" y="610526"/>
            <a:ext cx="4487920" cy="469250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489662" y="1895687"/>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But patience is a challenge for large organizations investing in innovation…</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1363691" y="2242819"/>
            <a:ext cx="11298207"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t>Coca-Cola’s Founders program, to create and fund new ventures in partnership with entrepreneurs: </a:t>
            </a:r>
            <a:r>
              <a:rPr>
                <a:solidFill>
                  <a:srgbClr val="FF2600"/>
                </a:solidFill>
              </a:rPr>
              <a:t>2013-2016</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Alaska Airlines’ </a:t>
            </a:r>
          </a:p>
          <a:p>
            <a:pPr lvl="1" algn="r">
              <a:defRPr sz="2900" b="1">
                <a:latin typeface="Avenir Next"/>
                <a:ea typeface="Avenir Next"/>
                <a:cs typeface="Avenir Next"/>
                <a:sym typeface="Avenir Next"/>
              </a:defRPr>
            </a:pPr>
            <a:r>
              <a:rPr dirty="0"/>
              <a:t>Customer Innovation Team: </a:t>
            </a:r>
            <a:r>
              <a:rPr dirty="0">
                <a:solidFill>
                  <a:srgbClr val="FF2600"/>
                </a:solidFill>
              </a:rPr>
              <a:t>2012-2015 </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Nordstrom Innovation Lab, to develop </a:t>
            </a:r>
          </a:p>
          <a:p>
            <a:pPr lvl="1" algn="r">
              <a:defRPr sz="2900" b="1">
                <a:latin typeface="Avenir Next"/>
                <a:ea typeface="Avenir Next"/>
                <a:cs typeface="Avenir Next"/>
                <a:sym typeface="Avenir Next"/>
              </a:defRPr>
            </a:pPr>
            <a:r>
              <a:rPr dirty="0"/>
              <a:t>new retail technologies: </a:t>
            </a:r>
            <a:r>
              <a:rPr dirty="0">
                <a:solidFill>
                  <a:srgbClr val="FF2600"/>
                </a:solidFill>
              </a:rPr>
              <a:t>2011-2015</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MassMutual’s “Society of Grownups,” </a:t>
            </a:r>
          </a:p>
          <a:p>
            <a:pPr lvl="1" algn="r">
              <a:defRPr sz="2900" b="1">
                <a:latin typeface="Avenir Next"/>
                <a:ea typeface="Avenir Next"/>
                <a:cs typeface="Avenir Next"/>
                <a:sym typeface="Avenir Next"/>
              </a:defRPr>
            </a:pPr>
            <a:r>
              <a:rPr dirty="0"/>
              <a:t>financial education space: </a:t>
            </a:r>
            <a:r>
              <a:rPr dirty="0">
                <a:solidFill>
                  <a:srgbClr val="FF2600"/>
                </a:solidFill>
              </a:rPr>
              <a:t>2014-2016</a:t>
            </a:r>
          </a:p>
          <a:p>
            <a:pPr lvl="1" algn="r">
              <a:defRPr sz="2900" b="1">
                <a:latin typeface="Avenir Next"/>
                <a:ea typeface="Avenir Next"/>
                <a:cs typeface="Avenir Next"/>
                <a:sym typeface="Avenir Next"/>
              </a:defRPr>
            </a:pPr>
            <a:endParaRPr dirty="0">
              <a:solidFill>
                <a:srgbClr val="FF2600"/>
              </a:solidFill>
            </a:endParaRPr>
          </a:p>
        </p:txBody>
      </p:sp>
      <p:pic>
        <p:nvPicPr>
          <p:cNvPr id="225" name="alaskaairlines.png"/>
          <p:cNvPicPr>
            <a:picLocks noChangeAspect="1"/>
          </p:cNvPicPr>
          <p:nvPr/>
        </p:nvPicPr>
        <p:blipFill>
          <a:blip r:embed="rId2">
            <a:extLst/>
          </a:blip>
          <a:stretch>
            <a:fillRect/>
          </a:stretch>
        </p:blipFill>
        <p:spPr>
          <a:xfrm rot="737078">
            <a:off x="-5266268" y="2677584"/>
            <a:ext cx="12700001" cy="56515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22684" y="1303020"/>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smtClean="0"/>
              <a:t>And lack of alignment can prove </a:t>
            </a:r>
            <a:r>
              <a:rPr lang="en-US" dirty="0" smtClean="0">
                <a:solidFill>
                  <a:srgbClr val="FF0000"/>
                </a:solidFill>
              </a:rPr>
              <a:t>fatal</a:t>
            </a:r>
            <a:r>
              <a:rPr lang="is-IS" dirty="0" smtClean="0"/>
              <a:t>…</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1414491" y="7350180"/>
            <a:ext cx="11387109" cy="99514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1" algn="r">
              <a:defRPr sz="2900" b="1">
                <a:latin typeface="Avenir Next"/>
                <a:ea typeface="Avenir Next"/>
                <a:cs typeface="Avenir Next"/>
                <a:sym typeface="Avenir Next"/>
              </a:defRPr>
            </a:pPr>
            <a:r>
              <a:rPr lang="is-IS" dirty="0" smtClean="0">
                <a:solidFill>
                  <a:schemeClr val="tx1"/>
                </a:solidFill>
              </a:rPr>
              <a:t>…whether between innovation and senior leadership, </a:t>
            </a:r>
          </a:p>
          <a:p>
            <a:pPr lvl="1" algn="r">
              <a:defRPr sz="2900" b="1">
                <a:latin typeface="Avenir Next"/>
                <a:ea typeface="Avenir Next"/>
                <a:cs typeface="Avenir Next"/>
                <a:sym typeface="Avenir Next"/>
              </a:defRPr>
            </a:pPr>
            <a:r>
              <a:rPr lang="is-IS" dirty="0" smtClean="0">
                <a:solidFill>
                  <a:schemeClr val="tx1"/>
                </a:solidFill>
              </a:rPr>
              <a:t>or innovation and the lines of business.</a:t>
            </a:r>
            <a:endParaRPr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399" y="1761067"/>
            <a:ext cx="7670800" cy="5348639"/>
          </a:xfrm>
          <a:prstGeom prst="rect">
            <a:avLst/>
          </a:prstGeom>
          <a:effectLst>
            <a:outerShdw blurRad="50800" dist="76200" dir="5400000" algn="t" rotWithShape="0">
              <a:prstClr val="black">
                <a:alpha val="40000"/>
              </a:prstClr>
            </a:outerShdw>
          </a:effectLst>
        </p:spPr>
      </p:pic>
    </p:spTree>
    <p:extLst>
      <p:ext uri="{BB962C8B-B14F-4D97-AF65-F5344CB8AC3E}">
        <p14:creationId xmlns:p14="http://schemas.microsoft.com/office/powerpoint/2010/main" val="147985378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22684" y="1303020"/>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smtClean="0"/>
              <a:t>Other things that can kill innovation initiatives</a:t>
            </a:r>
            <a:r>
              <a:rPr lang="is-IS" dirty="0" smtClean="0"/>
              <a:t>…</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522685" y="7611790"/>
            <a:ext cx="12190014" cy="4719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1" algn="r">
              <a:defRPr sz="2900" b="1">
                <a:latin typeface="Avenir Next"/>
                <a:ea typeface="Avenir Next"/>
                <a:cs typeface="Avenir Next"/>
                <a:sym typeface="Avenir Next"/>
              </a:defRPr>
            </a:pPr>
            <a:r>
              <a:rPr lang="is-IS" sz="2400" dirty="0" smtClean="0">
                <a:solidFill>
                  <a:schemeClr val="tx1"/>
                </a:solidFill>
              </a:rPr>
              <a:t>Our full list: </a:t>
            </a:r>
            <a:r>
              <a:rPr lang="en-US" sz="2400" dirty="0" err="1" smtClean="0">
                <a:solidFill>
                  <a:schemeClr val="tx2">
                    <a:lumMod val="60000"/>
                    <a:lumOff val="40000"/>
                  </a:schemeClr>
                </a:solidFill>
              </a:rPr>
              <a:t>innovationleader.com</a:t>
            </a:r>
            <a:r>
              <a:rPr lang="en-US" sz="2400" dirty="0" smtClean="0">
                <a:solidFill>
                  <a:schemeClr val="tx2">
                    <a:lumMod val="60000"/>
                    <a:lumOff val="40000"/>
                  </a:schemeClr>
                </a:solidFill>
              </a:rPr>
              <a:t>/things-that-kill-innovation-initiatives</a:t>
            </a:r>
            <a:endParaRPr sz="2400" dirty="0">
              <a:solidFill>
                <a:schemeClr val="tx2">
                  <a:lumMod val="60000"/>
                  <a:lumOff val="40000"/>
                </a:schemeClr>
              </a:solidFill>
            </a:endParaRPr>
          </a:p>
        </p:txBody>
      </p:sp>
      <p:sp>
        <p:nvSpPr>
          <p:cNvPr id="8" name="Shape 151"/>
          <p:cNvSpPr/>
          <p:nvPr/>
        </p:nvSpPr>
        <p:spPr>
          <a:xfrm>
            <a:off x="786460" y="1854574"/>
            <a:ext cx="7223007" cy="535018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lang="en-US" dirty="0" smtClean="0"/>
              <a:t>Executive champion leaves the organization; strategy changes.</a:t>
            </a:r>
          </a:p>
          <a:p>
            <a:pPr marL="457200" lvl="1" indent="-457200" algn="l">
              <a:buFont typeface="Arial" charset="0"/>
              <a:buChar char="•"/>
              <a:defRPr sz="3100" b="1">
                <a:latin typeface="Avenir Next"/>
                <a:ea typeface="Avenir Next"/>
                <a:cs typeface="Avenir Next"/>
                <a:sym typeface="Avenir Next"/>
              </a:defRPr>
            </a:pPr>
            <a:r>
              <a:rPr lang="en-US" dirty="0" smtClean="0"/>
              <a:t>Team tries to do too much at once.</a:t>
            </a:r>
          </a:p>
          <a:p>
            <a:pPr marL="457200" lvl="1" indent="-457200" algn="l">
              <a:buFont typeface="Arial" charset="0"/>
              <a:buChar char="•"/>
              <a:defRPr sz="3100" b="1">
                <a:latin typeface="Avenir Next"/>
                <a:ea typeface="Avenir Next"/>
                <a:cs typeface="Avenir Next"/>
                <a:sym typeface="Avenir Next"/>
              </a:defRPr>
            </a:pPr>
            <a:r>
              <a:rPr lang="en-US" dirty="0" smtClean="0"/>
              <a:t>Market pressures: Falling stock price, organizational cost-cutting, increased competition, etc.</a:t>
            </a:r>
          </a:p>
          <a:p>
            <a:pPr marL="457200" lvl="1" indent="-457200" algn="l">
              <a:buFont typeface="Arial" charset="0"/>
              <a:buChar char="•"/>
              <a:defRPr sz="3100" b="1">
                <a:latin typeface="Avenir Next"/>
                <a:ea typeface="Avenir Next"/>
                <a:cs typeface="Avenir Next"/>
                <a:sym typeface="Avenir Next"/>
              </a:defRPr>
            </a:pPr>
            <a:r>
              <a:rPr lang="en-US" dirty="0" smtClean="0"/>
              <a:t>Poor staffing choices.</a:t>
            </a:r>
          </a:p>
          <a:p>
            <a:pPr marL="457200" lvl="1" indent="-457200" algn="l">
              <a:buFont typeface="Arial" charset="0"/>
              <a:buChar char="•"/>
              <a:defRPr sz="3100" b="1">
                <a:latin typeface="Avenir Next"/>
                <a:ea typeface="Avenir Next"/>
                <a:cs typeface="Avenir Next"/>
                <a:sym typeface="Avenir Next"/>
              </a:defRPr>
            </a:pPr>
            <a:r>
              <a:rPr lang="en-US" dirty="0" smtClean="0"/>
              <a:t>Lack of funding to scale past proof-of-concept/pilot stage.</a:t>
            </a:r>
            <a:endParaRPr dirty="0"/>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522" y="1829667"/>
            <a:ext cx="3461558" cy="5375090"/>
          </a:xfrm>
          <a:prstGeom prst="rect">
            <a:avLst/>
          </a:prstGeom>
        </p:spPr>
      </p:pic>
    </p:spTree>
    <p:extLst>
      <p:ext uri="{BB962C8B-B14F-4D97-AF65-F5344CB8AC3E}">
        <p14:creationId xmlns:p14="http://schemas.microsoft.com/office/powerpoint/2010/main" val="55763856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ctrTitle"/>
          </p:nvPr>
        </p:nvSpPr>
        <p:spPr>
          <a:xfrm>
            <a:off x="420515" y="3614420"/>
            <a:ext cx="13400220" cy="7925396"/>
          </a:xfrm>
          <a:prstGeom prst="rect">
            <a:avLst/>
          </a:prstGeom>
        </p:spPr>
        <p:txBody>
          <a:bodyPr/>
          <a:lstStyle/>
          <a:p>
            <a:pPr lvl="1" indent="91440" algn="l" defTabSz="233679">
              <a:defRPr sz="4000" b="1">
                <a:latin typeface="Avenir Next"/>
                <a:ea typeface="Avenir Next"/>
                <a:cs typeface="Avenir Next"/>
                <a:sym typeface="Avenir Next"/>
              </a:defRPr>
            </a:pPr>
            <a:r>
              <a:rPr sz="3680"/>
              <a:t>To conclude, </a:t>
            </a:r>
            <a:r>
              <a:rPr sz="16000">
                <a:solidFill>
                  <a:srgbClr val="FE9301"/>
                </a:solidFill>
              </a:rPr>
              <a:t>5</a:t>
            </a:r>
            <a:r>
              <a:rPr sz="3680"/>
              <a:t>great CEO quotes on innovation…</a:t>
            </a:r>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ctrTitle"/>
          </p:nvPr>
        </p:nvSpPr>
        <p:spPr>
          <a:xfrm>
            <a:off x="6789142" y="6853766"/>
            <a:ext cx="5887244" cy="7925397"/>
          </a:xfrm>
          <a:prstGeom prst="rect">
            <a:avLst/>
          </a:prstGeom>
        </p:spPr>
        <p:txBody>
          <a:bodyPr/>
          <a:lstStyle/>
          <a:p>
            <a:pPr lvl="1" indent="0" algn="l" defTabSz="233679">
              <a:defRPr sz="3840" b="1">
                <a:latin typeface="Avenir Next"/>
                <a:ea typeface="Avenir Next"/>
                <a:cs typeface="Avenir Next"/>
                <a:sym typeface="Avenir Next"/>
              </a:defRPr>
            </a:pPr>
            <a:r>
              <a:rPr dirty="0"/>
              <a:t>“We’ve had three big ideas at Amazon that we’ve stuck with for 18 years, and they’re the reason we’re successful: Put the customer first. Invent. And be patient.”</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Jeff Bezos</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0" name="15-jeff-bezos.jpg"/>
          <p:cNvPicPr>
            <a:picLocks noChangeAspect="1"/>
          </p:cNvPicPr>
          <p:nvPr/>
        </p:nvPicPr>
        <p:blipFill>
          <a:blip r:embed="rId2">
            <a:extLst/>
          </a:blip>
          <a:stretch>
            <a:fillRect/>
          </a:stretch>
        </p:blipFill>
        <p:spPr>
          <a:xfrm>
            <a:off x="-100647" y="-1"/>
            <a:ext cx="6365027" cy="97536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ctrTitle"/>
          </p:nvPr>
        </p:nvSpPr>
        <p:spPr>
          <a:xfrm>
            <a:off x="354475" y="3696489"/>
            <a:ext cx="12431317" cy="7925396"/>
          </a:xfrm>
          <a:prstGeom prst="rect">
            <a:avLst/>
          </a:prstGeom>
        </p:spPr>
        <p:txBody>
          <a:bodyPr/>
          <a:lstStyle/>
          <a:p>
            <a:pPr lvl="1" indent="0" algn="l" defTabSz="233679">
              <a:defRPr sz="4240" b="1">
                <a:latin typeface="Avenir Next"/>
                <a:ea typeface="Avenir Next"/>
                <a:cs typeface="Avenir Next"/>
                <a:sym typeface="Avenir Next"/>
              </a:defRPr>
            </a:pPr>
            <a:r>
              <a:rPr dirty="0"/>
              <a:t>“Innovation distinguishes between a leader and a follower.”</a:t>
            </a:r>
          </a:p>
          <a:p>
            <a:pPr lvl="1" indent="0" algn="r" defTabSz="233679">
              <a:defRPr sz="4240" b="1">
                <a:latin typeface="Avenir Next"/>
                <a:ea typeface="Avenir Next"/>
                <a:cs typeface="Avenir Next"/>
                <a:sym typeface="Avenir Next"/>
              </a:defRPr>
            </a:pPr>
            <a:r>
              <a:rPr dirty="0"/>
              <a:t>— Steve Jobs</a:t>
            </a:r>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r"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latin typeface="Avenir Next"/>
                <a:ea typeface="Avenir Next"/>
                <a:cs typeface="Avenir Next"/>
                <a:sym typeface="Avenir Next"/>
              </a:defRPr>
            </a:pPr>
            <a:endParaRPr dirty="0">
              <a:solidFill>
                <a:srgbClr val="FF3104"/>
              </a:solidFill>
            </a:endParaRPr>
          </a:p>
          <a:p>
            <a:pPr lvl="1" indent="0" algn="r"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solidFill>
                  <a:srgbClr val="8EFA00"/>
                </a:solidFill>
                <a:latin typeface="Avenir Next"/>
                <a:ea typeface="Avenir Next"/>
                <a:cs typeface="Avenir Next"/>
                <a:sym typeface="Avenir Next"/>
              </a:defRPr>
            </a:pPr>
            <a:endParaRPr dirty="0">
              <a:solidFill>
                <a:srgbClr val="FF3104"/>
              </a:solidFill>
            </a:endParaRPr>
          </a:p>
        </p:txBody>
      </p:sp>
      <p:pic>
        <p:nvPicPr>
          <p:cNvPr id="233" name="jobs-jpg.jpg"/>
          <p:cNvPicPr>
            <a:picLocks noChangeAspect="1"/>
          </p:cNvPicPr>
          <p:nvPr/>
        </p:nvPicPr>
        <p:blipFill>
          <a:blip r:embed="rId2">
            <a:extLst/>
          </a:blip>
          <a:stretch>
            <a:fillRect/>
          </a:stretch>
        </p:blipFill>
        <p:spPr>
          <a:xfrm>
            <a:off x="-6299200" y="3254340"/>
            <a:ext cx="15047612" cy="880969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ctrTitle"/>
          </p:nvPr>
        </p:nvSpPr>
        <p:spPr>
          <a:xfrm>
            <a:off x="6941542" y="6278033"/>
            <a:ext cx="5887244" cy="7925396"/>
          </a:xfrm>
          <a:prstGeom prst="rect">
            <a:avLst/>
          </a:prstGeom>
        </p:spPr>
        <p:txBody>
          <a:bodyPr/>
          <a:lstStyle/>
          <a:p>
            <a:pPr lvl="1" indent="0" algn="l" defTabSz="233679">
              <a:defRPr sz="3840" b="1">
                <a:latin typeface="Avenir Next"/>
                <a:ea typeface="Avenir Next"/>
                <a:cs typeface="Avenir Next"/>
                <a:sym typeface="Avenir Next"/>
              </a:defRPr>
            </a:pPr>
            <a:r>
              <a:rPr dirty="0"/>
              <a:t>“Disruption happens. You have to be aware of it. But I don’t think it should paralyze you.”</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Beth Comstock</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6" name="Comstockbr1-small.jpg"/>
          <p:cNvPicPr>
            <a:picLocks noChangeAspect="1"/>
          </p:cNvPicPr>
          <p:nvPr/>
        </p:nvPicPr>
        <p:blipFill>
          <a:blip r:embed="rId2">
            <a:extLst/>
          </a:blip>
          <a:stretch>
            <a:fillRect/>
          </a:stretch>
        </p:blipFill>
        <p:spPr>
          <a:xfrm>
            <a:off x="-759619" y="0"/>
            <a:ext cx="7310438" cy="97536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ctrTitle"/>
          </p:nvPr>
        </p:nvSpPr>
        <p:spPr>
          <a:xfrm>
            <a:off x="5682920" y="6091767"/>
            <a:ext cx="7044267" cy="7925396"/>
          </a:xfrm>
          <a:prstGeom prst="rect">
            <a:avLst/>
          </a:prstGeom>
        </p:spPr>
        <p:txBody>
          <a:bodyPr/>
          <a:lstStyle/>
          <a:p>
            <a:pPr lvl="1" indent="0" algn="l" defTabSz="233679">
              <a:defRPr sz="3840" b="1">
                <a:latin typeface="Avenir Next"/>
                <a:ea typeface="Avenir Next"/>
                <a:cs typeface="Avenir Next"/>
                <a:sym typeface="Avenir Next"/>
              </a:defRPr>
            </a:pPr>
            <a:r>
              <a:rPr dirty="0"/>
              <a:t>“Failure is an option here. </a:t>
            </a:r>
          </a:p>
          <a:p>
            <a:pPr lvl="1" indent="0" algn="l" defTabSz="233679">
              <a:defRPr sz="3840" b="1">
                <a:latin typeface="Avenir Next"/>
                <a:ea typeface="Avenir Next"/>
                <a:cs typeface="Avenir Next"/>
                <a:sym typeface="Avenir Next"/>
              </a:defRPr>
            </a:pPr>
            <a:r>
              <a:rPr dirty="0"/>
              <a:t>If things are not failing, you are not innovating enough.”</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Elon Musk</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9" name="musk.jpg"/>
          <p:cNvPicPr>
            <a:picLocks noChangeAspect="1"/>
          </p:cNvPicPr>
          <p:nvPr/>
        </p:nvPicPr>
        <p:blipFill>
          <a:blip r:embed="rId2">
            <a:extLst/>
          </a:blip>
          <a:stretch>
            <a:fillRect/>
          </a:stretch>
        </p:blipFill>
        <p:spPr>
          <a:xfrm>
            <a:off x="-24721" y="-1"/>
            <a:ext cx="5197175" cy="975360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ctrTitle"/>
          </p:nvPr>
        </p:nvSpPr>
        <p:spPr>
          <a:xfrm>
            <a:off x="7519094" y="5398862"/>
            <a:ext cx="5238950" cy="7925397"/>
          </a:xfrm>
          <a:prstGeom prst="rect">
            <a:avLst/>
          </a:prstGeom>
        </p:spPr>
        <p:txBody>
          <a:bodyPr/>
          <a:lstStyle/>
          <a:p>
            <a:pPr lvl="1" indent="0" algn="l" defTabSz="233679">
              <a:defRPr sz="3440" b="1">
                <a:latin typeface="Avenir Next"/>
                <a:ea typeface="Avenir Next"/>
                <a:cs typeface="Avenir Next"/>
                <a:sym typeface="Avenir Next"/>
              </a:defRPr>
            </a:pPr>
            <a:r>
              <a:rPr dirty="0"/>
              <a:t>“Times and conditions change so rapidly that we must keep our aim constantly focused on the future.”</a:t>
            </a:r>
          </a:p>
          <a:p>
            <a:pPr lvl="1" indent="0" algn="l" defTabSz="233679">
              <a:defRPr sz="3440" b="1">
                <a:latin typeface="Avenir Next"/>
                <a:ea typeface="Avenir Next"/>
                <a:cs typeface="Avenir Next"/>
                <a:sym typeface="Avenir Next"/>
              </a:defRPr>
            </a:pPr>
            <a:endParaRPr dirty="0"/>
          </a:p>
          <a:p>
            <a:pPr lvl="1" indent="0" algn="r" defTabSz="233679">
              <a:defRPr sz="3440" b="1">
                <a:latin typeface="Avenir Next"/>
                <a:ea typeface="Avenir Next"/>
                <a:cs typeface="Avenir Next"/>
                <a:sym typeface="Avenir Next"/>
              </a:defRPr>
            </a:pPr>
            <a:r>
              <a:rPr dirty="0"/>
              <a:t>— Walt Disney</a:t>
            </a:r>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r"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latin typeface="Avenir Next"/>
                <a:ea typeface="Avenir Next"/>
                <a:cs typeface="Avenir Next"/>
                <a:sym typeface="Avenir Next"/>
              </a:defRPr>
            </a:pPr>
            <a:endParaRPr dirty="0">
              <a:solidFill>
                <a:srgbClr val="FF3104"/>
              </a:solidFill>
            </a:endParaRPr>
          </a:p>
          <a:p>
            <a:pPr lvl="1" indent="0" algn="r"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solidFill>
                  <a:srgbClr val="8EFA00"/>
                </a:solidFill>
                <a:latin typeface="Avenir Next"/>
                <a:ea typeface="Avenir Next"/>
                <a:cs typeface="Avenir Next"/>
                <a:sym typeface="Avenir Next"/>
              </a:defRPr>
            </a:pPr>
            <a:endParaRPr dirty="0">
              <a:solidFill>
                <a:srgbClr val="FF3104"/>
              </a:solidFill>
            </a:endParaRPr>
          </a:p>
        </p:txBody>
      </p:sp>
      <p:pic>
        <p:nvPicPr>
          <p:cNvPr id="242" name="ins_waltdisney.jpg"/>
          <p:cNvPicPr>
            <a:picLocks noChangeAspect="1"/>
          </p:cNvPicPr>
          <p:nvPr/>
        </p:nvPicPr>
        <p:blipFill>
          <a:blip r:embed="rId2">
            <a:extLst/>
          </a:blip>
          <a:stretch>
            <a:fillRect/>
          </a:stretch>
        </p:blipFill>
        <p:spPr>
          <a:xfrm>
            <a:off x="-2081225" y="-1"/>
            <a:ext cx="9073117" cy="97536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ctrTitle"/>
          </p:nvPr>
        </p:nvSpPr>
        <p:spPr>
          <a:xfrm>
            <a:off x="574040" y="911860"/>
            <a:ext cx="10805849" cy="6587398"/>
          </a:xfrm>
          <a:prstGeom prst="rect">
            <a:avLst/>
          </a:prstGeom>
        </p:spPr>
        <p:txBody>
          <a:bodyPr/>
          <a:lstStyle/>
          <a:p>
            <a:pPr lvl="1" indent="0" algn="l" defTabSz="233679">
              <a:defRPr sz="4000" b="1">
                <a:latin typeface="Avenir Next"/>
                <a:ea typeface="Avenir Next"/>
                <a:cs typeface="Avenir Next"/>
                <a:sym typeface="Avenir Next"/>
              </a:defRPr>
            </a:pPr>
            <a:r>
              <a:rPr dirty="0"/>
              <a:t>Very few companies understand that  </a:t>
            </a:r>
            <a:r>
              <a:rPr lang="en-US" dirty="0" smtClean="0"/>
              <a:t>  </a:t>
            </a:r>
            <a:r>
              <a:rPr dirty="0" smtClean="0"/>
              <a:t>making </a:t>
            </a:r>
            <a:r>
              <a:rPr dirty="0"/>
              <a:t>a real commitment to corporate innovation requires </a:t>
            </a:r>
            <a:r>
              <a:rPr dirty="0">
                <a:solidFill>
                  <a:srgbClr val="FE9301"/>
                </a:solidFill>
              </a:rPr>
              <a:t>5 things</a:t>
            </a:r>
            <a:r>
              <a:rPr dirty="0"/>
              <a:t>:</a:t>
            </a:r>
          </a:p>
          <a:p>
            <a:pPr lvl="1" indent="0" algn="l" defTabSz="233679">
              <a:defRPr sz="4000" b="1">
                <a:latin typeface="Avenir Next"/>
                <a:ea typeface="Avenir Next"/>
                <a:cs typeface="Avenir Next"/>
                <a:sym typeface="Avenir Next"/>
              </a:defRPr>
            </a:pPr>
            <a:endParaRPr dirty="0"/>
          </a:p>
          <a:p>
            <a:pPr lvl="1" indent="0" algn="r" defTabSz="233679">
              <a:defRPr sz="4000" b="1">
                <a:latin typeface="Avenir Next"/>
                <a:ea typeface="Avenir Next"/>
                <a:cs typeface="Avenir Next"/>
                <a:sym typeface="Avenir Next"/>
              </a:defRPr>
            </a:pPr>
            <a:r>
              <a:rPr dirty="0">
                <a:solidFill>
                  <a:srgbClr val="FE9301"/>
                </a:solidFill>
              </a:rPr>
              <a:t>1</a:t>
            </a:r>
            <a:r>
              <a:rPr dirty="0"/>
              <a:t>. Senior-level vision and support</a:t>
            </a:r>
          </a:p>
          <a:p>
            <a:pPr lvl="1" indent="0" algn="r" defTabSz="233679">
              <a:defRPr sz="4000" b="1">
                <a:latin typeface="Avenir Next"/>
                <a:ea typeface="Avenir Next"/>
                <a:cs typeface="Avenir Next"/>
                <a:sym typeface="Avenir Next"/>
              </a:defRPr>
            </a:pPr>
            <a:r>
              <a:rPr dirty="0">
                <a:solidFill>
                  <a:srgbClr val="FE9301"/>
                </a:solidFill>
              </a:rPr>
              <a:t>2</a:t>
            </a:r>
            <a:r>
              <a:rPr dirty="0"/>
              <a:t>. Appropriate resources</a:t>
            </a:r>
          </a:p>
          <a:p>
            <a:pPr lvl="1" indent="0" algn="r" defTabSz="233679">
              <a:defRPr sz="4000" b="1">
                <a:latin typeface="Avenir Next"/>
                <a:ea typeface="Avenir Next"/>
                <a:cs typeface="Avenir Next"/>
                <a:sym typeface="Avenir Next"/>
              </a:defRPr>
            </a:pPr>
            <a:r>
              <a:rPr dirty="0">
                <a:solidFill>
                  <a:srgbClr val="FE9301"/>
                </a:solidFill>
              </a:rPr>
              <a:t>3</a:t>
            </a:r>
            <a:r>
              <a:rPr dirty="0"/>
              <a:t>. Openness to the outside world </a:t>
            </a:r>
          </a:p>
          <a:p>
            <a:pPr lvl="1" indent="0" algn="r" defTabSz="233679">
              <a:defRPr sz="4000" b="1">
                <a:latin typeface="Avenir Next"/>
                <a:ea typeface="Avenir Next"/>
                <a:cs typeface="Avenir Next"/>
                <a:sym typeface="Avenir Next"/>
              </a:defRPr>
            </a:pPr>
            <a:r>
              <a:rPr dirty="0">
                <a:solidFill>
                  <a:srgbClr val="FE9301"/>
                </a:solidFill>
              </a:rPr>
              <a:t>4</a:t>
            </a:r>
            <a:r>
              <a:rPr dirty="0"/>
              <a:t>. A way to measure progress</a:t>
            </a:r>
          </a:p>
          <a:p>
            <a:pPr lvl="1" indent="0" algn="r" defTabSz="233679">
              <a:defRPr sz="4000" b="1">
                <a:latin typeface="Avenir Next"/>
                <a:ea typeface="Avenir Next"/>
                <a:cs typeface="Avenir Next"/>
                <a:sym typeface="Avenir Next"/>
              </a:defRPr>
            </a:pPr>
            <a:r>
              <a:rPr dirty="0">
                <a:solidFill>
                  <a:srgbClr val="FE9301"/>
                </a:solidFill>
              </a:rPr>
              <a:t>5</a:t>
            </a:r>
            <a:r>
              <a:rPr dirty="0"/>
              <a:t>. Patience</a:t>
            </a:r>
          </a:p>
          <a:p>
            <a:pPr lvl="1" indent="0" algn="l" defTabSz="233679">
              <a:defRPr sz="4000" b="1">
                <a:latin typeface="Avenir Next"/>
                <a:ea typeface="Avenir Next"/>
                <a:cs typeface="Avenir Next"/>
                <a:sym typeface="Avenir Next"/>
              </a:defRPr>
            </a:pP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ctrTitle"/>
          </p:nvPr>
        </p:nvSpPr>
        <p:spPr>
          <a:xfrm>
            <a:off x="487679" y="1934884"/>
            <a:ext cx="12431316" cy="7925396"/>
          </a:xfrm>
          <a:prstGeom prst="rect">
            <a:avLst/>
          </a:prstGeom>
        </p:spPr>
        <p:txBody>
          <a:bodyPr>
            <a:normAutofit fontScale="90000"/>
          </a:bodyPr>
          <a:lstStyle/>
          <a:p>
            <a:pPr lvl="1" indent="0" algn="l" defTabSz="233679">
              <a:defRPr sz="4000" b="1">
                <a:latin typeface="Avenir Next"/>
                <a:ea typeface="Avenir Next"/>
                <a:cs typeface="Avenir Next"/>
                <a:sym typeface="Avenir Next"/>
              </a:defRPr>
            </a:pPr>
            <a:r>
              <a:rPr dirty="0"/>
              <a:t>Innovation Leader is the world’s </a:t>
            </a:r>
            <a:r>
              <a:rPr dirty="0">
                <a:solidFill>
                  <a:srgbClr val="00C9FF"/>
                </a:solidFill>
              </a:rPr>
              <a:t>leading</a:t>
            </a:r>
            <a:r>
              <a:rPr dirty="0"/>
              <a:t> authority on corporate innovation. </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lang="en-US" sz="2700" dirty="0" smtClean="0"/>
              <a:t/>
            </a:r>
            <a:br>
              <a:rPr lang="en-US" sz="2700" dirty="0" smtClean="0"/>
            </a:br>
            <a:r>
              <a:rPr lang="en-US" sz="2700" dirty="0" smtClean="0"/>
              <a:t/>
            </a:r>
            <a:br>
              <a:rPr lang="en-US" sz="2700" dirty="0" smtClean="0"/>
            </a:br>
            <a:r>
              <a:rPr lang="en-US" dirty="0"/>
              <a:t/>
            </a:r>
            <a:br>
              <a:rPr lang="en-US" dirty="0"/>
            </a:br>
            <a:endParaRPr dirty="0"/>
          </a:p>
          <a:p>
            <a:pPr lvl="1" indent="0" algn="r" defTabSz="233679">
              <a:defRPr sz="4000" b="1">
                <a:latin typeface="Avenir Next"/>
                <a:ea typeface="Avenir Next"/>
                <a:cs typeface="Avenir Next"/>
                <a:sym typeface="Avenir Next"/>
              </a:defRPr>
            </a:pPr>
            <a:r>
              <a:rPr dirty="0"/>
              <a:t>Learn more about us at </a:t>
            </a:r>
            <a:r>
              <a:rPr dirty="0" smtClean="0"/>
              <a:t>innovationleader.com</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245" name="Screen Shot 2017-01-07 at 2.21.24 PM.png"/>
          <p:cNvPicPr>
            <a:picLocks noChangeAspect="1"/>
          </p:cNvPicPr>
          <p:nvPr/>
        </p:nvPicPr>
        <p:blipFill>
          <a:blip r:embed="rId2">
            <a:extLst/>
          </a:blip>
          <a:stretch>
            <a:fillRect/>
          </a:stretch>
        </p:blipFill>
        <p:spPr>
          <a:xfrm>
            <a:off x="8942031" y="5296594"/>
            <a:ext cx="3883198" cy="2285606"/>
          </a:xfrm>
          <a:prstGeom prst="rect">
            <a:avLst/>
          </a:prstGeom>
          <a:ln w="12700">
            <a:miter lim="400000"/>
          </a:ln>
        </p:spPr>
      </p:pic>
      <p:pic>
        <p:nvPicPr>
          <p:cNvPr id="246" name="Screen Shot 2017-01-07 at 2.21.11 PM.png"/>
          <p:cNvPicPr>
            <a:picLocks noChangeAspect="1"/>
          </p:cNvPicPr>
          <p:nvPr/>
        </p:nvPicPr>
        <p:blipFill>
          <a:blip r:embed="rId3">
            <a:extLst/>
          </a:blip>
          <a:stretch>
            <a:fillRect/>
          </a:stretch>
        </p:blipFill>
        <p:spPr>
          <a:xfrm>
            <a:off x="501015" y="5291666"/>
            <a:ext cx="4634019" cy="2350016"/>
          </a:xfrm>
          <a:prstGeom prst="rect">
            <a:avLst/>
          </a:prstGeom>
          <a:ln w="12700">
            <a:miter lim="400000"/>
          </a:ln>
        </p:spPr>
      </p:pic>
      <p:pic>
        <p:nvPicPr>
          <p:cNvPr id="247" name="Screen Shot 2017-01-07 at 2.21.06 PM.png"/>
          <p:cNvPicPr>
            <a:picLocks noChangeAspect="1"/>
          </p:cNvPicPr>
          <p:nvPr/>
        </p:nvPicPr>
        <p:blipFill>
          <a:blip r:embed="rId4">
            <a:extLst/>
          </a:blip>
          <a:stretch>
            <a:fillRect/>
          </a:stretch>
        </p:blipFill>
        <p:spPr>
          <a:xfrm>
            <a:off x="4225922" y="2121188"/>
            <a:ext cx="4284271" cy="2750696"/>
          </a:xfrm>
          <a:prstGeom prst="rect">
            <a:avLst/>
          </a:prstGeom>
          <a:ln w="12700">
            <a:miter lim="400000"/>
          </a:ln>
        </p:spPr>
      </p:pic>
      <p:pic>
        <p:nvPicPr>
          <p:cNvPr id="248" name="2016.06.16b Rise.Barclay by BreannaBaker.com (54).jpg"/>
          <p:cNvPicPr>
            <a:picLocks noChangeAspect="1"/>
          </p:cNvPicPr>
          <p:nvPr/>
        </p:nvPicPr>
        <p:blipFill>
          <a:blip r:embed="rId5">
            <a:extLst/>
          </a:blip>
          <a:stretch>
            <a:fillRect/>
          </a:stretch>
        </p:blipFill>
        <p:spPr>
          <a:xfrm>
            <a:off x="9095590" y="2188880"/>
            <a:ext cx="3299611" cy="2200841"/>
          </a:xfrm>
          <a:prstGeom prst="rect">
            <a:avLst/>
          </a:prstGeom>
          <a:ln w="25400">
            <a:miter lim="400000"/>
          </a:ln>
          <a:effectLst>
            <a:outerShdw blurRad="254000" dist="127000" dir="5400000" rotWithShape="0">
              <a:srgbClr val="000000">
                <a:alpha val="70000"/>
              </a:srgbClr>
            </a:outerShdw>
          </a:effectLst>
        </p:spPr>
      </p:pic>
      <p:pic>
        <p:nvPicPr>
          <p:cNvPr id="249" name="2016.03.31 ILSV16 Google by BreannaBaker  (39).jpg"/>
          <p:cNvPicPr>
            <a:picLocks noChangeAspect="1"/>
          </p:cNvPicPr>
          <p:nvPr/>
        </p:nvPicPr>
        <p:blipFill>
          <a:blip r:embed="rId6">
            <a:extLst/>
          </a:blip>
          <a:stretch>
            <a:fillRect/>
          </a:stretch>
        </p:blipFill>
        <p:spPr>
          <a:xfrm>
            <a:off x="5364091" y="5269330"/>
            <a:ext cx="3146102" cy="2096751"/>
          </a:xfrm>
          <a:prstGeom prst="rect">
            <a:avLst/>
          </a:prstGeom>
          <a:ln w="25400">
            <a:miter lim="400000"/>
          </a:ln>
          <a:effectLst>
            <a:outerShdw blurRad="254000" dist="127000" dir="5400000" rotWithShape="0">
              <a:srgbClr val="000000">
                <a:alpha val="70000"/>
              </a:srgbClr>
            </a:outerShdw>
          </a:effectLst>
        </p:spPr>
      </p:pic>
      <p:pic>
        <p:nvPicPr>
          <p:cNvPr id="250" name="target-teachin.png"/>
          <p:cNvPicPr>
            <a:picLocks noChangeAspect="1"/>
          </p:cNvPicPr>
          <p:nvPr/>
        </p:nvPicPr>
        <p:blipFill>
          <a:blip r:embed="rId7">
            <a:extLst/>
          </a:blip>
          <a:srcRect l="10641" t="2628" r="1500"/>
          <a:stretch>
            <a:fillRect/>
          </a:stretch>
        </p:blipFill>
        <p:spPr>
          <a:xfrm>
            <a:off x="1434517" y="2121165"/>
            <a:ext cx="2766835" cy="275066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ctrTitle"/>
          </p:nvPr>
        </p:nvSpPr>
        <p:spPr>
          <a:xfrm>
            <a:off x="482043" y="4391659"/>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dirty="0"/>
              <a:t>If you use slides or data from this presentation, </a:t>
            </a:r>
            <a:r>
              <a:rPr dirty="0">
                <a:solidFill>
                  <a:srgbClr val="00B050"/>
                </a:solidFill>
              </a:rPr>
              <a:t>please credit </a:t>
            </a:r>
            <a:r>
              <a:rPr dirty="0"/>
              <a:t>Innovation Leader</a:t>
            </a:r>
            <a:r>
              <a:rPr dirty="0" smtClean="0"/>
              <a:t>/@</a:t>
            </a:r>
            <a:r>
              <a:rPr dirty="0"/>
              <a:t>innolead. </a:t>
            </a:r>
            <a:r>
              <a:rPr lang="en-US" dirty="0" smtClean="0"/>
              <a:t/>
            </a:r>
            <a:br>
              <a:rPr lang="en-US" dirty="0" smtClean="0"/>
            </a:br>
            <a:r>
              <a:rPr lang="en-US" dirty="0"/>
              <a:t/>
            </a:r>
            <a:br>
              <a:rPr lang="en-US" dirty="0"/>
            </a:br>
            <a:r>
              <a:rPr dirty="0" smtClean="0"/>
              <a:t>Thanks</a:t>
            </a:r>
            <a:r>
              <a:rPr dirty="0"/>
              <a:t>!</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ctrTitle"/>
          </p:nvPr>
        </p:nvSpPr>
        <p:spPr>
          <a:xfrm>
            <a:off x="513080" y="942340"/>
            <a:ext cx="10805849" cy="6587398"/>
          </a:xfrm>
          <a:prstGeom prst="rect">
            <a:avLst/>
          </a:prstGeom>
        </p:spPr>
        <p:txBody>
          <a:bodyPr/>
          <a:lstStyle/>
          <a:p>
            <a:pPr lvl="1" indent="0" algn="l" defTabSz="362204">
              <a:defRPr sz="6200" b="1">
                <a:latin typeface="Avenir Next"/>
                <a:ea typeface="Avenir Next"/>
                <a:cs typeface="Avenir Next"/>
                <a:sym typeface="Avenir Next"/>
              </a:defRPr>
            </a:pPr>
            <a:r>
              <a:rPr dirty="0"/>
              <a:t>So why should innovation be a </a:t>
            </a:r>
            <a:r>
              <a:rPr dirty="0">
                <a:solidFill>
                  <a:srgbClr val="FF3104"/>
                </a:solidFill>
              </a:rPr>
              <a:t>priority</a:t>
            </a:r>
            <a:r>
              <a:rPr dirty="0"/>
              <a:t> in 2017?</a:t>
            </a:r>
          </a:p>
          <a:p>
            <a:pPr lvl="1" indent="0" algn="l" defTabSz="362204">
              <a:defRPr sz="6200" b="1">
                <a:latin typeface="Avenir Next"/>
                <a:ea typeface="Avenir Next"/>
                <a:cs typeface="Avenir Next"/>
                <a:sym typeface="Avenir Next"/>
              </a:defRPr>
            </a:pPr>
            <a:endParaRPr dirty="0"/>
          </a:p>
          <a:p>
            <a:pPr lvl="1" indent="0" algn="r" defTabSz="362204">
              <a:defRPr sz="6200" b="1">
                <a:latin typeface="Avenir Next"/>
                <a:ea typeface="Avenir Next"/>
                <a:cs typeface="Avenir Next"/>
                <a:sym typeface="Avenir Next"/>
              </a:defRPr>
            </a:pPr>
            <a:endParaRPr dirty="0"/>
          </a:p>
          <a:p>
            <a:pPr lvl="1" indent="0" algn="l" defTabSz="362204">
              <a:defRPr sz="6200" b="1">
                <a:latin typeface="Avenir Next"/>
                <a:ea typeface="Avenir Next"/>
                <a:cs typeface="Avenir Next"/>
                <a:sym typeface="Avenir Next"/>
              </a:defRPr>
            </a:pP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ctrTitle"/>
          </p:nvPr>
        </p:nvSpPr>
        <p:spPr>
          <a:xfrm>
            <a:off x="573484" y="2378284"/>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solidFill>
                  <a:srgbClr val="FF3104"/>
                </a:solidFill>
              </a:rPr>
              <a:t>67 years</a:t>
            </a:r>
            <a:r>
              <a:rPr dirty="0"/>
              <a:t>: Average lifespan of an S&amp;P 500 company in the 1920s. </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dirty="0">
                <a:solidFill>
                  <a:srgbClr val="FF3104"/>
                </a:solidFill>
              </a:rPr>
              <a:t>15 years</a:t>
            </a:r>
            <a:r>
              <a:rPr dirty="0"/>
              <a:t>: Average lifespan of an S&amp;P 500 company today.</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dirty="0">
                <a:solidFill>
                  <a:srgbClr val="FF3104"/>
                </a:solidFill>
              </a:rPr>
              <a:t>75</a:t>
            </a:r>
            <a:r>
              <a:rPr dirty="0"/>
              <a:t>% of today’s S&amp;P 500 will be replaced with new firms by </a:t>
            </a:r>
            <a:r>
              <a:rPr dirty="0">
                <a:solidFill>
                  <a:srgbClr val="FF3104"/>
                </a:solidFill>
              </a:rPr>
              <a:t>2027</a:t>
            </a:r>
            <a:r>
              <a:rPr dirty="0"/>
              <a:t>.</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smtClean="0"/>
          </a:p>
          <a:p>
            <a:pPr lvl="1" indent="0" algn="r" defTabSz="233679">
              <a:defRPr sz="2760" b="1">
                <a:latin typeface="Avenir Next"/>
                <a:ea typeface="Avenir Next"/>
                <a:cs typeface="Avenir Next"/>
                <a:sym typeface="Avenir Next"/>
              </a:defRPr>
            </a:pPr>
            <a:r>
              <a:rPr dirty="0" smtClean="0"/>
              <a:t>(</a:t>
            </a:r>
            <a:r>
              <a:rPr dirty="0"/>
              <a:t>Source: Richard Foster, Yale School of Management)</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mobile internet billions valuation pyramid.jpg"/>
          <p:cNvPicPr>
            <a:picLocks noChangeAspect="1"/>
          </p:cNvPicPr>
          <p:nvPr/>
        </p:nvPicPr>
        <p:blipFill>
          <a:blip r:embed="rId2">
            <a:extLst/>
          </a:blip>
          <a:stretch>
            <a:fillRect/>
          </a:stretch>
        </p:blipFill>
        <p:spPr>
          <a:xfrm>
            <a:off x="658282" y="1781503"/>
            <a:ext cx="11437389" cy="6805246"/>
          </a:xfrm>
          <a:prstGeom prst="rect">
            <a:avLst/>
          </a:prstGeom>
          <a:ln w="12700">
            <a:miter lim="400000"/>
          </a:ln>
        </p:spPr>
      </p:pic>
      <p:sp>
        <p:nvSpPr>
          <p:cNvPr id="132" name="Shape 132"/>
          <p:cNvSpPr>
            <a:spLocks noGrp="1"/>
          </p:cNvSpPr>
          <p:nvPr>
            <p:ph type="ctrTitle"/>
          </p:nvPr>
        </p:nvSpPr>
        <p:spPr>
          <a:xfrm>
            <a:off x="484862" y="-4147820"/>
            <a:ext cx="12431317" cy="7925396"/>
          </a:xfrm>
          <a:prstGeom prst="rect">
            <a:avLst/>
          </a:prstGeom>
        </p:spPr>
        <p:txBody>
          <a:bodyPr/>
          <a:lstStyle/>
          <a:p>
            <a:pPr lvl="1" indent="0" algn="l">
              <a:defRPr sz="3800" b="1">
                <a:solidFill>
                  <a:srgbClr val="FF3104"/>
                </a:solidFill>
                <a:latin typeface="Avenir Next"/>
                <a:ea typeface="Avenir Next"/>
                <a:cs typeface="Avenir Next"/>
                <a:sym typeface="Avenir Next"/>
              </a:defRPr>
            </a:pPr>
            <a:r>
              <a:rPr dirty="0">
                <a:solidFill>
                  <a:srgbClr val="000000"/>
                </a:solidFill>
              </a:rPr>
              <a:t>Startups</a:t>
            </a:r>
            <a:r>
              <a:rPr dirty="0"/>
              <a:t> </a:t>
            </a:r>
            <a:r>
              <a:rPr dirty="0">
                <a:solidFill>
                  <a:srgbClr val="000000"/>
                </a:solidFill>
              </a:rPr>
              <a:t>around the world are increasingly able to raise $1B+ to challenge incumbents.</a:t>
            </a:r>
          </a:p>
          <a:p>
            <a:pPr lvl="1" indent="0" algn="l">
              <a:defRPr sz="3800" b="1">
                <a:latin typeface="Avenir Next"/>
                <a:ea typeface="Avenir Next"/>
                <a:cs typeface="Avenir Next"/>
                <a:sym typeface="Avenir Next"/>
              </a:defRPr>
            </a:pPr>
            <a:endParaRPr dirty="0">
              <a:solidFill>
                <a:srgbClr val="000000"/>
              </a:solidFill>
            </a:endParaRPr>
          </a:p>
          <a:p>
            <a:pPr lvl="1" indent="0" algn="r">
              <a:defRPr sz="3800" b="1">
                <a:latin typeface="Avenir Next"/>
                <a:ea typeface="Avenir Next"/>
                <a:cs typeface="Avenir Next"/>
                <a:sym typeface="Avenir Next"/>
              </a:defRPr>
            </a:pPr>
            <a:endParaRPr dirty="0">
              <a:solidFill>
                <a:srgbClr val="000000"/>
              </a:solidFill>
            </a:endParaRPr>
          </a:p>
          <a:p>
            <a:pPr lvl="1" indent="0" algn="l">
              <a:defRPr sz="3800" b="1">
                <a:latin typeface="Avenir Next"/>
                <a:ea typeface="Avenir Next"/>
                <a:cs typeface="Avenir Next"/>
                <a:sym typeface="Avenir Next"/>
              </a:defRPr>
            </a:pPr>
            <a:endParaRPr dirty="0">
              <a:solidFill>
                <a:srgbClr val="000000"/>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macbook_air_13_b_1157_0.jpg"/>
          <p:cNvPicPr>
            <a:picLocks noChangeAspect="1"/>
          </p:cNvPicPr>
          <p:nvPr/>
        </p:nvPicPr>
        <p:blipFill>
          <a:blip r:embed="rId2">
            <a:extLst/>
          </a:blip>
          <a:stretch>
            <a:fillRect/>
          </a:stretch>
        </p:blipFill>
        <p:spPr>
          <a:xfrm>
            <a:off x="6546670" y="2832527"/>
            <a:ext cx="7660783" cy="4514755"/>
          </a:xfrm>
          <a:prstGeom prst="rect">
            <a:avLst/>
          </a:prstGeom>
          <a:ln w="12700">
            <a:miter lim="400000"/>
          </a:ln>
        </p:spPr>
      </p:pic>
      <p:sp>
        <p:nvSpPr>
          <p:cNvPr id="136" name="Shape 136"/>
          <p:cNvSpPr>
            <a:spLocks noGrp="1"/>
          </p:cNvSpPr>
          <p:nvPr>
            <p:ph type="ctrTitle"/>
          </p:nvPr>
        </p:nvSpPr>
        <p:spPr>
          <a:xfrm>
            <a:off x="469622" y="-1484206"/>
            <a:ext cx="12431317" cy="7925397"/>
          </a:xfrm>
          <a:prstGeom prst="rect">
            <a:avLst/>
          </a:prstGeom>
        </p:spPr>
        <p:txBody>
          <a:bodyPr/>
          <a:lstStyle/>
          <a:p>
            <a:pPr lvl="1" indent="0" algn="l">
              <a:defRPr sz="5200" b="1">
                <a:latin typeface="Avenir Next"/>
                <a:ea typeface="Avenir Next"/>
                <a:cs typeface="Avenir Next"/>
                <a:sym typeface="Avenir Next"/>
              </a:defRPr>
            </a:pPr>
            <a:r>
              <a:rPr dirty="0" smtClean="0"/>
              <a:t>No </a:t>
            </a:r>
            <a:r>
              <a:rPr dirty="0"/>
              <a:t>need to worry about innovation if you’re already on this list:</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sp>
        <p:nvSpPr>
          <p:cNvPr id="137" name="Shape 137"/>
          <p:cNvSpPr/>
          <p:nvPr/>
        </p:nvSpPr>
        <p:spPr>
          <a:xfrm>
            <a:off x="3156622" y="3378199"/>
            <a:ext cx="9558834" cy="495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rPr dirty="0"/>
              <a:t>1. Apple</a:t>
            </a:r>
          </a:p>
          <a:p>
            <a:pPr lvl="1" algn="l">
              <a:defRPr b="1">
                <a:latin typeface="Avenir Next"/>
                <a:ea typeface="Avenir Next"/>
                <a:cs typeface="Avenir Next"/>
                <a:sym typeface="Avenir Next"/>
              </a:defRPr>
            </a:pPr>
            <a:r>
              <a:rPr dirty="0"/>
              <a:t>2. Alphabet</a:t>
            </a:r>
          </a:p>
          <a:p>
            <a:pPr lvl="1" algn="l">
              <a:defRPr b="1">
                <a:latin typeface="Avenir Next"/>
                <a:ea typeface="Avenir Next"/>
                <a:cs typeface="Avenir Next"/>
                <a:sym typeface="Avenir Next"/>
              </a:defRPr>
            </a:pPr>
            <a:r>
              <a:rPr dirty="0"/>
              <a:t>3. 3M</a:t>
            </a:r>
          </a:p>
          <a:p>
            <a:pPr lvl="1" algn="l">
              <a:defRPr b="1">
                <a:latin typeface="Avenir Next"/>
                <a:ea typeface="Avenir Next"/>
                <a:cs typeface="Avenir Next"/>
                <a:sym typeface="Avenir Next"/>
              </a:defRPr>
            </a:pPr>
            <a:r>
              <a:rPr dirty="0"/>
              <a:t>4. Tesla Motors</a:t>
            </a:r>
          </a:p>
          <a:p>
            <a:pPr lvl="1" algn="l">
              <a:defRPr b="1">
                <a:latin typeface="Avenir Next"/>
                <a:ea typeface="Avenir Next"/>
                <a:cs typeface="Avenir Next"/>
                <a:sym typeface="Avenir Next"/>
              </a:defRPr>
            </a:pPr>
            <a:r>
              <a:rPr dirty="0"/>
              <a:t>5. Amazon</a:t>
            </a:r>
          </a:p>
          <a:p>
            <a:pPr lvl="1" algn="l">
              <a:defRPr sz="3800" b="1">
                <a:latin typeface="Avenir Next"/>
                <a:ea typeface="Avenir Next"/>
                <a:cs typeface="Avenir Next"/>
                <a:sym typeface="Avenir Next"/>
              </a:defRPr>
            </a:pPr>
            <a:endParaRPr dirty="0"/>
          </a:p>
          <a:p>
            <a:pPr lvl="1" algn="l">
              <a:defRPr sz="3800" b="1">
                <a:latin typeface="Avenir Next"/>
                <a:ea typeface="Avenir Next"/>
                <a:cs typeface="Avenir Next"/>
                <a:sym typeface="Avenir Next"/>
              </a:defRPr>
            </a:pPr>
            <a:endParaRPr dirty="0"/>
          </a:p>
          <a:p>
            <a:pPr lvl="6" algn="r">
              <a:defRPr sz="2400" b="1">
                <a:latin typeface="Avenir Next"/>
                <a:ea typeface="Avenir Next"/>
                <a:cs typeface="Avenir Next"/>
                <a:sym typeface="Avenir Next"/>
              </a:defRPr>
            </a:pPr>
            <a:r>
              <a:rPr dirty="0"/>
              <a:t>Source: “Most Innovative Companies 2016,” strategy&amp;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ctrTitle"/>
          </p:nvPr>
        </p:nvSpPr>
        <p:spPr>
          <a:xfrm>
            <a:off x="1932662" y="-2305770"/>
            <a:ext cx="12431317" cy="7925396"/>
          </a:xfrm>
          <a:prstGeom prst="rect">
            <a:avLst/>
          </a:prstGeom>
        </p:spPr>
        <p:txBody>
          <a:bodyPr/>
          <a:lstStyle/>
          <a:p>
            <a:pPr lvl="1" indent="0" algn="l">
              <a:defRPr sz="5200" b="1">
                <a:latin typeface="Avenir Next"/>
                <a:ea typeface="Avenir Next"/>
                <a:cs typeface="Avenir Next"/>
                <a:sym typeface="Avenir Next"/>
              </a:defRPr>
            </a:pPr>
            <a:r>
              <a:rPr dirty="0"/>
              <a:t>Or this one:</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pic>
        <p:nvPicPr>
          <p:cNvPr id="140" name="teslax.jpg"/>
          <p:cNvPicPr>
            <a:picLocks noChangeAspect="1"/>
          </p:cNvPicPr>
          <p:nvPr/>
        </p:nvPicPr>
        <p:blipFill>
          <a:blip r:embed="rId2">
            <a:extLst/>
          </a:blip>
          <a:stretch>
            <a:fillRect/>
          </a:stretch>
        </p:blipFill>
        <p:spPr>
          <a:xfrm>
            <a:off x="-237067" y="5834818"/>
            <a:ext cx="6449187" cy="3942066"/>
          </a:xfrm>
          <a:prstGeom prst="rect">
            <a:avLst/>
          </a:prstGeom>
          <a:ln w="12700">
            <a:miter lim="400000"/>
          </a:ln>
        </p:spPr>
      </p:pic>
      <p:sp>
        <p:nvSpPr>
          <p:cNvPr id="141" name="Shape 141"/>
          <p:cNvSpPr/>
          <p:nvPr/>
        </p:nvSpPr>
        <p:spPr>
          <a:xfrm>
            <a:off x="3264995" y="1672168"/>
            <a:ext cx="9501836" cy="495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rPr dirty="0"/>
              <a:t>1. Tesla Motors</a:t>
            </a:r>
          </a:p>
          <a:p>
            <a:pPr lvl="1" algn="l">
              <a:defRPr b="1">
                <a:latin typeface="Avenir Next"/>
                <a:ea typeface="Avenir Next"/>
                <a:cs typeface="Avenir Next"/>
                <a:sym typeface="Avenir Next"/>
              </a:defRPr>
            </a:pPr>
            <a:r>
              <a:rPr dirty="0"/>
              <a:t>2. Salesforce.com</a:t>
            </a:r>
          </a:p>
          <a:p>
            <a:pPr lvl="1" algn="l">
              <a:defRPr b="1">
                <a:latin typeface="Avenir Next"/>
                <a:ea typeface="Avenir Next"/>
                <a:cs typeface="Avenir Next"/>
                <a:sym typeface="Avenir Next"/>
              </a:defRPr>
            </a:pPr>
            <a:r>
              <a:rPr dirty="0"/>
              <a:t>3. Regeneron Pharmaceuticals</a:t>
            </a:r>
          </a:p>
          <a:p>
            <a:pPr lvl="1" algn="l">
              <a:defRPr b="1">
                <a:latin typeface="Avenir Next"/>
                <a:ea typeface="Avenir Next"/>
                <a:cs typeface="Avenir Next"/>
                <a:sym typeface="Avenir Next"/>
              </a:defRPr>
            </a:pPr>
            <a:r>
              <a:rPr dirty="0"/>
              <a:t>4. Incyte Corp.</a:t>
            </a:r>
          </a:p>
          <a:p>
            <a:pPr lvl="1" algn="l">
              <a:defRPr b="1">
                <a:latin typeface="Avenir Next"/>
                <a:ea typeface="Avenir Next"/>
                <a:cs typeface="Avenir Next"/>
                <a:sym typeface="Avenir Next"/>
              </a:defRPr>
            </a:pPr>
            <a:r>
              <a:rPr dirty="0"/>
              <a:t>5. Alexion Pharmaceuticals</a:t>
            </a:r>
          </a:p>
          <a:p>
            <a:pPr lvl="1" algn="l">
              <a:defRPr sz="3800" b="1">
                <a:latin typeface="Avenir Next"/>
                <a:ea typeface="Avenir Next"/>
                <a:cs typeface="Avenir Next"/>
                <a:sym typeface="Avenir Next"/>
              </a:defRPr>
            </a:pPr>
            <a:endParaRPr dirty="0"/>
          </a:p>
          <a:p>
            <a:pPr lvl="1" algn="l">
              <a:defRPr sz="3800" b="1">
                <a:latin typeface="Avenir Next"/>
                <a:ea typeface="Avenir Next"/>
                <a:cs typeface="Avenir Next"/>
                <a:sym typeface="Avenir Next"/>
              </a:defRPr>
            </a:pPr>
            <a:endParaRPr dirty="0"/>
          </a:p>
          <a:p>
            <a:pPr lvl="6" algn="r">
              <a:defRPr sz="2400" b="1">
                <a:latin typeface="Avenir Next"/>
                <a:ea typeface="Avenir Next"/>
                <a:cs typeface="Avenir Next"/>
                <a:sym typeface="Avenir Next"/>
              </a:defRPr>
            </a:pPr>
            <a:r>
              <a:rPr dirty="0"/>
              <a:t>Source: “World’s Innovative Companies 2016,” Forbes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996</TotalTime>
  <Words>1340</Words>
  <Application>Microsoft Macintosh PowerPoint</Application>
  <PresentationFormat>Custom</PresentationFormat>
  <Paragraphs>549</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Avenir Next</vt:lpstr>
      <vt:lpstr>Avenir Next Medium</vt:lpstr>
      <vt:lpstr>Helvetica</vt:lpstr>
      <vt:lpstr>Helvetica Light</vt:lpstr>
      <vt:lpstr>Helvetica Neue</vt:lpstr>
      <vt:lpstr>White</vt:lpstr>
      <vt:lpstr>the innovation imperative</vt:lpstr>
      <vt:lpstr>  Many companies say the word “innovation” a lot, and hope that good things will happen as a result.</vt:lpstr>
      <vt:lpstr>  They may even put the word “innovation” in a few peoples’ job titles, and expect them to make thousands of other employees more innovative.</vt:lpstr>
      <vt:lpstr>Very few companies understand that    making a real commitment to corporate innovation requires 5 things:  1. Senior-level vision and support 2. Appropriate resources 3. Openness to the outside world  4. A way to measure progress 5. Patience </vt:lpstr>
      <vt:lpstr>So why should innovation be a priority in 2017?   </vt:lpstr>
      <vt:lpstr>67 years: Average lifespan of an S&amp;P 500 company in the 1920s.   15 years: Average lifespan of an S&amp;P 500 company today.  75% of today’s S&amp;P 500 will be replaced with new firms by 2027.   (Source: Richard Foster, Yale School of Management)    </vt:lpstr>
      <vt:lpstr>Startups around the world are increasingly able to raise $1B+ to challenge incumbents.   </vt:lpstr>
      <vt:lpstr>No need to worry about innovation if you’re already on this list:       </vt:lpstr>
      <vt:lpstr>Or this one:       </vt:lpstr>
      <vt:lpstr>Or this one:       </vt:lpstr>
      <vt:lpstr>For many companies, the easiest way to innovate is to buy an innovative, fast-growing startup.          (Unilever paid $1B for Dollar Shave Club in 2016.)    </vt:lpstr>
      <vt:lpstr>But that short-changes the development of your own innovation capabilities, like:             </vt:lpstr>
      <vt:lpstr>At most companies, the M&amp;A “muscle” is far better developed than the innovation muscle.                </vt:lpstr>
      <vt:lpstr>Senior leadership needs to decide what they want when they say “innovation.”           There are no bad choices…except trying to do too much at once.     </vt:lpstr>
      <vt:lpstr>At most companies (53.2%), an innovation effort is still in its earliest stages             </vt:lpstr>
      <vt:lpstr>Few companies are investing in large-scale training on innovation techniques            </vt:lpstr>
      <vt:lpstr>PowerPoint Presentation</vt:lpstr>
      <vt:lpstr>How should you be measuring progress?             </vt:lpstr>
      <vt:lpstr>But tracking too many metrics can be like:             </vt:lpstr>
      <vt:lpstr>The best measurement systems:               </vt:lpstr>
      <vt:lpstr>The benefits that accrue to companies that are  the innovation leader in their market go beyond revenue, margin, and stock price…             </vt:lpstr>
      <vt:lpstr>Who’s doing it right?             </vt:lpstr>
      <vt:lpstr>Who’s doing it right?             </vt:lpstr>
      <vt:lpstr>Who’s doing it right?             </vt:lpstr>
      <vt:lpstr>Who’s doing it right?             </vt:lpstr>
      <vt:lpstr>Who’s doing it right?             </vt:lpstr>
      <vt:lpstr>Who’s doing it right?             </vt:lpstr>
      <vt:lpstr>Who’s doing it right?             </vt:lpstr>
      <vt:lpstr>Who’s doing it right?             </vt:lpstr>
      <vt:lpstr>Who’s doing it right?             </vt:lpstr>
      <vt:lpstr>But patience is a challenge for large organizations investing in innovation…             </vt:lpstr>
      <vt:lpstr>And lack of alignment can prove fatal…             </vt:lpstr>
      <vt:lpstr>Other things that can kill innovation initiatives…             </vt:lpstr>
      <vt:lpstr>To conclude, 5great CEO quotes on innovation…           </vt:lpstr>
      <vt:lpstr>“We’ve had three big ideas at Amazon that we’ve stuck with for 18 years, and they’re the reason we’re successful: Put the customer first. Invent. And be patient.”  — Jeff Bezos             </vt:lpstr>
      <vt:lpstr>“Innovation distinguishes between a leader and a follower.” — Steve Jobs             </vt:lpstr>
      <vt:lpstr>“Disruption happens. You have to be aware of it. But I don’t think it should paralyze you.”  — Beth Comstock             </vt:lpstr>
      <vt:lpstr>“Failure is an option here.  If things are not failing, you are not innovating enough.”  — Elon Musk             </vt:lpstr>
      <vt:lpstr>“Times and conditions change so rapidly that we must keep our aim constantly focused on the future.”  — Walt Disney             </vt:lpstr>
      <vt:lpstr>Innovation Leader is the world’s leading authority on corporate innovation.             Learn more about us at innovationleader.com   </vt:lpstr>
      <vt:lpstr>If you use slides or data from this presentation, please credit Innovation Leader/@innolead.   Thanks!            </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innovation imperative</dc:title>
  <cp:lastModifiedBy>Scott Kirsner</cp:lastModifiedBy>
  <cp:revision>12</cp:revision>
  <cp:lastPrinted>2017-01-16T18:42:13Z</cp:lastPrinted>
  <dcterms:modified xsi:type="dcterms:W3CDTF">2018-01-10T16:24:49Z</dcterms:modified>
</cp:coreProperties>
</file>