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417" r:id="rId3"/>
    <p:sldId id="418" r:id="rId4"/>
    <p:sldId id="424" r:id="rId5"/>
    <p:sldId id="480" r:id="rId6"/>
    <p:sldId id="487" r:id="rId7"/>
    <p:sldId id="473" r:id="rId8"/>
    <p:sldId id="475" r:id="rId9"/>
    <p:sldId id="483" r:id="rId10"/>
    <p:sldId id="476" r:id="rId11"/>
    <p:sldId id="486" r:id="rId12"/>
    <p:sldId id="481" r:id="rId13"/>
    <p:sldId id="4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751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6811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92D05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3896" autoAdjust="0"/>
  </p:normalViewPr>
  <p:slideViewPr>
    <p:cSldViewPr snapToGrid="0" showGuides="1">
      <p:cViewPr varScale="1">
        <p:scale>
          <a:sx n="89" d="100"/>
          <a:sy n="89" d="100"/>
        </p:scale>
        <p:origin x="394" y="101"/>
      </p:cViewPr>
      <p:guideLst>
        <p:guide orient="horz" pos="2183"/>
        <p:guide pos="2751"/>
        <p:guide pos="551"/>
        <p:guide pos="6811"/>
        <p:guide orient="horz" pos="391"/>
        <p:guide orient="horz" pos="41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072A4-6052-4033-BDE0-AA5C767396ED}" type="datetimeFigureOut">
              <a:rPr lang="en-IN" smtClean="0"/>
              <a:t>10-03-2017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2DD5-9C13-4470-872F-609D7EE577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11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6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6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94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7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51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3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68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21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00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0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3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2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5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2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1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7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066F2-3EAC-4DEE-BF61-875AA83DB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DA48-296F-4628-91E7-DB7A800C87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2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A386-3024-4563-B70B-236B80CDA58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D74A-32E1-4D7D-8450-0D5327E0454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8.jp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C:\Users\chitralekha.yadav\AppData\Local\Microsoft\Windows\Temporary Internet Files\Content.Outlook\216USMFJ\5th Reliance Innovation Council Meeting Backd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19444" r="36790" b="59145"/>
          <a:stretch>
            <a:fillRect/>
          </a:stretch>
        </p:blipFill>
        <p:spPr bwMode="auto">
          <a:xfrm>
            <a:off x="2005013" y="315913"/>
            <a:ext cx="45640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7" name="Rectangle 7"/>
          <p:cNvSpPr>
            <a:spLocks noChangeArrowheads="1"/>
          </p:cNvSpPr>
          <p:nvPr/>
        </p:nvSpPr>
        <p:spPr bwMode="auto">
          <a:xfrm>
            <a:off x="5529264" y="2629370"/>
            <a:ext cx="63670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0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Innovation at Reliance</a:t>
            </a:r>
            <a:endParaRPr lang="en-US" altLang="en-US" sz="60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9668" name="Rounded Rectangle 1"/>
          <p:cNvSpPr>
            <a:spLocks noChangeArrowheads="1"/>
          </p:cNvSpPr>
          <p:nvPr/>
        </p:nvSpPr>
        <p:spPr bwMode="auto">
          <a:xfrm>
            <a:off x="8267700" y="0"/>
            <a:ext cx="22479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en-IN" altLang="en-US" sz="1000" dirty="0">
              <a:solidFill>
                <a:srgbClr val="FFFFFF"/>
              </a:solidFill>
              <a:latin typeface="Reliance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Image result for rama bijapurk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r="14336"/>
          <a:stretch/>
        </p:blipFill>
        <p:spPr bwMode="auto">
          <a:xfrm>
            <a:off x="0" y="0"/>
            <a:ext cx="3122969" cy="32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Image result for sam pitro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"/>
          <a:stretch/>
        </p:blipFill>
        <p:spPr bwMode="auto">
          <a:xfrm>
            <a:off x="7632139" y="2877671"/>
            <a:ext cx="1525190" cy="21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venki ramakrish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54" y="3872753"/>
            <a:ext cx="2985246" cy="29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85" y="702685"/>
            <a:ext cx="2765381" cy="1852258"/>
          </a:xfrm>
          <a:prstGeom prst="rect">
            <a:avLst/>
          </a:prstGeom>
        </p:spPr>
      </p:pic>
      <p:pic>
        <p:nvPicPr>
          <p:cNvPr id="6" name="Picture 2" descr="Image result for kiran mazumda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/>
          <a:stretch/>
        </p:blipFill>
        <p:spPr bwMode="auto">
          <a:xfrm>
            <a:off x="5432611" y="0"/>
            <a:ext cx="2537011" cy="283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 result for george whitesid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/>
          <a:stretch/>
        </p:blipFill>
        <p:spPr bwMode="auto">
          <a:xfrm>
            <a:off x="0" y="3334870"/>
            <a:ext cx="2604500" cy="35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nandan nilekan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0"/>
          <a:stretch/>
        </p:blipFill>
        <p:spPr bwMode="auto">
          <a:xfrm>
            <a:off x="7286993" y="5153866"/>
            <a:ext cx="1843560" cy="17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6894" y="2897841"/>
            <a:ext cx="2105025" cy="2171700"/>
          </a:xfrm>
          <a:prstGeom prst="rect">
            <a:avLst/>
          </a:prstGeom>
        </p:spPr>
      </p:pic>
      <p:pic>
        <p:nvPicPr>
          <p:cNvPr id="10" name="Picture 24" descr="Nobel laureate in ‘green chemistry’ awarded UCD Ulysses Med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21" y="3335892"/>
            <a:ext cx="2715282" cy="27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Image result for jean marie leh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59" y="0"/>
            <a:ext cx="2184218" cy="32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0224"/>
          <a:stretch/>
        </p:blipFill>
        <p:spPr>
          <a:xfrm>
            <a:off x="8014448" y="0"/>
            <a:ext cx="1136803" cy="28104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02859" y="6118412"/>
            <a:ext cx="2675965" cy="7395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2" name="Picture 2" descr="Image result for Sunitha krishn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06" y="5164224"/>
            <a:ext cx="1780428" cy="16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67276" y="1350846"/>
            <a:ext cx="8534400" cy="699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defRPr/>
            </a:pPr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Challenge conventional wisdom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276" y="2358844"/>
            <a:ext cx="8534400" cy="773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defRPr/>
            </a:pPr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Challenges are possibilities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67276" y="3441106"/>
            <a:ext cx="8534400" cy="663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defRPr/>
            </a:pPr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Make resources a ‘non issue’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67276" y="4413877"/>
            <a:ext cx="8534400" cy="755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defRPr/>
            </a:pPr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Make trust an instinct</a:t>
            </a:r>
          </a:p>
          <a:p>
            <a:pPr marL="514350" indent="-514350">
              <a:lnSpc>
                <a:spcPct val="110000"/>
              </a:lnSpc>
              <a:defRPr/>
            </a:pPr>
            <a:endParaRPr lang="en-US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67276" y="5478758"/>
            <a:ext cx="8534400" cy="726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defRPr/>
            </a:pPr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Chase reverse cash flow</a:t>
            </a:r>
          </a:p>
          <a:p>
            <a:pPr marL="514350" indent="-514350">
              <a:lnSpc>
                <a:spcPct val="110000"/>
              </a:lnSpc>
              <a:defRPr/>
            </a:pPr>
            <a:endParaRPr lang="en-US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4412" y="271218"/>
            <a:ext cx="812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Decoding Reliance’s Innovation DNA</a:t>
            </a:r>
            <a:endParaRPr lang="en-IN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09812" y="-813816"/>
            <a:ext cx="7967639" cy="7494020"/>
            <a:chOff x="2309812" y="-813816"/>
            <a:chExt cx="7967639" cy="7494020"/>
          </a:xfrm>
        </p:grpSpPr>
        <p:pic>
          <p:nvPicPr>
            <p:cNvPr id="37990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12" y="-813816"/>
              <a:ext cx="7967639" cy="749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7140" y="5212977"/>
              <a:ext cx="891988" cy="89198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302776" y="943571"/>
            <a:ext cx="4831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Innovation Led Growth</a:t>
            </a:r>
            <a:endParaRPr lang="en-IN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41" y="1595438"/>
            <a:ext cx="5429250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1700212"/>
            <a:ext cx="4757738" cy="331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Reliance is one of the top 50 most innovative companies in the world!</a:t>
            </a:r>
            <a:endParaRPr lang="en-IN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9028"/>
            <a:ext cx="5429251" cy="16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mnagar Oil Refin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4"/>
          <a:stretch/>
        </p:blipFill>
        <p:spPr bwMode="auto">
          <a:xfrm>
            <a:off x="670112" y="1"/>
            <a:ext cx="10851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77240" y="77164"/>
            <a:ext cx="10707624" cy="1564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defRPr/>
            </a:pPr>
            <a:r>
              <a:rPr lang="en-US" sz="5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World’s largest single location refining hub</a:t>
            </a:r>
            <a:endParaRPr lang="en-US" sz="5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209"/>
            <a:ext cx="9144000" cy="491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E7E6E6">
                    <a:lumMod val="50000"/>
                  </a:srgbClr>
                </a:solidFill>
                <a:latin typeface="Helvetica" panose="020B0604020202030204" pitchFamily="34" charset="0"/>
              </a:rPr>
              <a:t>Reliance Innovation Council</a:t>
            </a:r>
            <a:endParaRPr lang="en-US" sz="4000" dirty="0">
              <a:solidFill>
                <a:srgbClr val="E7E6E6">
                  <a:lumMod val="50000"/>
                </a:srgbClr>
              </a:solidFill>
              <a:latin typeface="Helvetica" panose="020B0604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0"/>
          <a:stretch/>
        </p:blipFill>
        <p:spPr>
          <a:xfrm>
            <a:off x="600075" y="1398494"/>
            <a:ext cx="10991850" cy="48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736828" y="692696"/>
            <a:ext cx="2738758" cy="2160000"/>
          </a:xfrm>
          <a:custGeom>
            <a:avLst/>
            <a:gdLst>
              <a:gd name="connsiteX0" fmla="*/ 0 w 2872381"/>
              <a:gd name="connsiteY0" fmla="*/ 143619 h 1436190"/>
              <a:gd name="connsiteX1" fmla="*/ 143619 w 2872381"/>
              <a:gd name="connsiteY1" fmla="*/ 0 h 1436190"/>
              <a:gd name="connsiteX2" fmla="*/ 2728762 w 2872381"/>
              <a:gd name="connsiteY2" fmla="*/ 0 h 1436190"/>
              <a:gd name="connsiteX3" fmla="*/ 2872381 w 2872381"/>
              <a:gd name="connsiteY3" fmla="*/ 143619 h 1436190"/>
              <a:gd name="connsiteX4" fmla="*/ 2872381 w 2872381"/>
              <a:gd name="connsiteY4" fmla="*/ 1292571 h 1436190"/>
              <a:gd name="connsiteX5" fmla="*/ 2728762 w 2872381"/>
              <a:gd name="connsiteY5" fmla="*/ 1436190 h 1436190"/>
              <a:gd name="connsiteX6" fmla="*/ 143619 w 2872381"/>
              <a:gd name="connsiteY6" fmla="*/ 1436190 h 1436190"/>
              <a:gd name="connsiteX7" fmla="*/ 0 w 2872381"/>
              <a:gd name="connsiteY7" fmla="*/ 1292571 h 1436190"/>
              <a:gd name="connsiteX8" fmla="*/ 0 w 2872381"/>
              <a:gd name="connsiteY8" fmla="*/ 143619 h 143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2381" h="1436190">
                <a:moveTo>
                  <a:pt x="0" y="143619"/>
                </a:moveTo>
                <a:cubicBezTo>
                  <a:pt x="0" y="64300"/>
                  <a:pt x="64300" y="0"/>
                  <a:pt x="143619" y="0"/>
                </a:cubicBezTo>
                <a:lnTo>
                  <a:pt x="2728762" y="0"/>
                </a:lnTo>
                <a:cubicBezTo>
                  <a:pt x="2808081" y="0"/>
                  <a:pt x="2872381" y="64300"/>
                  <a:pt x="2872381" y="143619"/>
                </a:cubicBezTo>
                <a:lnTo>
                  <a:pt x="2872381" y="1292571"/>
                </a:lnTo>
                <a:cubicBezTo>
                  <a:pt x="2872381" y="1371890"/>
                  <a:pt x="2808081" y="1436190"/>
                  <a:pt x="2728762" y="1436190"/>
                </a:cubicBezTo>
                <a:lnTo>
                  <a:pt x="143619" y="1436190"/>
                </a:lnTo>
                <a:cubicBezTo>
                  <a:pt x="64300" y="1436190"/>
                  <a:pt x="0" y="1371890"/>
                  <a:pt x="0" y="1292571"/>
                </a:cubicBezTo>
                <a:lnTo>
                  <a:pt x="0" y="143619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975" tIns="83975" rIns="83975" bIns="8397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Environment</a:t>
            </a:r>
            <a:endParaRPr lang="en-IN" sz="16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535903" y="4149078"/>
            <a:ext cx="3046931" cy="2160000"/>
          </a:xfrm>
          <a:custGeom>
            <a:avLst/>
            <a:gdLst>
              <a:gd name="connsiteX0" fmla="*/ 0 w 2872381"/>
              <a:gd name="connsiteY0" fmla="*/ 143619 h 1436190"/>
              <a:gd name="connsiteX1" fmla="*/ 143619 w 2872381"/>
              <a:gd name="connsiteY1" fmla="*/ 0 h 1436190"/>
              <a:gd name="connsiteX2" fmla="*/ 2728762 w 2872381"/>
              <a:gd name="connsiteY2" fmla="*/ 0 h 1436190"/>
              <a:gd name="connsiteX3" fmla="*/ 2872381 w 2872381"/>
              <a:gd name="connsiteY3" fmla="*/ 143619 h 1436190"/>
              <a:gd name="connsiteX4" fmla="*/ 2872381 w 2872381"/>
              <a:gd name="connsiteY4" fmla="*/ 1292571 h 1436190"/>
              <a:gd name="connsiteX5" fmla="*/ 2728762 w 2872381"/>
              <a:gd name="connsiteY5" fmla="*/ 1436190 h 1436190"/>
              <a:gd name="connsiteX6" fmla="*/ 143619 w 2872381"/>
              <a:gd name="connsiteY6" fmla="*/ 1436190 h 1436190"/>
              <a:gd name="connsiteX7" fmla="*/ 0 w 2872381"/>
              <a:gd name="connsiteY7" fmla="*/ 1292571 h 1436190"/>
              <a:gd name="connsiteX8" fmla="*/ 0 w 2872381"/>
              <a:gd name="connsiteY8" fmla="*/ 143619 h 143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2381" h="1436190">
                <a:moveTo>
                  <a:pt x="0" y="143619"/>
                </a:moveTo>
                <a:cubicBezTo>
                  <a:pt x="0" y="64300"/>
                  <a:pt x="64300" y="0"/>
                  <a:pt x="143619" y="0"/>
                </a:cubicBezTo>
                <a:lnTo>
                  <a:pt x="2728762" y="0"/>
                </a:lnTo>
                <a:cubicBezTo>
                  <a:pt x="2808081" y="0"/>
                  <a:pt x="2872381" y="64300"/>
                  <a:pt x="2872381" y="143619"/>
                </a:cubicBezTo>
                <a:lnTo>
                  <a:pt x="2872381" y="1292571"/>
                </a:lnTo>
                <a:cubicBezTo>
                  <a:pt x="2872381" y="1371890"/>
                  <a:pt x="2808081" y="1436190"/>
                  <a:pt x="2728762" y="1436190"/>
                </a:cubicBezTo>
                <a:lnTo>
                  <a:pt x="143619" y="1436190"/>
                </a:lnTo>
                <a:cubicBezTo>
                  <a:pt x="64300" y="1436190"/>
                  <a:pt x="0" y="1371890"/>
                  <a:pt x="0" y="1292571"/>
                </a:cubicBezTo>
                <a:lnTo>
                  <a:pt x="0" y="143619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975" tIns="83975" rIns="83975" bIns="8397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Talent</a:t>
            </a:r>
            <a:endParaRPr lang="en-IN" sz="16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96035" y="4148864"/>
            <a:ext cx="2831533" cy="2160000"/>
          </a:xfrm>
          <a:custGeom>
            <a:avLst/>
            <a:gdLst>
              <a:gd name="connsiteX0" fmla="*/ 0 w 2872381"/>
              <a:gd name="connsiteY0" fmla="*/ 143619 h 1436190"/>
              <a:gd name="connsiteX1" fmla="*/ 143619 w 2872381"/>
              <a:gd name="connsiteY1" fmla="*/ 0 h 1436190"/>
              <a:gd name="connsiteX2" fmla="*/ 2728762 w 2872381"/>
              <a:gd name="connsiteY2" fmla="*/ 0 h 1436190"/>
              <a:gd name="connsiteX3" fmla="*/ 2872381 w 2872381"/>
              <a:gd name="connsiteY3" fmla="*/ 143619 h 1436190"/>
              <a:gd name="connsiteX4" fmla="*/ 2872381 w 2872381"/>
              <a:gd name="connsiteY4" fmla="*/ 1292571 h 1436190"/>
              <a:gd name="connsiteX5" fmla="*/ 2728762 w 2872381"/>
              <a:gd name="connsiteY5" fmla="*/ 1436190 h 1436190"/>
              <a:gd name="connsiteX6" fmla="*/ 143619 w 2872381"/>
              <a:gd name="connsiteY6" fmla="*/ 1436190 h 1436190"/>
              <a:gd name="connsiteX7" fmla="*/ 0 w 2872381"/>
              <a:gd name="connsiteY7" fmla="*/ 1292571 h 1436190"/>
              <a:gd name="connsiteX8" fmla="*/ 0 w 2872381"/>
              <a:gd name="connsiteY8" fmla="*/ 143619 h 143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2381" h="1436190">
                <a:moveTo>
                  <a:pt x="0" y="143619"/>
                </a:moveTo>
                <a:cubicBezTo>
                  <a:pt x="0" y="64300"/>
                  <a:pt x="64300" y="0"/>
                  <a:pt x="143619" y="0"/>
                </a:cubicBezTo>
                <a:lnTo>
                  <a:pt x="2728762" y="0"/>
                </a:lnTo>
                <a:cubicBezTo>
                  <a:pt x="2808081" y="0"/>
                  <a:pt x="2872381" y="64300"/>
                  <a:pt x="2872381" y="143619"/>
                </a:cubicBezTo>
                <a:lnTo>
                  <a:pt x="2872381" y="1292571"/>
                </a:lnTo>
                <a:cubicBezTo>
                  <a:pt x="2872381" y="1371890"/>
                  <a:pt x="2808081" y="1436190"/>
                  <a:pt x="2728762" y="1436190"/>
                </a:cubicBezTo>
                <a:lnTo>
                  <a:pt x="143619" y="1436190"/>
                </a:lnTo>
                <a:cubicBezTo>
                  <a:pt x="64300" y="1436190"/>
                  <a:pt x="0" y="1371890"/>
                  <a:pt x="0" y="1292571"/>
                </a:cubicBezTo>
                <a:lnTo>
                  <a:pt x="0" y="143619"/>
                </a:lnTo>
                <a:close/>
              </a:path>
            </a:pathLst>
          </a:custGeom>
          <a:solidFill>
            <a:srgbClr val="ED7D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975" tIns="83975" rIns="83975" bIns="8397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</a:t>
            </a:r>
            <a:endParaRPr lang="en-IN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5620" y="150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Institutionalizing Innovation</a:t>
            </a:r>
            <a:endParaRPr lang="en-IN" sz="36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 rot="18996129">
            <a:off x="2950771" y="3219903"/>
            <a:ext cx="1800000" cy="36004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 rot="2720042">
            <a:off x="7435467" y="3202415"/>
            <a:ext cx="1800000" cy="36004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4764000" y="4941168"/>
            <a:ext cx="2664000" cy="36004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35085" r="20491" b="35083"/>
          <a:stretch/>
        </p:blipFill>
        <p:spPr>
          <a:xfrm>
            <a:off x="9529627" y="4331634"/>
            <a:ext cx="2232211" cy="798423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9" y="4276165"/>
            <a:ext cx="2393872" cy="85860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09" y="1318774"/>
            <a:ext cx="1612417" cy="108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806" y="5257801"/>
            <a:ext cx="1292315" cy="94129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295" y="1304365"/>
            <a:ext cx="1966886" cy="108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9529627" y="5264516"/>
            <a:ext cx="2075185" cy="934578"/>
            <a:chOff x="9180003" y="5412434"/>
            <a:chExt cx="2426533" cy="1080000"/>
          </a:xfrm>
        </p:grpSpPr>
        <p:sp>
          <p:nvSpPr>
            <p:cNvPr id="4" name="Rectangle 3"/>
            <p:cNvSpPr/>
            <p:nvPr/>
          </p:nvSpPr>
          <p:spPr>
            <a:xfrm>
              <a:off x="9189758" y="5412434"/>
              <a:ext cx="2407023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C:\Documents and Settings\Administrator\Desktop\final Logo 16 Ja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003" y="5412591"/>
              <a:ext cx="2426533" cy="1079687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16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Box 2"/>
          <p:cNvSpPr txBox="1">
            <a:spLocks noChangeArrowheads="1"/>
          </p:cNvSpPr>
          <p:nvPr/>
        </p:nvSpPr>
        <p:spPr bwMode="auto">
          <a:xfrm>
            <a:off x="2414191" y="304800"/>
            <a:ext cx="7363619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Creating </a:t>
            </a:r>
            <a:r>
              <a:rPr lang="en-US" altLang="en-US" sz="36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Innovation </a:t>
            </a:r>
            <a:r>
              <a:rPr lang="en-US" altLang="en-US" sz="3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Leaders</a:t>
            </a:r>
          </a:p>
        </p:txBody>
      </p:sp>
      <p:pic>
        <p:nvPicPr>
          <p:cNvPr id="4" name="Picture 4" descr="C:\Documents and Settings\Administrator\Desktop\final Logo 16 J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1" y="1681163"/>
            <a:ext cx="8016875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77186" y="122942"/>
            <a:ext cx="5237629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600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Beyonders - D4 </a:t>
            </a:r>
            <a:r>
              <a:rPr lang="en-US" sz="36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6"/>
          <a:stretch/>
        </p:blipFill>
        <p:spPr>
          <a:xfrm>
            <a:off x="1645023" y="1981200"/>
            <a:ext cx="8915400" cy="2805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828" y="1193504"/>
            <a:ext cx="1510344" cy="4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9811" y="764452"/>
            <a:ext cx="630218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 </a:t>
            </a:r>
            <a:r>
              <a:rPr lang="en-US" alt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deep empathy for customers</a:t>
            </a:r>
            <a:endParaRPr lang="en-US" alt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Look </a:t>
            </a:r>
            <a:r>
              <a:rPr lang="en-US" alt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beyond your industry for ideas</a:t>
            </a:r>
            <a:endParaRPr lang="en-US" alt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Think </a:t>
            </a:r>
            <a:r>
              <a:rPr lang="en-US" alt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beyond product innovation</a:t>
            </a:r>
            <a:endParaRPr lang="en-US" alt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 </a:t>
            </a:r>
            <a:r>
              <a:rPr lang="en-US" alt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way the job gets done</a:t>
            </a:r>
            <a:endParaRPr lang="en-US" alt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Imagine </a:t>
            </a:r>
            <a:r>
              <a:rPr lang="en-US" alt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impossible</a:t>
            </a:r>
            <a:endParaRPr lang="en-US" alt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Become </a:t>
            </a:r>
            <a:r>
              <a:rPr lang="en-US" alt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contrarian</a:t>
            </a:r>
            <a:endParaRPr lang="en-US" alt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Beware </a:t>
            </a:r>
            <a:r>
              <a:rPr lang="en-US" alt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idea killers</a:t>
            </a:r>
            <a:endParaRPr lang="en-US" alt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35085" r="20491" b="35083"/>
          <a:stretch/>
        </p:blipFill>
        <p:spPr>
          <a:xfrm>
            <a:off x="228601" y="1983444"/>
            <a:ext cx="5338482" cy="1909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475" y="6047892"/>
            <a:ext cx="1510344" cy="4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79" y="1805272"/>
            <a:ext cx="9882848" cy="35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99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RelianceSans</vt:lpstr>
      <vt:lpstr>Segoe UI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Chitralekha Yadav</dc:creator>
  <cp:lastModifiedBy>Sushil Borde</cp:lastModifiedBy>
  <cp:revision>362</cp:revision>
  <dcterms:created xsi:type="dcterms:W3CDTF">2015-09-22T05:02:39Z</dcterms:created>
  <dcterms:modified xsi:type="dcterms:W3CDTF">2017-03-10T10:01:13Z</dcterms:modified>
</cp:coreProperties>
</file>