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84DF"/>
    <a:srgbClr val="FF5703"/>
    <a:srgbClr val="F9EA2C"/>
    <a:srgbClr val="923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5725" autoAdjust="0"/>
    <p:restoredTop sz="94660"/>
  </p:normalViewPr>
  <p:slideViewPr>
    <p:cSldViewPr snapToGrid="0">
      <p:cViewPr>
        <p:scale>
          <a:sx n="71" d="100"/>
          <a:sy n="71" d="100"/>
        </p:scale>
        <p:origin x="1544" y="1384"/>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200" dirty="0">
                <a:latin typeface="Avenir Next" charset="0"/>
                <a:ea typeface="Avenir Next" charset="0"/>
                <a:cs typeface="Avenir Next" charset="0"/>
              </a:rPr>
              <a:t>Earnings, Revenue, Income, </a:t>
            </a:r>
            <a:br>
              <a:rPr lang="en-US" sz="1200" dirty="0">
                <a:latin typeface="Avenir Next" charset="0"/>
                <a:ea typeface="Avenir Next" charset="0"/>
                <a:cs typeface="Avenir Next" charset="0"/>
              </a:rPr>
            </a:br>
            <a:r>
              <a:rPr lang="en-US" sz="1200" dirty="0" smtClean="0">
                <a:latin typeface="Avenir Next" charset="0"/>
                <a:ea typeface="Avenir Next" charset="0"/>
                <a:cs typeface="Avenir Next" charset="0"/>
              </a:rPr>
              <a:t>or </a:t>
            </a:r>
            <a:r>
              <a:rPr lang="en-US" sz="1200" dirty="0">
                <a:latin typeface="Avenir Next" charset="0"/>
                <a:ea typeface="Avenir Next" charset="0"/>
                <a:cs typeface="Avenir Next" charset="0"/>
              </a:rPr>
              <a:t>Other Relevant Metric</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Expectation from Core Business</c:v>
                </c:pt>
              </c:strCache>
            </c:strRef>
          </c:tx>
          <c:spPr>
            <a:ln w="28575" cap="rnd">
              <a:solidFill>
                <a:srgbClr val="0284DF"/>
              </a:solidFill>
              <a:round/>
            </a:ln>
            <a:effectLst/>
          </c:spPr>
          <c:marker>
            <c:symbol val="none"/>
          </c:marker>
          <c:cat>
            <c:numRef>
              <c:f>Sheet1!$A$2:$A$6</c:f>
              <c:numCache>
                <c:formatCode>General</c:formatCode>
                <c:ptCount val="5"/>
                <c:pt idx="0">
                  <c:v>2017.0</c:v>
                </c:pt>
                <c:pt idx="1">
                  <c:v>2018.0</c:v>
                </c:pt>
                <c:pt idx="2">
                  <c:v>2019.0</c:v>
                </c:pt>
                <c:pt idx="3">
                  <c:v>2020.0</c:v>
                </c:pt>
                <c:pt idx="4">
                  <c:v>2021.0</c:v>
                </c:pt>
              </c:numCache>
            </c:numRef>
          </c:cat>
          <c:val>
            <c:numRef>
              <c:f>Sheet1!$B$2:$B$6</c:f>
              <c:numCache>
                <c:formatCode>"$"#,##0.00_);[Red]\("$"#,##0.00\)</c:formatCode>
                <c:ptCount val="5"/>
                <c:pt idx="0" formatCode="&quot;$&quot;#,##0_);[Red]\(&quot;$&quot;#,##0\)">
                  <c:v>1.0E6</c:v>
                </c:pt>
                <c:pt idx="1">
                  <c:v>1.05E6</c:v>
                </c:pt>
                <c:pt idx="2">
                  <c:v>1.1025E6</c:v>
                </c:pt>
                <c:pt idx="3">
                  <c:v>1.157625E6</c:v>
                </c:pt>
                <c:pt idx="4">
                  <c:v>1.21550625E6</c:v>
                </c:pt>
              </c:numCache>
            </c:numRef>
          </c:val>
          <c:smooth val="0"/>
        </c:ser>
        <c:ser>
          <c:idx val="1"/>
          <c:order val="1"/>
          <c:tx>
            <c:strRef>
              <c:f>Sheet1!$C$1</c:f>
              <c:strCache>
                <c:ptCount val="1"/>
                <c:pt idx="0">
                  <c:v>Commitment to Shareholders</c:v>
                </c:pt>
              </c:strCache>
            </c:strRef>
          </c:tx>
          <c:spPr>
            <a:ln w="28575" cap="rnd">
              <a:solidFill>
                <a:srgbClr val="FF5703"/>
              </a:solidFill>
              <a:round/>
            </a:ln>
            <a:effectLst/>
          </c:spPr>
          <c:marker>
            <c:symbol val="none"/>
          </c:marker>
          <c:cat>
            <c:numRef>
              <c:f>Sheet1!$A$2:$A$6</c:f>
              <c:numCache>
                <c:formatCode>General</c:formatCode>
                <c:ptCount val="5"/>
                <c:pt idx="0">
                  <c:v>2017.0</c:v>
                </c:pt>
                <c:pt idx="1">
                  <c:v>2018.0</c:v>
                </c:pt>
                <c:pt idx="2">
                  <c:v>2019.0</c:v>
                </c:pt>
                <c:pt idx="3">
                  <c:v>2020.0</c:v>
                </c:pt>
                <c:pt idx="4">
                  <c:v>2021.0</c:v>
                </c:pt>
              </c:numCache>
            </c:numRef>
          </c:cat>
          <c:val>
            <c:numRef>
              <c:f>Sheet1!$C$2:$C$6</c:f>
              <c:numCache>
                <c:formatCode>"$"#,##0.0_);[Red]\("$"#,##0.0\)</c:formatCode>
                <c:ptCount val="5"/>
                <c:pt idx="0" formatCode="&quot;$&quot;#,##0_);[Red]\(&quot;$&quot;#,##0\)">
                  <c:v>1.0E6</c:v>
                </c:pt>
                <c:pt idx="1">
                  <c:v>1.1E6</c:v>
                </c:pt>
                <c:pt idx="2">
                  <c:v>1.21E6</c:v>
                </c:pt>
                <c:pt idx="3">
                  <c:v>1.331E6</c:v>
                </c:pt>
                <c:pt idx="4">
                  <c:v>1.4641E6</c:v>
                </c:pt>
              </c:numCache>
            </c:numRef>
          </c:val>
          <c:smooth val="0"/>
        </c:ser>
        <c:dLbls>
          <c:showLegendKey val="0"/>
          <c:showVal val="0"/>
          <c:showCatName val="0"/>
          <c:showSerName val="0"/>
          <c:showPercent val="0"/>
          <c:showBubbleSize val="0"/>
        </c:dLbls>
        <c:smooth val="0"/>
        <c:axId val="-1494015872"/>
        <c:axId val="-1946620064"/>
      </c:lineChart>
      <c:catAx>
        <c:axId val="-1494015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venir Next" charset="0"/>
                <a:ea typeface="Avenir Next" charset="0"/>
                <a:cs typeface="Avenir Next" charset="0"/>
              </a:defRPr>
            </a:pPr>
            <a:endParaRPr lang="en-US"/>
          </a:p>
        </c:txPr>
        <c:crossAx val="-1946620064"/>
        <c:crosses val="autoZero"/>
        <c:auto val="1"/>
        <c:lblAlgn val="ctr"/>
        <c:lblOffset val="100"/>
        <c:noMultiLvlLbl val="0"/>
      </c:catAx>
      <c:valAx>
        <c:axId val="-194662006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venir Next" charset="0"/>
                <a:ea typeface="Avenir Next" charset="0"/>
                <a:cs typeface="Avenir Next" charset="0"/>
              </a:defRPr>
            </a:pPr>
            <a:endParaRPr lang="en-US"/>
          </a:p>
        </c:txPr>
        <c:crossAx val="-14940158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Avenir Next" charset="0"/>
              <a:ea typeface="Avenir Next" charset="0"/>
              <a:cs typeface="Avenir Next"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B3EB3A-C5CF-4017-AF72-D5C160016AA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6DACFCA-2722-42BF-B9CF-3A55886FA46D}">
      <dgm:prSet phldrT="[Text]"/>
      <dgm:spPr>
        <a:solidFill>
          <a:srgbClr val="0284DF"/>
        </a:solidFill>
      </dgm:spPr>
      <dgm:t>
        <a:bodyPr/>
        <a:lstStyle/>
        <a:p>
          <a:r>
            <a:rPr lang="en-US" dirty="0" smtClean="0">
              <a:latin typeface="Avenir Next" charset="0"/>
              <a:ea typeface="Avenir Next" charset="0"/>
              <a:cs typeface="Avenir Next" charset="0"/>
            </a:rPr>
            <a:t>Existing Company Efforts</a:t>
          </a:r>
          <a:endParaRPr lang="en-US" dirty="0">
            <a:latin typeface="Avenir Next" charset="0"/>
            <a:ea typeface="Avenir Next" charset="0"/>
            <a:cs typeface="Avenir Next" charset="0"/>
          </a:endParaRPr>
        </a:p>
      </dgm:t>
    </dgm:pt>
    <dgm:pt modelId="{FFC8818D-DC0A-438C-9AA2-F6F2321098CD}" type="parTrans" cxnId="{DCBFD26A-9EE6-4E8A-A3BD-BE41ED367FE5}">
      <dgm:prSet/>
      <dgm:spPr/>
      <dgm:t>
        <a:bodyPr/>
        <a:lstStyle/>
        <a:p>
          <a:endParaRPr lang="en-US"/>
        </a:p>
      </dgm:t>
    </dgm:pt>
    <dgm:pt modelId="{D74856B1-61D7-4C4D-87B5-7D0E028657B9}" type="sibTrans" cxnId="{DCBFD26A-9EE6-4E8A-A3BD-BE41ED367FE5}">
      <dgm:prSet/>
      <dgm:spPr/>
      <dgm:t>
        <a:bodyPr/>
        <a:lstStyle/>
        <a:p>
          <a:endParaRPr lang="en-US"/>
        </a:p>
      </dgm:t>
    </dgm:pt>
    <dgm:pt modelId="{F804B3D9-EE71-4A50-869D-42CB20292F82}">
      <dgm:prSet phldrT="[Text]"/>
      <dgm:spPr>
        <a:solidFill>
          <a:srgbClr val="0284DF">
            <a:alpha val="16000"/>
          </a:srgbClr>
        </a:solidFill>
      </dgm:spPr>
      <dgm:t>
        <a:bodyPr/>
        <a:lstStyle/>
        <a:p>
          <a:pPr rtl="0"/>
          <a:r>
            <a:rPr lang="en-US" b="0" i="0" u="none" smtClean="0">
              <a:latin typeface="Avenir Next" charset="0"/>
              <a:ea typeface="Avenir Next" charset="0"/>
              <a:cs typeface="Avenir Next" charset="0"/>
            </a:rPr>
            <a:t>Business Unit xyz building new platform</a:t>
          </a:r>
          <a:endParaRPr lang="en-US" dirty="0">
            <a:latin typeface="Avenir Next" charset="0"/>
            <a:ea typeface="Avenir Next" charset="0"/>
            <a:cs typeface="Avenir Next" charset="0"/>
          </a:endParaRPr>
        </a:p>
      </dgm:t>
    </dgm:pt>
    <dgm:pt modelId="{F1761054-68EE-4F18-9E18-2F2D4917FA06}" type="parTrans" cxnId="{76FCB04A-7190-4552-8F82-F4410CEA1E19}">
      <dgm:prSet/>
      <dgm:spPr/>
      <dgm:t>
        <a:bodyPr/>
        <a:lstStyle/>
        <a:p>
          <a:endParaRPr lang="en-US"/>
        </a:p>
      </dgm:t>
    </dgm:pt>
    <dgm:pt modelId="{8D8C92F7-A5A0-43C5-A96F-AA1A076EF852}" type="sibTrans" cxnId="{76FCB04A-7190-4552-8F82-F4410CEA1E19}">
      <dgm:prSet/>
      <dgm:spPr/>
      <dgm:t>
        <a:bodyPr/>
        <a:lstStyle/>
        <a:p>
          <a:endParaRPr lang="en-US"/>
        </a:p>
      </dgm:t>
    </dgm:pt>
    <dgm:pt modelId="{56E22F3D-9368-4838-BE4D-361848F78575}">
      <dgm:prSet phldrT="[Text]"/>
      <dgm:spPr>
        <a:solidFill>
          <a:srgbClr val="0284DF"/>
        </a:solidFill>
      </dgm:spPr>
      <dgm:t>
        <a:bodyPr/>
        <a:lstStyle/>
        <a:p>
          <a:r>
            <a:rPr lang="en-US" dirty="0" smtClean="0">
              <a:latin typeface="Avenir Next" charset="0"/>
              <a:ea typeface="Avenir Next" charset="0"/>
              <a:cs typeface="Avenir Next" charset="0"/>
            </a:rPr>
            <a:t>Competitive Landscape</a:t>
          </a:r>
          <a:endParaRPr lang="en-US" dirty="0">
            <a:latin typeface="Avenir Next" charset="0"/>
            <a:ea typeface="Avenir Next" charset="0"/>
            <a:cs typeface="Avenir Next" charset="0"/>
          </a:endParaRPr>
        </a:p>
      </dgm:t>
    </dgm:pt>
    <dgm:pt modelId="{9B69DD27-9560-4881-BC7D-15CED058FFC1}" type="parTrans" cxnId="{8E2062DF-E0C7-4606-842F-4F27C15499CC}">
      <dgm:prSet/>
      <dgm:spPr/>
      <dgm:t>
        <a:bodyPr/>
        <a:lstStyle/>
        <a:p>
          <a:endParaRPr lang="en-US"/>
        </a:p>
      </dgm:t>
    </dgm:pt>
    <dgm:pt modelId="{9C662313-0F2A-4EF9-99DA-8F7039E272FB}" type="sibTrans" cxnId="{8E2062DF-E0C7-4606-842F-4F27C15499CC}">
      <dgm:prSet/>
      <dgm:spPr/>
      <dgm:t>
        <a:bodyPr/>
        <a:lstStyle/>
        <a:p>
          <a:endParaRPr lang="en-US"/>
        </a:p>
      </dgm:t>
    </dgm:pt>
    <dgm:pt modelId="{29064BFF-8846-4E23-B81C-C84DF5D3DFC0}">
      <dgm:prSet phldrT="[Text]"/>
      <dgm:spPr>
        <a:solidFill>
          <a:srgbClr val="0284DF">
            <a:alpha val="16000"/>
          </a:srgbClr>
        </a:solidFill>
      </dgm:spPr>
      <dgm:t>
        <a:bodyPr/>
        <a:lstStyle/>
        <a:p>
          <a:pPr rtl="0"/>
          <a:r>
            <a:rPr lang="en-US" b="0" i="0" u="none" dirty="0" smtClean="0">
              <a:latin typeface="Avenir Next" charset="0"/>
              <a:ea typeface="Avenir Next" charset="0"/>
              <a:cs typeface="Avenir Next" charset="0"/>
            </a:rPr>
            <a:t>Competitor x launched a new innovation lab in Boston</a:t>
          </a:r>
          <a:endParaRPr lang="en-US" dirty="0">
            <a:latin typeface="Avenir Next" charset="0"/>
            <a:ea typeface="Avenir Next" charset="0"/>
            <a:cs typeface="Avenir Next" charset="0"/>
          </a:endParaRPr>
        </a:p>
      </dgm:t>
    </dgm:pt>
    <dgm:pt modelId="{BBC21E9D-87B0-4D33-BD8C-4553DD6F092D}" type="parTrans" cxnId="{77A0634C-A5DD-4D6D-9213-B611C14650C0}">
      <dgm:prSet/>
      <dgm:spPr/>
      <dgm:t>
        <a:bodyPr/>
        <a:lstStyle/>
        <a:p>
          <a:endParaRPr lang="en-US"/>
        </a:p>
      </dgm:t>
    </dgm:pt>
    <dgm:pt modelId="{DB2088E5-0D54-4324-9E8E-487C6BDE3AEE}" type="sibTrans" cxnId="{77A0634C-A5DD-4D6D-9213-B611C14650C0}">
      <dgm:prSet/>
      <dgm:spPr/>
      <dgm:t>
        <a:bodyPr/>
        <a:lstStyle/>
        <a:p>
          <a:endParaRPr lang="en-US"/>
        </a:p>
      </dgm:t>
    </dgm:pt>
    <dgm:pt modelId="{6557166B-4C35-4074-9E8F-7AC1B17F83BE}">
      <dgm:prSet phldrT="[Text]"/>
      <dgm:spPr>
        <a:solidFill>
          <a:srgbClr val="0284DF"/>
        </a:solidFill>
      </dgm:spPr>
      <dgm:t>
        <a:bodyPr/>
        <a:lstStyle/>
        <a:p>
          <a:r>
            <a:rPr lang="en-US" dirty="0" smtClean="0">
              <a:latin typeface="Avenir Next" charset="0"/>
              <a:ea typeface="Avenir Next" charset="0"/>
              <a:cs typeface="Avenir Next" charset="0"/>
            </a:rPr>
            <a:t>Potential Disruptors</a:t>
          </a:r>
          <a:endParaRPr lang="en-US" dirty="0">
            <a:latin typeface="Avenir Next" charset="0"/>
            <a:ea typeface="Avenir Next" charset="0"/>
            <a:cs typeface="Avenir Next" charset="0"/>
          </a:endParaRPr>
        </a:p>
      </dgm:t>
    </dgm:pt>
    <dgm:pt modelId="{2B31EF22-1A57-4922-96C3-C01893555692}" type="parTrans" cxnId="{97D8B543-C09D-4805-8D9D-00FEDABE9E9C}">
      <dgm:prSet/>
      <dgm:spPr/>
      <dgm:t>
        <a:bodyPr/>
        <a:lstStyle/>
        <a:p>
          <a:endParaRPr lang="en-US"/>
        </a:p>
      </dgm:t>
    </dgm:pt>
    <dgm:pt modelId="{61D8F996-7303-4E6C-9E7A-FC3CB81A2F5C}" type="sibTrans" cxnId="{97D8B543-C09D-4805-8D9D-00FEDABE9E9C}">
      <dgm:prSet/>
      <dgm:spPr/>
      <dgm:t>
        <a:bodyPr/>
        <a:lstStyle/>
        <a:p>
          <a:endParaRPr lang="en-US"/>
        </a:p>
      </dgm:t>
    </dgm:pt>
    <dgm:pt modelId="{6C3168C9-715C-4BD3-B8BC-47F55B184CF7}">
      <dgm:prSet phldrT="[Text]"/>
      <dgm:spPr>
        <a:solidFill>
          <a:srgbClr val="0284DF">
            <a:alpha val="16000"/>
          </a:srgbClr>
        </a:solidFill>
      </dgm:spPr>
      <dgm:t>
        <a:bodyPr/>
        <a:lstStyle/>
        <a:p>
          <a:pPr rtl="0"/>
          <a:r>
            <a:rPr lang="en-US" b="0" i="0" u="none" dirty="0" smtClean="0">
              <a:latin typeface="Avenir Next" charset="0"/>
              <a:ea typeface="Avenir Next" charset="0"/>
              <a:cs typeface="Avenir Next" charset="0"/>
            </a:rPr>
            <a:t>Startup x has simplified the buying process</a:t>
          </a:r>
          <a:endParaRPr lang="en-US" dirty="0">
            <a:latin typeface="Avenir Next" charset="0"/>
            <a:ea typeface="Avenir Next" charset="0"/>
            <a:cs typeface="Avenir Next" charset="0"/>
          </a:endParaRPr>
        </a:p>
      </dgm:t>
    </dgm:pt>
    <dgm:pt modelId="{7FC26566-D961-4D23-91A8-5B17BC0CB3C1}" type="parTrans" cxnId="{ACCA1161-0F26-4EF6-BF6F-C47F576A5104}">
      <dgm:prSet/>
      <dgm:spPr/>
      <dgm:t>
        <a:bodyPr/>
        <a:lstStyle/>
        <a:p>
          <a:endParaRPr lang="en-US"/>
        </a:p>
      </dgm:t>
    </dgm:pt>
    <dgm:pt modelId="{26DEAC87-5695-4B8C-9336-25B667359DF5}" type="sibTrans" cxnId="{ACCA1161-0F26-4EF6-BF6F-C47F576A5104}">
      <dgm:prSet/>
      <dgm:spPr/>
      <dgm:t>
        <a:bodyPr/>
        <a:lstStyle/>
        <a:p>
          <a:endParaRPr lang="en-US"/>
        </a:p>
      </dgm:t>
    </dgm:pt>
    <dgm:pt modelId="{B2BA4920-4C5F-4903-AA64-AE3DAB315CCB}">
      <dgm:prSet/>
      <dgm:spPr>
        <a:solidFill>
          <a:srgbClr val="0284DF">
            <a:alpha val="16000"/>
          </a:srgbClr>
        </a:solidFill>
      </dgm:spPr>
      <dgm:t>
        <a:bodyPr/>
        <a:lstStyle/>
        <a:p>
          <a:pPr rtl="0"/>
          <a:r>
            <a:rPr lang="en-US" b="0" i="0" u="none" smtClean="0">
              <a:latin typeface="Avenir Next" charset="0"/>
              <a:ea typeface="Avenir Next" charset="0"/>
              <a:cs typeface="Avenir Next" charset="0"/>
            </a:rPr>
            <a:t>R&amp;D pursuing “Vision 2020” roadmap</a:t>
          </a:r>
          <a:endParaRPr lang="en-US" b="0" i="0" u="none" dirty="0">
            <a:latin typeface="Avenir Next" charset="0"/>
            <a:ea typeface="Avenir Next" charset="0"/>
            <a:cs typeface="Avenir Next" charset="0"/>
          </a:endParaRPr>
        </a:p>
      </dgm:t>
    </dgm:pt>
    <dgm:pt modelId="{6399C1DC-0A43-4579-8F63-E4B9E832C05A}" type="parTrans" cxnId="{55A6F022-5A4B-4512-8AD0-7E951BFBA828}">
      <dgm:prSet/>
      <dgm:spPr/>
      <dgm:t>
        <a:bodyPr/>
        <a:lstStyle/>
        <a:p>
          <a:endParaRPr lang="en-US"/>
        </a:p>
      </dgm:t>
    </dgm:pt>
    <dgm:pt modelId="{3CAB0B4B-BBED-483E-B18B-E035009D2953}" type="sibTrans" cxnId="{55A6F022-5A4B-4512-8AD0-7E951BFBA828}">
      <dgm:prSet/>
      <dgm:spPr/>
      <dgm:t>
        <a:bodyPr/>
        <a:lstStyle/>
        <a:p>
          <a:endParaRPr lang="en-US"/>
        </a:p>
      </dgm:t>
    </dgm:pt>
    <dgm:pt modelId="{191ACC33-D38B-4646-920E-595EEE412B80}">
      <dgm:prSet/>
      <dgm:spPr>
        <a:solidFill>
          <a:srgbClr val="0284DF">
            <a:alpha val="16000"/>
          </a:srgbClr>
        </a:solidFill>
      </dgm:spPr>
      <dgm:t>
        <a:bodyPr/>
        <a:lstStyle/>
        <a:p>
          <a:pPr rtl="0"/>
          <a:r>
            <a:rPr lang="en-US" b="0" i="0" u="none" dirty="0" smtClean="0">
              <a:latin typeface="Avenir Next" charset="0"/>
              <a:ea typeface="Avenir Next" charset="0"/>
              <a:cs typeface="Avenir Next" charset="0"/>
            </a:rPr>
            <a:t>“Big Ideas” employee idea competition</a:t>
          </a:r>
          <a:endParaRPr lang="en-US" b="0" i="0" u="none" dirty="0">
            <a:latin typeface="Avenir Next" charset="0"/>
            <a:ea typeface="Avenir Next" charset="0"/>
            <a:cs typeface="Avenir Next" charset="0"/>
          </a:endParaRPr>
        </a:p>
      </dgm:t>
    </dgm:pt>
    <dgm:pt modelId="{B40D1A13-D268-4704-AD30-01EF43832D1F}" type="parTrans" cxnId="{74412C41-1830-49F0-8C3B-7749512A4A3A}">
      <dgm:prSet/>
      <dgm:spPr/>
      <dgm:t>
        <a:bodyPr/>
        <a:lstStyle/>
        <a:p>
          <a:endParaRPr lang="en-US"/>
        </a:p>
      </dgm:t>
    </dgm:pt>
    <dgm:pt modelId="{22DCF5F8-A415-465E-960A-2FB6B89AEAAB}" type="sibTrans" cxnId="{74412C41-1830-49F0-8C3B-7749512A4A3A}">
      <dgm:prSet/>
      <dgm:spPr/>
      <dgm:t>
        <a:bodyPr/>
        <a:lstStyle/>
        <a:p>
          <a:endParaRPr lang="en-US"/>
        </a:p>
      </dgm:t>
    </dgm:pt>
    <dgm:pt modelId="{432E79AB-7AAE-4AB6-A763-E4A7396383DC}">
      <dgm:prSet/>
      <dgm:spPr>
        <a:solidFill>
          <a:srgbClr val="0284DF">
            <a:alpha val="16000"/>
          </a:srgbClr>
        </a:solidFill>
      </dgm:spPr>
      <dgm:t>
        <a:bodyPr/>
        <a:lstStyle/>
        <a:p>
          <a:pPr rtl="0"/>
          <a:r>
            <a:rPr lang="en-US" b="0" i="0" u="none" smtClean="0">
              <a:latin typeface="Avenir Next" charset="0"/>
              <a:ea typeface="Avenir Next" charset="0"/>
              <a:cs typeface="Avenir Next" charset="0"/>
            </a:rPr>
            <a:t>Competitor y advertising “next generation” of product line</a:t>
          </a:r>
          <a:endParaRPr lang="en-US" b="0" i="0" u="none">
            <a:latin typeface="Avenir Next" charset="0"/>
            <a:ea typeface="Avenir Next" charset="0"/>
            <a:cs typeface="Avenir Next" charset="0"/>
          </a:endParaRPr>
        </a:p>
      </dgm:t>
    </dgm:pt>
    <dgm:pt modelId="{07F27EDC-7DFD-451B-A3EA-5EEB770715CE}" type="parTrans" cxnId="{82740BC8-864E-4535-B840-0B46A3A1E5BE}">
      <dgm:prSet/>
      <dgm:spPr/>
      <dgm:t>
        <a:bodyPr/>
        <a:lstStyle/>
        <a:p>
          <a:endParaRPr lang="en-US"/>
        </a:p>
      </dgm:t>
    </dgm:pt>
    <dgm:pt modelId="{547628F5-628D-4E7B-9DD0-D7E0AEA8C60F}" type="sibTrans" cxnId="{82740BC8-864E-4535-B840-0B46A3A1E5BE}">
      <dgm:prSet/>
      <dgm:spPr/>
      <dgm:t>
        <a:bodyPr/>
        <a:lstStyle/>
        <a:p>
          <a:endParaRPr lang="en-US"/>
        </a:p>
      </dgm:t>
    </dgm:pt>
    <dgm:pt modelId="{A3E9CE06-7B19-4359-A3C8-96A3690C02BA}">
      <dgm:prSet/>
      <dgm:spPr>
        <a:solidFill>
          <a:srgbClr val="0284DF">
            <a:alpha val="16000"/>
          </a:srgbClr>
        </a:solidFill>
      </dgm:spPr>
      <dgm:t>
        <a:bodyPr/>
        <a:lstStyle/>
        <a:p>
          <a:pPr rtl="0"/>
          <a:r>
            <a:rPr lang="en-US" b="0" i="0" u="none" dirty="0" smtClean="0">
              <a:latin typeface="Avenir Next" charset="0"/>
              <a:ea typeface="Avenir Next" charset="0"/>
              <a:cs typeface="Avenir Next" charset="0"/>
            </a:rPr>
            <a:t>Competitor z now offering live tracking of repairs</a:t>
          </a:r>
          <a:endParaRPr lang="en-US" b="0" i="0" u="none" dirty="0">
            <a:latin typeface="Avenir Next" charset="0"/>
            <a:ea typeface="Avenir Next" charset="0"/>
            <a:cs typeface="Avenir Next" charset="0"/>
          </a:endParaRPr>
        </a:p>
      </dgm:t>
    </dgm:pt>
    <dgm:pt modelId="{88342D2C-C84F-4323-895C-8DB53326BBCB}" type="parTrans" cxnId="{1A95B23A-93F6-4B38-96A0-9B179C3D9C74}">
      <dgm:prSet/>
      <dgm:spPr/>
      <dgm:t>
        <a:bodyPr/>
        <a:lstStyle/>
        <a:p>
          <a:endParaRPr lang="en-US"/>
        </a:p>
      </dgm:t>
    </dgm:pt>
    <dgm:pt modelId="{774CC780-B6BF-40C4-82AF-B42BE3177489}" type="sibTrans" cxnId="{1A95B23A-93F6-4B38-96A0-9B179C3D9C74}">
      <dgm:prSet/>
      <dgm:spPr/>
      <dgm:t>
        <a:bodyPr/>
        <a:lstStyle/>
        <a:p>
          <a:endParaRPr lang="en-US"/>
        </a:p>
      </dgm:t>
    </dgm:pt>
    <dgm:pt modelId="{7EC9FEF3-619D-466D-BA40-F091B7615381}">
      <dgm:prSet/>
      <dgm:spPr>
        <a:solidFill>
          <a:srgbClr val="0284DF">
            <a:alpha val="16000"/>
          </a:srgbClr>
        </a:solidFill>
      </dgm:spPr>
      <dgm:t>
        <a:bodyPr/>
        <a:lstStyle/>
        <a:p>
          <a:pPr rtl="0"/>
          <a:r>
            <a:rPr lang="en-US" b="0" i="0" u="none" dirty="0" smtClean="0">
              <a:latin typeface="Avenir Next" charset="0"/>
              <a:ea typeface="Avenir Next" charset="0"/>
              <a:cs typeface="Avenir Next" charset="0"/>
            </a:rPr>
            <a:t>Google launched major health push into healthcare</a:t>
          </a:r>
          <a:endParaRPr lang="en-US" b="0" i="0" u="none" dirty="0">
            <a:latin typeface="Avenir Next" charset="0"/>
            <a:ea typeface="Avenir Next" charset="0"/>
            <a:cs typeface="Avenir Next" charset="0"/>
          </a:endParaRPr>
        </a:p>
      </dgm:t>
    </dgm:pt>
    <dgm:pt modelId="{0ECE0AD0-16F1-4580-9E32-16C20AA4BCF0}" type="parTrans" cxnId="{4F8C54FB-BFAE-4C92-BFDF-E725198F0BE8}">
      <dgm:prSet/>
      <dgm:spPr/>
      <dgm:t>
        <a:bodyPr/>
        <a:lstStyle/>
        <a:p>
          <a:endParaRPr lang="en-US"/>
        </a:p>
      </dgm:t>
    </dgm:pt>
    <dgm:pt modelId="{771BA7AA-BA74-443A-9A4E-6CD1F946E6A2}" type="sibTrans" cxnId="{4F8C54FB-BFAE-4C92-BFDF-E725198F0BE8}">
      <dgm:prSet/>
      <dgm:spPr/>
      <dgm:t>
        <a:bodyPr/>
        <a:lstStyle/>
        <a:p>
          <a:endParaRPr lang="en-US"/>
        </a:p>
      </dgm:t>
    </dgm:pt>
    <dgm:pt modelId="{DA472D00-8DA2-49C9-B786-07557565D344}">
      <dgm:prSet/>
      <dgm:spPr>
        <a:solidFill>
          <a:srgbClr val="0284DF">
            <a:alpha val="16000"/>
          </a:srgbClr>
        </a:solidFill>
      </dgm:spPr>
      <dgm:t>
        <a:bodyPr/>
        <a:lstStyle/>
        <a:p>
          <a:pPr rtl="0"/>
          <a:r>
            <a:rPr lang="en-US" b="0" i="0" u="none" dirty="0" smtClean="0">
              <a:latin typeface="Avenir Next" charset="0"/>
              <a:ea typeface="Avenir Next" charset="0"/>
              <a:cs typeface="Avenir Next" charset="0"/>
            </a:rPr>
            <a:t>Chinese company z plans to start selling product in the U.S. market in Q4</a:t>
          </a:r>
          <a:endParaRPr lang="en-US" b="0" i="0" u="none" dirty="0">
            <a:latin typeface="Avenir Next" charset="0"/>
            <a:ea typeface="Avenir Next" charset="0"/>
            <a:cs typeface="Avenir Next" charset="0"/>
          </a:endParaRPr>
        </a:p>
      </dgm:t>
    </dgm:pt>
    <dgm:pt modelId="{3DEE5268-36A2-4F78-976A-4B265FCAD655}" type="parTrans" cxnId="{DF08F1A2-BB99-4F8C-801C-6E9B66F56011}">
      <dgm:prSet/>
      <dgm:spPr/>
      <dgm:t>
        <a:bodyPr/>
        <a:lstStyle/>
        <a:p>
          <a:endParaRPr lang="en-US"/>
        </a:p>
      </dgm:t>
    </dgm:pt>
    <dgm:pt modelId="{776996F7-79C5-4774-9105-9B69B638DA70}" type="sibTrans" cxnId="{DF08F1A2-BB99-4F8C-801C-6E9B66F56011}">
      <dgm:prSet/>
      <dgm:spPr/>
      <dgm:t>
        <a:bodyPr/>
        <a:lstStyle/>
        <a:p>
          <a:endParaRPr lang="en-US"/>
        </a:p>
      </dgm:t>
    </dgm:pt>
    <dgm:pt modelId="{0EE42BAB-DE19-4AEE-94A6-A716AADA5525}" type="pres">
      <dgm:prSet presAssocID="{86B3EB3A-C5CF-4017-AF72-D5C160016AA6}" presName="Name0" presStyleCnt="0">
        <dgm:presLayoutVars>
          <dgm:dir/>
          <dgm:animLvl val="lvl"/>
          <dgm:resizeHandles val="exact"/>
        </dgm:presLayoutVars>
      </dgm:prSet>
      <dgm:spPr/>
      <dgm:t>
        <a:bodyPr/>
        <a:lstStyle/>
        <a:p>
          <a:endParaRPr lang="en-US"/>
        </a:p>
      </dgm:t>
    </dgm:pt>
    <dgm:pt modelId="{D1CAB959-9EA9-4B10-8D48-044752B0B98D}" type="pres">
      <dgm:prSet presAssocID="{26DACFCA-2722-42BF-B9CF-3A55886FA46D}" presName="composite" presStyleCnt="0"/>
      <dgm:spPr/>
    </dgm:pt>
    <dgm:pt modelId="{321C2201-AD08-4843-A64A-826516EB81A4}" type="pres">
      <dgm:prSet presAssocID="{26DACFCA-2722-42BF-B9CF-3A55886FA46D}" presName="parTx" presStyleLbl="alignNode1" presStyleIdx="0" presStyleCnt="3">
        <dgm:presLayoutVars>
          <dgm:chMax val="0"/>
          <dgm:chPref val="0"/>
          <dgm:bulletEnabled val="1"/>
        </dgm:presLayoutVars>
      </dgm:prSet>
      <dgm:spPr/>
      <dgm:t>
        <a:bodyPr/>
        <a:lstStyle/>
        <a:p>
          <a:endParaRPr lang="en-US"/>
        </a:p>
      </dgm:t>
    </dgm:pt>
    <dgm:pt modelId="{09465350-4D01-4D40-BA78-383DE7D93155}" type="pres">
      <dgm:prSet presAssocID="{26DACFCA-2722-42BF-B9CF-3A55886FA46D}" presName="desTx" presStyleLbl="alignAccFollowNode1" presStyleIdx="0" presStyleCnt="3">
        <dgm:presLayoutVars>
          <dgm:bulletEnabled val="1"/>
        </dgm:presLayoutVars>
      </dgm:prSet>
      <dgm:spPr/>
      <dgm:t>
        <a:bodyPr/>
        <a:lstStyle/>
        <a:p>
          <a:endParaRPr lang="en-US"/>
        </a:p>
      </dgm:t>
    </dgm:pt>
    <dgm:pt modelId="{21C95D39-255F-496C-8638-45526E763203}" type="pres">
      <dgm:prSet presAssocID="{D74856B1-61D7-4C4D-87B5-7D0E028657B9}" presName="space" presStyleCnt="0"/>
      <dgm:spPr/>
    </dgm:pt>
    <dgm:pt modelId="{8CBC2AAB-3A1F-41AE-A21C-E976CAF014A5}" type="pres">
      <dgm:prSet presAssocID="{56E22F3D-9368-4838-BE4D-361848F78575}" presName="composite" presStyleCnt="0"/>
      <dgm:spPr/>
    </dgm:pt>
    <dgm:pt modelId="{E6A2E7CF-045C-4E4D-B775-4C0C3184B37D}" type="pres">
      <dgm:prSet presAssocID="{56E22F3D-9368-4838-BE4D-361848F78575}" presName="parTx" presStyleLbl="alignNode1" presStyleIdx="1" presStyleCnt="3">
        <dgm:presLayoutVars>
          <dgm:chMax val="0"/>
          <dgm:chPref val="0"/>
          <dgm:bulletEnabled val="1"/>
        </dgm:presLayoutVars>
      </dgm:prSet>
      <dgm:spPr/>
      <dgm:t>
        <a:bodyPr/>
        <a:lstStyle/>
        <a:p>
          <a:endParaRPr lang="en-US"/>
        </a:p>
      </dgm:t>
    </dgm:pt>
    <dgm:pt modelId="{86540C23-ACAE-4AA9-B2B2-731958D750D7}" type="pres">
      <dgm:prSet presAssocID="{56E22F3D-9368-4838-BE4D-361848F78575}" presName="desTx" presStyleLbl="alignAccFollowNode1" presStyleIdx="1" presStyleCnt="3">
        <dgm:presLayoutVars>
          <dgm:bulletEnabled val="1"/>
        </dgm:presLayoutVars>
      </dgm:prSet>
      <dgm:spPr/>
      <dgm:t>
        <a:bodyPr/>
        <a:lstStyle/>
        <a:p>
          <a:endParaRPr lang="en-US"/>
        </a:p>
      </dgm:t>
    </dgm:pt>
    <dgm:pt modelId="{1EBA0D96-D839-4B6C-8760-BF2398088C19}" type="pres">
      <dgm:prSet presAssocID="{9C662313-0F2A-4EF9-99DA-8F7039E272FB}" presName="space" presStyleCnt="0"/>
      <dgm:spPr/>
    </dgm:pt>
    <dgm:pt modelId="{14666C7B-700A-44D0-B6D0-DAE1AB70BDB5}" type="pres">
      <dgm:prSet presAssocID="{6557166B-4C35-4074-9E8F-7AC1B17F83BE}" presName="composite" presStyleCnt="0"/>
      <dgm:spPr/>
    </dgm:pt>
    <dgm:pt modelId="{7D653953-ED73-4531-88A6-20F09D610F66}" type="pres">
      <dgm:prSet presAssocID="{6557166B-4C35-4074-9E8F-7AC1B17F83BE}" presName="parTx" presStyleLbl="alignNode1" presStyleIdx="2" presStyleCnt="3">
        <dgm:presLayoutVars>
          <dgm:chMax val="0"/>
          <dgm:chPref val="0"/>
          <dgm:bulletEnabled val="1"/>
        </dgm:presLayoutVars>
      </dgm:prSet>
      <dgm:spPr/>
      <dgm:t>
        <a:bodyPr/>
        <a:lstStyle/>
        <a:p>
          <a:endParaRPr lang="en-US"/>
        </a:p>
      </dgm:t>
    </dgm:pt>
    <dgm:pt modelId="{96F692E6-48AF-40EE-8A89-8351A7EB03C3}" type="pres">
      <dgm:prSet presAssocID="{6557166B-4C35-4074-9E8F-7AC1B17F83BE}" presName="desTx" presStyleLbl="alignAccFollowNode1" presStyleIdx="2" presStyleCnt="3">
        <dgm:presLayoutVars>
          <dgm:bulletEnabled val="1"/>
        </dgm:presLayoutVars>
      </dgm:prSet>
      <dgm:spPr/>
      <dgm:t>
        <a:bodyPr/>
        <a:lstStyle/>
        <a:p>
          <a:endParaRPr lang="en-US"/>
        </a:p>
      </dgm:t>
    </dgm:pt>
  </dgm:ptLst>
  <dgm:cxnLst>
    <dgm:cxn modelId="{76FCB04A-7190-4552-8F82-F4410CEA1E19}" srcId="{26DACFCA-2722-42BF-B9CF-3A55886FA46D}" destId="{F804B3D9-EE71-4A50-869D-42CB20292F82}" srcOrd="0" destOrd="0" parTransId="{F1761054-68EE-4F18-9E18-2F2D4917FA06}" sibTransId="{8D8C92F7-A5A0-43C5-A96F-AA1A076EF852}"/>
    <dgm:cxn modelId="{1A95B23A-93F6-4B38-96A0-9B179C3D9C74}" srcId="{56E22F3D-9368-4838-BE4D-361848F78575}" destId="{A3E9CE06-7B19-4359-A3C8-96A3690C02BA}" srcOrd="2" destOrd="0" parTransId="{88342D2C-C84F-4323-895C-8DB53326BBCB}" sibTransId="{774CC780-B6BF-40C4-82AF-B42BE3177489}"/>
    <dgm:cxn modelId="{97D8B543-C09D-4805-8D9D-00FEDABE9E9C}" srcId="{86B3EB3A-C5CF-4017-AF72-D5C160016AA6}" destId="{6557166B-4C35-4074-9E8F-7AC1B17F83BE}" srcOrd="2" destOrd="0" parTransId="{2B31EF22-1A57-4922-96C3-C01893555692}" sibTransId="{61D8F996-7303-4E6C-9E7A-FC3CB81A2F5C}"/>
    <dgm:cxn modelId="{7C09EF15-46B1-4335-AD68-59E60C2CE573}" type="presOf" srcId="{DA472D00-8DA2-49C9-B786-07557565D344}" destId="{96F692E6-48AF-40EE-8A89-8351A7EB03C3}" srcOrd="0" destOrd="2" presId="urn:microsoft.com/office/officeart/2005/8/layout/hList1"/>
    <dgm:cxn modelId="{8E2062DF-E0C7-4606-842F-4F27C15499CC}" srcId="{86B3EB3A-C5CF-4017-AF72-D5C160016AA6}" destId="{56E22F3D-9368-4838-BE4D-361848F78575}" srcOrd="1" destOrd="0" parTransId="{9B69DD27-9560-4881-BC7D-15CED058FFC1}" sibTransId="{9C662313-0F2A-4EF9-99DA-8F7039E272FB}"/>
    <dgm:cxn modelId="{ACCA1161-0F26-4EF6-BF6F-C47F576A5104}" srcId="{6557166B-4C35-4074-9E8F-7AC1B17F83BE}" destId="{6C3168C9-715C-4BD3-B8BC-47F55B184CF7}" srcOrd="0" destOrd="0" parTransId="{7FC26566-D961-4D23-91A8-5B17BC0CB3C1}" sibTransId="{26DEAC87-5695-4B8C-9336-25B667359DF5}"/>
    <dgm:cxn modelId="{55A6F022-5A4B-4512-8AD0-7E951BFBA828}" srcId="{26DACFCA-2722-42BF-B9CF-3A55886FA46D}" destId="{B2BA4920-4C5F-4903-AA64-AE3DAB315CCB}" srcOrd="1" destOrd="0" parTransId="{6399C1DC-0A43-4579-8F63-E4B9E832C05A}" sibTransId="{3CAB0B4B-BBED-483E-B18B-E035009D2953}"/>
    <dgm:cxn modelId="{4F8C54FB-BFAE-4C92-BFDF-E725198F0BE8}" srcId="{6557166B-4C35-4074-9E8F-7AC1B17F83BE}" destId="{7EC9FEF3-619D-466D-BA40-F091B7615381}" srcOrd="1" destOrd="0" parTransId="{0ECE0AD0-16F1-4580-9E32-16C20AA4BCF0}" sibTransId="{771BA7AA-BA74-443A-9A4E-6CD1F946E6A2}"/>
    <dgm:cxn modelId="{FA871D70-3F99-4439-99CC-E43CA323CF4D}" type="presOf" srcId="{F804B3D9-EE71-4A50-869D-42CB20292F82}" destId="{09465350-4D01-4D40-BA78-383DE7D93155}" srcOrd="0" destOrd="0" presId="urn:microsoft.com/office/officeart/2005/8/layout/hList1"/>
    <dgm:cxn modelId="{779ADFF1-FE5D-461E-A0B3-72262300F5D3}" type="presOf" srcId="{B2BA4920-4C5F-4903-AA64-AE3DAB315CCB}" destId="{09465350-4D01-4D40-BA78-383DE7D93155}" srcOrd="0" destOrd="1" presId="urn:microsoft.com/office/officeart/2005/8/layout/hList1"/>
    <dgm:cxn modelId="{DCBFD26A-9EE6-4E8A-A3BD-BE41ED367FE5}" srcId="{86B3EB3A-C5CF-4017-AF72-D5C160016AA6}" destId="{26DACFCA-2722-42BF-B9CF-3A55886FA46D}" srcOrd="0" destOrd="0" parTransId="{FFC8818D-DC0A-438C-9AA2-F6F2321098CD}" sibTransId="{D74856B1-61D7-4C4D-87B5-7D0E028657B9}"/>
    <dgm:cxn modelId="{793D3423-9061-4E3C-A272-E267674FF147}" type="presOf" srcId="{191ACC33-D38B-4646-920E-595EEE412B80}" destId="{09465350-4D01-4D40-BA78-383DE7D93155}" srcOrd="0" destOrd="2" presId="urn:microsoft.com/office/officeart/2005/8/layout/hList1"/>
    <dgm:cxn modelId="{69E65675-B8C3-467B-87B9-E5F8F58D85FF}" type="presOf" srcId="{A3E9CE06-7B19-4359-A3C8-96A3690C02BA}" destId="{86540C23-ACAE-4AA9-B2B2-731958D750D7}" srcOrd="0" destOrd="2" presId="urn:microsoft.com/office/officeart/2005/8/layout/hList1"/>
    <dgm:cxn modelId="{5DAE66EC-249C-4CF2-98C3-6F624AA9DE31}" type="presOf" srcId="{6557166B-4C35-4074-9E8F-7AC1B17F83BE}" destId="{7D653953-ED73-4531-88A6-20F09D610F66}" srcOrd="0" destOrd="0" presId="urn:microsoft.com/office/officeart/2005/8/layout/hList1"/>
    <dgm:cxn modelId="{C695B62F-1A16-4AAA-9C59-D47EF7636AB5}" type="presOf" srcId="{29064BFF-8846-4E23-B81C-C84DF5D3DFC0}" destId="{86540C23-ACAE-4AA9-B2B2-731958D750D7}" srcOrd="0" destOrd="0" presId="urn:microsoft.com/office/officeart/2005/8/layout/hList1"/>
    <dgm:cxn modelId="{E3BE4493-9482-48BC-9424-828A0A9A976B}" type="presOf" srcId="{86B3EB3A-C5CF-4017-AF72-D5C160016AA6}" destId="{0EE42BAB-DE19-4AEE-94A6-A716AADA5525}" srcOrd="0" destOrd="0" presId="urn:microsoft.com/office/officeart/2005/8/layout/hList1"/>
    <dgm:cxn modelId="{D819ACC5-D1D8-4922-ABC6-07343C43FF98}" type="presOf" srcId="{6C3168C9-715C-4BD3-B8BC-47F55B184CF7}" destId="{96F692E6-48AF-40EE-8A89-8351A7EB03C3}" srcOrd="0" destOrd="0" presId="urn:microsoft.com/office/officeart/2005/8/layout/hList1"/>
    <dgm:cxn modelId="{82740BC8-864E-4535-B840-0B46A3A1E5BE}" srcId="{56E22F3D-9368-4838-BE4D-361848F78575}" destId="{432E79AB-7AAE-4AB6-A763-E4A7396383DC}" srcOrd="1" destOrd="0" parTransId="{07F27EDC-7DFD-451B-A3EA-5EEB770715CE}" sibTransId="{547628F5-628D-4E7B-9DD0-D7E0AEA8C60F}"/>
    <dgm:cxn modelId="{DF08F1A2-BB99-4F8C-801C-6E9B66F56011}" srcId="{6557166B-4C35-4074-9E8F-7AC1B17F83BE}" destId="{DA472D00-8DA2-49C9-B786-07557565D344}" srcOrd="2" destOrd="0" parTransId="{3DEE5268-36A2-4F78-976A-4B265FCAD655}" sibTransId="{776996F7-79C5-4774-9105-9B69B638DA70}"/>
    <dgm:cxn modelId="{41B9159F-CD9B-4D40-9119-3BF8B2F0C8F7}" type="presOf" srcId="{26DACFCA-2722-42BF-B9CF-3A55886FA46D}" destId="{321C2201-AD08-4843-A64A-826516EB81A4}" srcOrd="0" destOrd="0" presId="urn:microsoft.com/office/officeart/2005/8/layout/hList1"/>
    <dgm:cxn modelId="{77A0634C-A5DD-4D6D-9213-B611C14650C0}" srcId="{56E22F3D-9368-4838-BE4D-361848F78575}" destId="{29064BFF-8846-4E23-B81C-C84DF5D3DFC0}" srcOrd="0" destOrd="0" parTransId="{BBC21E9D-87B0-4D33-BD8C-4553DD6F092D}" sibTransId="{DB2088E5-0D54-4324-9E8E-487C6BDE3AEE}"/>
    <dgm:cxn modelId="{EE089E4D-AFDD-4DB8-9CC2-5BF4903B80EB}" type="presOf" srcId="{432E79AB-7AAE-4AB6-A763-E4A7396383DC}" destId="{86540C23-ACAE-4AA9-B2B2-731958D750D7}" srcOrd="0" destOrd="1" presId="urn:microsoft.com/office/officeart/2005/8/layout/hList1"/>
    <dgm:cxn modelId="{74412C41-1830-49F0-8C3B-7749512A4A3A}" srcId="{26DACFCA-2722-42BF-B9CF-3A55886FA46D}" destId="{191ACC33-D38B-4646-920E-595EEE412B80}" srcOrd="2" destOrd="0" parTransId="{B40D1A13-D268-4704-AD30-01EF43832D1F}" sibTransId="{22DCF5F8-A415-465E-960A-2FB6B89AEAAB}"/>
    <dgm:cxn modelId="{FE7EA7E1-801D-4AF2-A12E-75FF851B8445}" type="presOf" srcId="{56E22F3D-9368-4838-BE4D-361848F78575}" destId="{E6A2E7CF-045C-4E4D-B775-4C0C3184B37D}" srcOrd="0" destOrd="0" presId="urn:microsoft.com/office/officeart/2005/8/layout/hList1"/>
    <dgm:cxn modelId="{F559BCAC-C4B3-4310-A400-B10F758C1169}" type="presOf" srcId="{7EC9FEF3-619D-466D-BA40-F091B7615381}" destId="{96F692E6-48AF-40EE-8A89-8351A7EB03C3}" srcOrd="0" destOrd="1" presId="urn:microsoft.com/office/officeart/2005/8/layout/hList1"/>
    <dgm:cxn modelId="{BBE35D87-F15A-4E4C-A344-18E687BB57F5}" type="presParOf" srcId="{0EE42BAB-DE19-4AEE-94A6-A716AADA5525}" destId="{D1CAB959-9EA9-4B10-8D48-044752B0B98D}" srcOrd="0" destOrd="0" presId="urn:microsoft.com/office/officeart/2005/8/layout/hList1"/>
    <dgm:cxn modelId="{B4FE50D7-3555-4589-B38D-00303735FC59}" type="presParOf" srcId="{D1CAB959-9EA9-4B10-8D48-044752B0B98D}" destId="{321C2201-AD08-4843-A64A-826516EB81A4}" srcOrd="0" destOrd="0" presId="urn:microsoft.com/office/officeart/2005/8/layout/hList1"/>
    <dgm:cxn modelId="{EF8104F4-20E7-4AB8-895D-0653B2DD5E25}" type="presParOf" srcId="{D1CAB959-9EA9-4B10-8D48-044752B0B98D}" destId="{09465350-4D01-4D40-BA78-383DE7D93155}" srcOrd="1" destOrd="0" presId="urn:microsoft.com/office/officeart/2005/8/layout/hList1"/>
    <dgm:cxn modelId="{7874FBA6-4F6D-4E22-A194-7D569E90BDF3}" type="presParOf" srcId="{0EE42BAB-DE19-4AEE-94A6-A716AADA5525}" destId="{21C95D39-255F-496C-8638-45526E763203}" srcOrd="1" destOrd="0" presId="urn:microsoft.com/office/officeart/2005/8/layout/hList1"/>
    <dgm:cxn modelId="{4B0B8038-4692-4F34-AA55-853C0468FB4F}" type="presParOf" srcId="{0EE42BAB-DE19-4AEE-94A6-A716AADA5525}" destId="{8CBC2AAB-3A1F-41AE-A21C-E976CAF014A5}" srcOrd="2" destOrd="0" presId="urn:microsoft.com/office/officeart/2005/8/layout/hList1"/>
    <dgm:cxn modelId="{2A1E915F-D35E-468C-8F66-452E277B952A}" type="presParOf" srcId="{8CBC2AAB-3A1F-41AE-A21C-E976CAF014A5}" destId="{E6A2E7CF-045C-4E4D-B775-4C0C3184B37D}" srcOrd="0" destOrd="0" presId="urn:microsoft.com/office/officeart/2005/8/layout/hList1"/>
    <dgm:cxn modelId="{E65366C1-4621-46DB-A040-1ED41B7AE330}" type="presParOf" srcId="{8CBC2AAB-3A1F-41AE-A21C-E976CAF014A5}" destId="{86540C23-ACAE-4AA9-B2B2-731958D750D7}" srcOrd="1" destOrd="0" presId="urn:microsoft.com/office/officeart/2005/8/layout/hList1"/>
    <dgm:cxn modelId="{C611749F-FBB4-4269-B08E-6DCE813D44FC}" type="presParOf" srcId="{0EE42BAB-DE19-4AEE-94A6-A716AADA5525}" destId="{1EBA0D96-D839-4B6C-8760-BF2398088C19}" srcOrd="3" destOrd="0" presId="urn:microsoft.com/office/officeart/2005/8/layout/hList1"/>
    <dgm:cxn modelId="{04FE6299-7E99-44B1-B244-04B63273BBA7}" type="presParOf" srcId="{0EE42BAB-DE19-4AEE-94A6-A716AADA5525}" destId="{14666C7B-700A-44D0-B6D0-DAE1AB70BDB5}" srcOrd="4" destOrd="0" presId="urn:microsoft.com/office/officeart/2005/8/layout/hList1"/>
    <dgm:cxn modelId="{207D462D-75BA-4994-AB57-ABC43CC471FC}" type="presParOf" srcId="{14666C7B-700A-44D0-B6D0-DAE1AB70BDB5}" destId="{7D653953-ED73-4531-88A6-20F09D610F66}" srcOrd="0" destOrd="0" presId="urn:microsoft.com/office/officeart/2005/8/layout/hList1"/>
    <dgm:cxn modelId="{BC23B251-ED61-43F8-A674-30722A84D7F8}" type="presParOf" srcId="{14666C7B-700A-44D0-B6D0-DAE1AB70BDB5}" destId="{96F692E6-48AF-40EE-8A89-8351A7EB03C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FA67F0-777F-4E09-808E-C75C5E13AB8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BFBB36D-6517-4D89-998C-86D890C2F0B5}">
      <dgm:prSet phldrT="[Text]"/>
      <dgm:spPr>
        <a:solidFill>
          <a:srgbClr val="FF5703"/>
        </a:solidFill>
      </dgm:spPr>
      <dgm:t>
        <a:bodyPr/>
        <a:lstStyle/>
        <a:p>
          <a:r>
            <a:rPr lang="en-US" dirty="0" smtClean="0">
              <a:latin typeface="Avenir Next" charset="0"/>
              <a:ea typeface="Avenir Next" charset="0"/>
              <a:cs typeface="Avenir Next" charset="0"/>
            </a:rPr>
            <a:t>Develop Shared Vision</a:t>
          </a:r>
          <a:endParaRPr lang="en-US" dirty="0">
            <a:latin typeface="Avenir Next" charset="0"/>
            <a:ea typeface="Avenir Next" charset="0"/>
            <a:cs typeface="Avenir Next" charset="0"/>
          </a:endParaRPr>
        </a:p>
      </dgm:t>
    </dgm:pt>
    <dgm:pt modelId="{02DFBAEB-8CDA-4612-A976-605366A36E3B}" type="parTrans" cxnId="{80B1462A-19F2-452B-A1B0-A222EB586648}">
      <dgm:prSet/>
      <dgm:spPr/>
      <dgm:t>
        <a:bodyPr/>
        <a:lstStyle/>
        <a:p>
          <a:endParaRPr lang="en-US"/>
        </a:p>
      </dgm:t>
    </dgm:pt>
    <dgm:pt modelId="{E62509BA-6DBA-4C5C-A779-0A3C3B830200}" type="sibTrans" cxnId="{80B1462A-19F2-452B-A1B0-A222EB586648}">
      <dgm:prSet/>
      <dgm:spPr>
        <a:solidFill>
          <a:schemeClr val="bg1">
            <a:lumMod val="75000"/>
          </a:schemeClr>
        </a:solidFill>
      </dgm:spPr>
      <dgm:t>
        <a:bodyPr/>
        <a:lstStyle/>
        <a:p>
          <a:endParaRPr lang="en-US"/>
        </a:p>
      </dgm:t>
    </dgm:pt>
    <dgm:pt modelId="{2E26D11A-A02D-4D3F-B1B2-51DA1499C416}">
      <dgm:prSet phldrT="[Text]"/>
      <dgm:spPr>
        <a:solidFill>
          <a:srgbClr val="0284DF"/>
        </a:solidFill>
      </dgm:spPr>
      <dgm:t>
        <a:bodyPr/>
        <a:lstStyle/>
        <a:p>
          <a:r>
            <a:rPr lang="en-US" dirty="0" smtClean="0">
              <a:latin typeface="Avenir Next" charset="0"/>
              <a:ea typeface="Avenir Next" charset="0"/>
              <a:cs typeface="Avenir Next" charset="0"/>
            </a:rPr>
            <a:t>Roadmap Development</a:t>
          </a:r>
          <a:endParaRPr lang="en-US" dirty="0">
            <a:latin typeface="Avenir Next" charset="0"/>
            <a:ea typeface="Avenir Next" charset="0"/>
            <a:cs typeface="Avenir Next" charset="0"/>
          </a:endParaRPr>
        </a:p>
      </dgm:t>
    </dgm:pt>
    <dgm:pt modelId="{CD2D5EAF-B289-4AA6-8929-EB531475493B}" type="parTrans" cxnId="{2FDBB44D-12CA-4B24-AD58-0DE6A6DC824B}">
      <dgm:prSet/>
      <dgm:spPr/>
      <dgm:t>
        <a:bodyPr/>
        <a:lstStyle/>
        <a:p>
          <a:endParaRPr lang="en-US"/>
        </a:p>
      </dgm:t>
    </dgm:pt>
    <dgm:pt modelId="{A10FD854-D76E-4447-A91C-96D1BC5F7ED9}" type="sibTrans" cxnId="{2FDBB44D-12CA-4B24-AD58-0DE6A6DC824B}">
      <dgm:prSet/>
      <dgm:spPr/>
      <dgm:t>
        <a:bodyPr/>
        <a:lstStyle/>
        <a:p>
          <a:endParaRPr lang="en-US"/>
        </a:p>
      </dgm:t>
    </dgm:pt>
    <dgm:pt modelId="{13E38F63-5A0F-48E5-A972-BDD0C946B6F6}">
      <dgm:prSet phldrT="[Text]"/>
      <dgm:spPr>
        <a:solidFill>
          <a:srgbClr val="0284DF"/>
        </a:solidFill>
      </dgm:spPr>
      <dgm:t>
        <a:bodyPr/>
        <a:lstStyle/>
        <a:p>
          <a:r>
            <a:rPr lang="en-US" dirty="0" smtClean="0">
              <a:latin typeface="Avenir Next" charset="0"/>
              <a:ea typeface="Avenir Next" charset="0"/>
              <a:cs typeface="Avenir Next" charset="0"/>
            </a:rPr>
            <a:t>Execution of Innovation Initiatives</a:t>
          </a:r>
          <a:endParaRPr lang="en-US" dirty="0">
            <a:latin typeface="Avenir Next" charset="0"/>
            <a:ea typeface="Avenir Next" charset="0"/>
            <a:cs typeface="Avenir Next" charset="0"/>
          </a:endParaRPr>
        </a:p>
      </dgm:t>
    </dgm:pt>
    <dgm:pt modelId="{021C3ACF-4B36-43F1-8536-F5ABBB19A752}" type="parTrans" cxnId="{445DF33D-3E7D-4529-8955-85B3E8BCFBD4}">
      <dgm:prSet/>
      <dgm:spPr/>
      <dgm:t>
        <a:bodyPr/>
        <a:lstStyle/>
        <a:p>
          <a:endParaRPr lang="en-US"/>
        </a:p>
      </dgm:t>
    </dgm:pt>
    <dgm:pt modelId="{59544CA6-CEA8-4048-A56E-BF71415EB55A}" type="sibTrans" cxnId="{445DF33D-3E7D-4529-8955-85B3E8BCFBD4}">
      <dgm:prSet/>
      <dgm:spPr/>
      <dgm:t>
        <a:bodyPr/>
        <a:lstStyle/>
        <a:p>
          <a:endParaRPr lang="en-US"/>
        </a:p>
      </dgm:t>
    </dgm:pt>
    <dgm:pt modelId="{5FC0FD1A-D278-4E41-B219-D87BC5348A7B}">
      <dgm:prSet phldrT="[Text]"/>
      <dgm:spPr>
        <a:solidFill>
          <a:srgbClr val="0284DF"/>
        </a:solidFill>
      </dgm:spPr>
      <dgm:t>
        <a:bodyPr/>
        <a:lstStyle/>
        <a:p>
          <a:r>
            <a:rPr lang="en-US" dirty="0" smtClean="0">
              <a:latin typeface="Avenir Next" charset="0"/>
              <a:ea typeface="Avenir Next" charset="0"/>
              <a:cs typeface="Avenir Next" charset="0"/>
            </a:rPr>
            <a:t>Regular Strategic Iterations</a:t>
          </a:r>
          <a:endParaRPr lang="en-US" dirty="0">
            <a:latin typeface="Avenir Next" charset="0"/>
            <a:ea typeface="Avenir Next" charset="0"/>
            <a:cs typeface="Avenir Next" charset="0"/>
          </a:endParaRPr>
        </a:p>
      </dgm:t>
    </dgm:pt>
    <dgm:pt modelId="{FD597BF7-6184-4A7A-9891-53FAE4D10B43}" type="parTrans" cxnId="{B2E1C428-9141-4A0F-A383-67998BEE663B}">
      <dgm:prSet/>
      <dgm:spPr/>
      <dgm:t>
        <a:bodyPr/>
        <a:lstStyle/>
        <a:p>
          <a:endParaRPr lang="en-US"/>
        </a:p>
      </dgm:t>
    </dgm:pt>
    <dgm:pt modelId="{38B0806F-B008-448F-9A4D-8BE834395FCE}" type="sibTrans" cxnId="{B2E1C428-9141-4A0F-A383-67998BEE663B}">
      <dgm:prSet/>
      <dgm:spPr/>
      <dgm:t>
        <a:bodyPr/>
        <a:lstStyle/>
        <a:p>
          <a:endParaRPr lang="en-US"/>
        </a:p>
      </dgm:t>
    </dgm:pt>
    <dgm:pt modelId="{8EC6C866-E924-47B6-A8EC-47262271B991}" type="pres">
      <dgm:prSet presAssocID="{8CFA67F0-777F-4E09-808E-C75C5E13AB81}" presName="Name0" presStyleCnt="0">
        <dgm:presLayoutVars>
          <dgm:dir/>
          <dgm:resizeHandles val="exact"/>
        </dgm:presLayoutVars>
      </dgm:prSet>
      <dgm:spPr/>
      <dgm:t>
        <a:bodyPr/>
        <a:lstStyle/>
        <a:p>
          <a:endParaRPr lang="en-US"/>
        </a:p>
      </dgm:t>
    </dgm:pt>
    <dgm:pt modelId="{EF0562D2-7400-4681-8804-9EBB0F8EB8B7}" type="pres">
      <dgm:prSet presAssocID="{8CFA67F0-777F-4E09-808E-C75C5E13AB81}" presName="cycle" presStyleCnt="0"/>
      <dgm:spPr/>
    </dgm:pt>
    <dgm:pt modelId="{B68DD0FC-7575-4A4F-91B1-32F9677A7D2C}" type="pres">
      <dgm:prSet presAssocID="{8BFBB36D-6517-4D89-998C-86D890C2F0B5}" presName="nodeFirstNode" presStyleLbl="node1" presStyleIdx="0" presStyleCnt="4" custScaleY="54576" custRadScaleRad="113814">
        <dgm:presLayoutVars>
          <dgm:bulletEnabled val="1"/>
        </dgm:presLayoutVars>
      </dgm:prSet>
      <dgm:spPr/>
      <dgm:t>
        <a:bodyPr/>
        <a:lstStyle/>
        <a:p>
          <a:endParaRPr lang="en-US"/>
        </a:p>
      </dgm:t>
    </dgm:pt>
    <dgm:pt modelId="{F668F628-E3B4-4B86-9B8A-484611B7E1A9}" type="pres">
      <dgm:prSet presAssocID="{E62509BA-6DBA-4C5C-A779-0A3C3B830200}" presName="sibTransFirstNode" presStyleLbl="bgShp" presStyleIdx="0" presStyleCnt="1"/>
      <dgm:spPr/>
      <dgm:t>
        <a:bodyPr/>
        <a:lstStyle/>
        <a:p>
          <a:endParaRPr lang="en-US"/>
        </a:p>
      </dgm:t>
    </dgm:pt>
    <dgm:pt modelId="{54B7D024-039D-4C0D-B8A9-CC308FD1089B}" type="pres">
      <dgm:prSet presAssocID="{2E26D11A-A02D-4D3F-B1B2-51DA1499C416}" presName="nodeFollowingNodes" presStyleLbl="node1" presStyleIdx="1" presStyleCnt="4" custScaleY="54576">
        <dgm:presLayoutVars>
          <dgm:bulletEnabled val="1"/>
        </dgm:presLayoutVars>
      </dgm:prSet>
      <dgm:spPr/>
      <dgm:t>
        <a:bodyPr/>
        <a:lstStyle/>
        <a:p>
          <a:endParaRPr lang="en-US"/>
        </a:p>
      </dgm:t>
    </dgm:pt>
    <dgm:pt modelId="{01139E5B-3418-400F-9DF4-2A51C8425976}" type="pres">
      <dgm:prSet presAssocID="{13E38F63-5A0F-48E5-A972-BDD0C946B6F6}" presName="nodeFollowingNodes" presStyleLbl="node1" presStyleIdx="2" presStyleCnt="4" custScaleY="54576" custRadScaleRad="163653" custRadScaleInc="-2803">
        <dgm:presLayoutVars>
          <dgm:bulletEnabled val="1"/>
        </dgm:presLayoutVars>
      </dgm:prSet>
      <dgm:spPr/>
      <dgm:t>
        <a:bodyPr/>
        <a:lstStyle/>
        <a:p>
          <a:endParaRPr lang="en-US"/>
        </a:p>
      </dgm:t>
    </dgm:pt>
    <dgm:pt modelId="{D4FDB7BD-FF43-4C97-B87F-96BAFFDC3C32}" type="pres">
      <dgm:prSet presAssocID="{5FC0FD1A-D278-4E41-B219-D87BC5348A7B}" presName="nodeFollowingNodes" presStyleLbl="node1" presStyleIdx="3" presStyleCnt="4" custScaleY="54576">
        <dgm:presLayoutVars>
          <dgm:bulletEnabled val="1"/>
        </dgm:presLayoutVars>
      </dgm:prSet>
      <dgm:spPr/>
      <dgm:t>
        <a:bodyPr/>
        <a:lstStyle/>
        <a:p>
          <a:endParaRPr lang="en-US"/>
        </a:p>
      </dgm:t>
    </dgm:pt>
  </dgm:ptLst>
  <dgm:cxnLst>
    <dgm:cxn modelId="{80B1462A-19F2-452B-A1B0-A222EB586648}" srcId="{8CFA67F0-777F-4E09-808E-C75C5E13AB81}" destId="{8BFBB36D-6517-4D89-998C-86D890C2F0B5}" srcOrd="0" destOrd="0" parTransId="{02DFBAEB-8CDA-4612-A976-605366A36E3B}" sibTransId="{E62509BA-6DBA-4C5C-A779-0A3C3B830200}"/>
    <dgm:cxn modelId="{445DF33D-3E7D-4529-8955-85B3E8BCFBD4}" srcId="{8CFA67F0-777F-4E09-808E-C75C5E13AB81}" destId="{13E38F63-5A0F-48E5-A972-BDD0C946B6F6}" srcOrd="2" destOrd="0" parTransId="{021C3ACF-4B36-43F1-8536-F5ABBB19A752}" sibTransId="{59544CA6-CEA8-4048-A56E-BF71415EB55A}"/>
    <dgm:cxn modelId="{B2E1C428-9141-4A0F-A383-67998BEE663B}" srcId="{8CFA67F0-777F-4E09-808E-C75C5E13AB81}" destId="{5FC0FD1A-D278-4E41-B219-D87BC5348A7B}" srcOrd="3" destOrd="0" parTransId="{FD597BF7-6184-4A7A-9891-53FAE4D10B43}" sibTransId="{38B0806F-B008-448F-9A4D-8BE834395FCE}"/>
    <dgm:cxn modelId="{8F3A0823-401E-2742-93A8-2965C6A74880}" type="presOf" srcId="{2E26D11A-A02D-4D3F-B1B2-51DA1499C416}" destId="{54B7D024-039D-4C0D-B8A9-CC308FD1089B}" srcOrd="0" destOrd="0" presId="urn:microsoft.com/office/officeart/2005/8/layout/cycle3"/>
    <dgm:cxn modelId="{74D2816B-C7B7-C349-9E9C-2EFB1DF48495}" type="presOf" srcId="{8CFA67F0-777F-4E09-808E-C75C5E13AB81}" destId="{8EC6C866-E924-47B6-A8EC-47262271B991}" srcOrd="0" destOrd="0" presId="urn:microsoft.com/office/officeart/2005/8/layout/cycle3"/>
    <dgm:cxn modelId="{AFC51ED2-DCAF-D64F-B95C-66DF921007C0}" type="presOf" srcId="{8BFBB36D-6517-4D89-998C-86D890C2F0B5}" destId="{B68DD0FC-7575-4A4F-91B1-32F9677A7D2C}" srcOrd="0" destOrd="0" presId="urn:microsoft.com/office/officeart/2005/8/layout/cycle3"/>
    <dgm:cxn modelId="{6E1642B6-D6F3-1440-836C-B3D871B9F415}" type="presOf" srcId="{E62509BA-6DBA-4C5C-A779-0A3C3B830200}" destId="{F668F628-E3B4-4B86-9B8A-484611B7E1A9}" srcOrd="0" destOrd="0" presId="urn:microsoft.com/office/officeart/2005/8/layout/cycle3"/>
    <dgm:cxn modelId="{3969E50D-923E-E447-BD6D-CEDDEDAACCC8}" type="presOf" srcId="{5FC0FD1A-D278-4E41-B219-D87BC5348A7B}" destId="{D4FDB7BD-FF43-4C97-B87F-96BAFFDC3C32}" srcOrd="0" destOrd="0" presId="urn:microsoft.com/office/officeart/2005/8/layout/cycle3"/>
    <dgm:cxn modelId="{2FDBB44D-12CA-4B24-AD58-0DE6A6DC824B}" srcId="{8CFA67F0-777F-4E09-808E-C75C5E13AB81}" destId="{2E26D11A-A02D-4D3F-B1B2-51DA1499C416}" srcOrd="1" destOrd="0" parTransId="{CD2D5EAF-B289-4AA6-8929-EB531475493B}" sibTransId="{A10FD854-D76E-4447-A91C-96D1BC5F7ED9}"/>
    <dgm:cxn modelId="{85A5490E-E0CA-AB4B-B1ED-CD7361C1AB99}" type="presOf" srcId="{13E38F63-5A0F-48E5-A972-BDD0C946B6F6}" destId="{01139E5B-3418-400F-9DF4-2A51C8425976}" srcOrd="0" destOrd="0" presId="urn:microsoft.com/office/officeart/2005/8/layout/cycle3"/>
    <dgm:cxn modelId="{C97C9973-4CBF-8849-9D30-692015A06F9B}" type="presParOf" srcId="{8EC6C866-E924-47B6-A8EC-47262271B991}" destId="{EF0562D2-7400-4681-8804-9EBB0F8EB8B7}" srcOrd="0" destOrd="0" presId="urn:microsoft.com/office/officeart/2005/8/layout/cycle3"/>
    <dgm:cxn modelId="{630E46C5-8F6F-6143-AFFD-6885C2F8AB47}" type="presParOf" srcId="{EF0562D2-7400-4681-8804-9EBB0F8EB8B7}" destId="{B68DD0FC-7575-4A4F-91B1-32F9677A7D2C}" srcOrd="0" destOrd="0" presId="urn:microsoft.com/office/officeart/2005/8/layout/cycle3"/>
    <dgm:cxn modelId="{4722CA64-F644-4345-9B16-205E97025DDE}" type="presParOf" srcId="{EF0562D2-7400-4681-8804-9EBB0F8EB8B7}" destId="{F668F628-E3B4-4B86-9B8A-484611B7E1A9}" srcOrd="1" destOrd="0" presId="urn:microsoft.com/office/officeart/2005/8/layout/cycle3"/>
    <dgm:cxn modelId="{C391B80C-A8AA-D441-82DB-CE102E4DA0E8}" type="presParOf" srcId="{EF0562D2-7400-4681-8804-9EBB0F8EB8B7}" destId="{54B7D024-039D-4C0D-B8A9-CC308FD1089B}" srcOrd="2" destOrd="0" presId="urn:microsoft.com/office/officeart/2005/8/layout/cycle3"/>
    <dgm:cxn modelId="{D6902DB7-307E-AB4E-86DB-4124CB7FE813}" type="presParOf" srcId="{EF0562D2-7400-4681-8804-9EBB0F8EB8B7}" destId="{01139E5B-3418-400F-9DF4-2A51C8425976}" srcOrd="3" destOrd="0" presId="urn:microsoft.com/office/officeart/2005/8/layout/cycle3"/>
    <dgm:cxn modelId="{95E3C2BE-627C-3449-9C9A-52F3741D93A2}" type="presParOf" srcId="{EF0562D2-7400-4681-8804-9EBB0F8EB8B7}" destId="{D4FDB7BD-FF43-4C97-B87F-96BAFFDC3C32}"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52C6E2-CA80-487A-A531-456E37184F85}"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47D309C9-DB52-48B6-A69B-5F96FAD74C0A}">
      <dgm:prSet phldrT="[Text]"/>
      <dgm:spPr>
        <a:solidFill>
          <a:srgbClr val="0284DF"/>
        </a:solidFill>
      </dgm:spPr>
      <dgm:t>
        <a:bodyPr/>
        <a:lstStyle/>
        <a:p>
          <a:r>
            <a:rPr lang="en-US" dirty="0" smtClean="0">
              <a:latin typeface="Avenir Next" charset="0"/>
              <a:ea typeface="Avenir Next" charset="0"/>
              <a:cs typeface="Avenir Next" charset="0"/>
            </a:rPr>
            <a:t>Personnel</a:t>
          </a:r>
          <a:endParaRPr lang="en-US" dirty="0">
            <a:latin typeface="Avenir Next" charset="0"/>
            <a:ea typeface="Avenir Next" charset="0"/>
            <a:cs typeface="Avenir Next" charset="0"/>
          </a:endParaRPr>
        </a:p>
      </dgm:t>
    </dgm:pt>
    <dgm:pt modelId="{21E5E912-65B2-43BA-8136-57F2FC6DE900}" type="parTrans" cxnId="{578B9CF7-4CB2-44E6-8B44-8A2CC13A66A5}">
      <dgm:prSet/>
      <dgm:spPr/>
      <dgm:t>
        <a:bodyPr/>
        <a:lstStyle/>
        <a:p>
          <a:endParaRPr lang="en-US"/>
        </a:p>
      </dgm:t>
    </dgm:pt>
    <dgm:pt modelId="{EA7EBF24-F882-4BAD-8C6D-65A0A43E0352}" type="sibTrans" cxnId="{578B9CF7-4CB2-44E6-8B44-8A2CC13A66A5}">
      <dgm:prSet/>
      <dgm:spPr/>
      <dgm:t>
        <a:bodyPr/>
        <a:lstStyle/>
        <a:p>
          <a:endParaRPr lang="en-US"/>
        </a:p>
      </dgm:t>
    </dgm:pt>
    <dgm:pt modelId="{91CB52E7-12D6-4070-B0BD-026144089425}">
      <dgm:prSet phldrT="[Text]"/>
      <dgm:spPr/>
      <dgm:t>
        <a:bodyPr/>
        <a:lstStyle/>
        <a:p>
          <a:r>
            <a:rPr lang="en-US" dirty="0" smtClean="0">
              <a:latin typeface="Avenir Next" charset="0"/>
              <a:ea typeface="Avenir Next" charset="0"/>
              <a:cs typeface="Avenir Next" charset="0"/>
            </a:rPr>
            <a:t> Dedicated and semi-dedicated</a:t>
          </a:r>
          <a:endParaRPr lang="en-US" dirty="0">
            <a:latin typeface="Avenir Next" charset="0"/>
            <a:ea typeface="Avenir Next" charset="0"/>
            <a:cs typeface="Avenir Next" charset="0"/>
          </a:endParaRPr>
        </a:p>
      </dgm:t>
    </dgm:pt>
    <dgm:pt modelId="{95591231-08AF-4B19-98DE-E5E2A97A7E4E}" type="parTrans" cxnId="{4FE7FA73-E1DD-4B7E-9B21-38EB143B34AD}">
      <dgm:prSet/>
      <dgm:spPr/>
      <dgm:t>
        <a:bodyPr/>
        <a:lstStyle/>
        <a:p>
          <a:endParaRPr lang="en-US"/>
        </a:p>
      </dgm:t>
    </dgm:pt>
    <dgm:pt modelId="{F7CA6E6B-941A-4113-B8CD-6FDC05C43E74}" type="sibTrans" cxnId="{4FE7FA73-E1DD-4B7E-9B21-38EB143B34AD}">
      <dgm:prSet/>
      <dgm:spPr/>
      <dgm:t>
        <a:bodyPr/>
        <a:lstStyle/>
        <a:p>
          <a:endParaRPr lang="en-US"/>
        </a:p>
      </dgm:t>
    </dgm:pt>
    <dgm:pt modelId="{FB7EB18C-65CF-4E2F-9EB3-729439F41BFF}">
      <dgm:prSet phldrT="[Text]"/>
      <dgm:spPr/>
      <dgm:t>
        <a:bodyPr/>
        <a:lstStyle/>
        <a:p>
          <a:r>
            <a:rPr lang="en-US" dirty="0" smtClean="0">
              <a:latin typeface="Avenir Next" charset="0"/>
              <a:ea typeface="Avenir Next" charset="0"/>
              <a:cs typeface="Avenir Next" charset="0"/>
            </a:rPr>
            <a:t>3 dedicated resources from marketing, IT, and finance</a:t>
          </a:r>
          <a:endParaRPr lang="en-US" dirty="0">
            <a:latin typeface="Avenir Next" charset="0"/>
            <a:ea typeface="Avenir Next" charset="0"/>
            <a:cs typeface="Avenir Next" charset="0"/>
          </a:endParaRPr>
        </a:p>
      </dgm:t>
    </dgm:pt>
    <dgm:pt modelId="{3966B844-D9B9-49AF-AF9D-141DEDEE3301}" type="parTrans" cxnId="{6F9BC5C4-95F5-4BF0-943D-6A75CE61009F}">
      <dgm:prSet/>
      <dgm:spPr/>
      <dgm:t>
        <a:bodyPr/>
        <a:lstStyle/>
        <a:p>
          <a:endParaRPr lang="en-US"/>
        </a:p>
      </dgm:t>
    </dgm:pt>
    <dgm:pt modelId="{6EF03B3C-18C6-4D96-B1EB-808C295E6B19}" type="sibTrans" cxnId="{6F9BC5C4-95F5-4BF0-943D-6A75CE61009F}">
      <dgm:prSet/>
      <dgm:spPr/>
      <dgm:t>
        <a:bodyPr/>
        <a:lstStyle/>
        <a:p>
          <a:endParaRPr lang="en-US"/>
        </a:p>
      </dgm:t>
    </dgm:pt>
    <dgm:pt modelId="{40DEE496-4A92-49E5-AC46-532473841979}">
      <dgm:prSet phldrT="[Text]"/>
      <dgm:spPr>
        <a:solidFill>
          <a:srgbClr val="0284DF"/>
        </a:solidFill>
      </dgm:spPr>
      <dgm:t>
        <a:bodyPr/>
        <a:lstStyle/>
        <a:p>
          <a:r>
            <a:rPr lang="en-US" dirty="0" smtClean="0">
              <a:latin typeface="Avenir Next" charset="0"/>
              <a:ea typeface="Avenir Next" charset="0"/>
              <a:cs typeface="Avenir Next" charset="0"/>
            </a:rPr>
            <a:t>Financial</a:t>
          </a:r>
          <a:endParaRPr lang="en-US" dirty="0">
            <a:latin typeface="Avenir Next" charset="0"/>
            <a:ea typeface="Avenir Next" charset="0"/>
            <a:cs typeface="Avenir Next" charset="0"/>
          </a:endParaRPr>
        </a:p>
      </dgm:t>
    </dgm:pt>
    <dgm:pt modelId="{4F0F7B13-76E5-48C4-828E-BD1E614D8024}" type="parTrans" cxnId="{1A081C08-B296-46EB-BE79-0430BB0D3609}">
      <dgm:prSet/>
      <dgm:spPr/>
      <dgm:t>
        <a:bodyPr/>
        <a:lstStyle/>
        <a:p>
          <a:endParaRPr lang="en-US"/>
        </a:p>
      </dgm:t>
    </dgm:pt>
    <dgm:pt modelId="{04A43CA9-5833-4E1C-BB38-23F878AEEB8C}" type="sibTrans" cxnId="{1A081C08-B296-46EB-BE79-0430BB0D3609}">
      <dgm:prSet/>
      <dgm:spPr/>
      <dgm:t>
        <a:bodyPr/>
        <a:lstStyle/>
        <a:p>
          <a:endParaRPr lang="en-US"/>
        </a:p>
      </dgm:t>
    </dgm:pt>
    <dgm:pt modelId="{D2E5C0FA-7C54-4000-A158-FB8A9C3708E8}">
      <dgm:prSet phldrT="[Text]"/>
      <dgm:spPr/>
      <dgm:t>
        <a:bodyPr/>
        <a:lstStyle/>
        <a:p>
          <a:r>
            <a:rPr lang="en-US" dirty="0" smtClean="0">
              <a:latin typeface="Avenir Next" charset="0"/>
              <a:ea typeface="Avenir Next" charset="0"/>
              <a:cs typeface="Avenir Next" charset="0"/>
            </a:rPr>
            <a:t> Initial budget to get off the ground</a:t>
          </a:r>
          <a:endParaRPr lang="en-US" dirty="0">
            <a:latin typeface="Avenir Next" charset="0"/>
            <a:ea typeface="Avenir Next" charset="0"/>
            <a:cs typeface="Avenir Next" charset="0"/>
          </a:endParaRPr>
        </a:p>
      </dgm:t>
    </dgm:pt>
    <dgm:pt modelId="{42169A06-B4AE-4DB1-B882-5D9BDFC3A7BE}" type="parTrans" cxnId="{D3B88C4A-A0C1-411C-8884-1F0E4573302D}">
      <dgm:prSet/>
      <dgm:spPr/>
      <dgm:t>
        <a:bodyPr/>
        <a:lstStyle/>
        <a:p>
          <a:endParaRPr lang="en-US"/>
        </a:p>
      </dgm:t>
    </dgm:pt>
    <dgm:pt modelId="{F2C98B5D-226E-4B4A-A23E-63139F64A793}" type="sibTrans" cxnId="{D3B88C4A-A0C1-411C-8884-1F0E4573302D}">
      <dgm:prSet/>
      <dgm:spPr/>
      <dgm:t>
        <a:bodyPr/>
        <a:lstStyle/>
        <a:p>
          <a:endParaRPr lang="en-US"/>
        </a:p>
      </dgm:t>
    </dgm:pt>
    <dgm:pt modelId="{09C57AFD-7C3A-4E82-9989-5D03C8B32ACC}">
      <dgm:prSet phldrT="[Text]"/>
      <dgm:spPr/>
      <dgm:t>
        <a:bodyPr/>
        <a:lstStyle/>
        <a:p>
          <a:r>
            <a:rPr lang="en-US" dirty="0" smtClean="0">
              <a:latin typeface="Avenir Next" charset="0"/>
              <a:ea typeface="Avenir Next" charset="0"/>
              <a:cs typeface="Avenir Next" charset="0"/>
            </a:rPr>
            <a:t>Consultant budget of $250K to launch 6-month pilot program</a:t>
          </a:r>
          <a:endParaRPr lang="en-US" dirty="0">
            <a:latin typeface="Avenir Next" charset="0"/>
            <a:ea typeface="Avenir Next" charset="0"/>
            <a:cs typeface="Avenir Next" charset="0"/>
          </a:endParaRPr>
        </a:p>
      </dgm:t>
    </dgm:pt>
    <dgm:pt modelId="{D7DB50A9-CEE8-46F5-8971-B9603440FB92}" type="parTrans" cxnId="{E4CBB6CE-8213-4BAC-8604-25604FFBFF1B}">
      <dgm:prSet/>
      <dgm:spPr/>
      <dgm:t>
        <a:bodyPr/>
        <a:lstStyle/>
        <a:p>
          <a:endParaRPr lang="en-US"/>
        </a:p>
      </dgm:t>
    </dgm:pt>
    <dgm:pt modelId="{D510601F-B9A0-476C-9315-8575BBBF1947}" type="sibTrans" cxnId="{E4CBB6CE-8213-4BAC-8604-25604FFBFF1B}">
      <dgm:prSet/>
      <dgm:spPr/>
      <dgm:t>
        <a:bodyPr/>
        <a:lstStyle/>
        <a:p>
          <a:endParaRPr lang="en-US"/>
        </a:p>
      </dgm:t>
    </dgm:pt>
    <dgm:pt modelId="{4BC44B5E-92C5-40FF-9648-635DCFE601B9}">
      <dgm:prSet phldrT="[Text]"/>
      <dgm:spPr>
        <a:solidFill>
          <a:srgbClr val="0284DF"/>
        </a:solidFill>
      </dgm:spPr>
      <dgm:t>
        <a:bodyPr/>
        <a:lstStyle/>
        <a:p>
          <a:r>
            <a:rPr lang="en-US" dirty="0" smtClean="0">
              <a:latin typeface="Avenir Next" charset="0"/>
              <a:ea typeface="Avenir Next" charset="0"/>
              <a:cs typeface="Avenir Next" charset="0"/>
            </a:rPr>
            <a:t>Space</a:t>
          </a:r>
          <a:endParaRPr lang="en-US" dirty="0">
            <a:latin typeface="Avenir Next" charset="0"/>
            <a:ea typeface="Avenir Next" charset="0"/>
            <a:cs typeface="Avenir Next" charset="0"/>
          </a:endParaRPr>
        </a:p>
      </dgm:t>
    </dgm:pt>
    <dgm:pt modelId="{1C50C0E8-53F6-44F9-BCD7-689D252EB0D0}" type="parTrans" cxnId="{70540DCE-0C1D-47A5-B258-53E91117A893}">
      <dgm:prSet/>
      <dgm:spPr/>
      <dgm:t>
        <a:bodyPr/>
        <a:lstStyle/>
        <a:p>
          <a:endParaRPr lang="en-US"/>
        </a:p>
      </dgm:t>
    </dgm:pt>
    <dgm:pt modelId="{6C3494E7-C688-413A-9B38-8382AB68FA17}" type="sibTrans" cxnId="{70540DCE-0C1D-47A5-B258-53E91117A893}">
      <dgm:prSet/>
      <dgm:spPr/>
      <dgm:t>
        <a:bodyPr/>
        <a:lstStyle/>
        <a:p>
          <a:endParaRPr lang="en-US"/>
        </a:p>
      </dgm:t>
    </dgm:pt>
    <dgm:pt modelId="{121BF1BA-5A72-4A46-8016-117C8836AA9D}">
      <dgm:prSet phldrT="[Text]"/>
      <dgm:spPr/>
      <dgm:t>
        <a:bodyPr/>
        <a:lstStyle/>
        <a:p>
          <a:r>
            <a:rPr lang="en-US" dirty="0" smtClean="0">
              <a:latin typeface="Avenir Next" charset="0"/>
              <a:ea typeface="Avenir Next" charset="0"/>
              <a:cs typeface="Avenir Next" charset="0"/>
            </a:rPr>
            <a:t> Onsite and offsite</a:t>
          </a:r>
          <a:endParaRPr lang="en-US" dirty="0">
            <a:latin typeface="Avenir Next" charset="0"/>
            <a:ea typeface="Avenir Next" charset="0"/>
            <a:cs typeface="Avenir Next" charset="0"/>
          </a:endParaRPr>
        </a:p>
      </dgm:t>
    </dgm:pt>
    <dgm:pt modelId="{C8AAABB6-36E5-48B1-8A01-3E2AAA772752}" type="parTrans" cxnId="{E6B743CB-CB4B-475F-AF56-45B44BA87A68}">
      <dgm:prSet/>
      <dgm:spPr/>
      <dgm:t>
        <a:bodyPr/>
        <a:lstStyle/>
        <a:p>
          <a:endParaRPr lang="en-US"/>
        </a:p>
      </dgm:t>
    </dgm:pt>
    <dgm:pt modelId="{99AA74D6-3232-4266-A983-E976DBE98E64}" type="sibTrans" cxnId="{E6B743CB-CB4B-475F-AF56-45B44BA87A68}">
      <dgm:prSet/>
      <dgm:spPr/>
      <dgm:t>
        <a:bodyPr/>
        <a:lstStyle/>
        <a:p>
          <a:endParaRPr lang="en-US"/>
        </a:p>
      </dgm:t>
    </dgm:pt>
    <dgm:pt modelId="{138D58C0-DA30-4993-A592-CAAC0D6EAECA}">
      <dgm:prSet phldrT="[Text]"/>
      <dgm:spPr/>
      <dgm:t>
        <a:bodyPr/>
        <a:lstStyle/>
        <a:p>
          <a:r>
            <a:rPr lang="en-US" dirty="0" smtClean="0">
              <a:latin typeface="Avenir Next" charset="0"/>
              <a:ea typeface="Avenir Next" charset="0"/>
              <a:cs typeface="Avenir Next" charset="0"/>
            </a:rPr>
            <a:t>Continuous use of the Flamingo Conference Room as a prototyping space and workspace for innovation team, including purchase of required equipment</a:t>
          </a:r>
          <a:endParaRPr lang="en-US" dirty="0">
            <a:latin typeface="Avenir Next" charset="0"/>
            <a:ea typeface="Avenir Next" charset="0"/>
            <a:cs typeface="Avenir Next" charset="0"/>
          </a:endParaRPr>
        </a:p>
      </dgm:t>
    </dgm:pt>
    <dgm:pt modelId="{A4D50D15-FAF0-4683-B3AF-DD4395E484FD}" type="parTrans" cxnId="{113D295A-D1D3-4B98-BBF6-385C21845CDB}">
      <dgm:prSet/>
      <dgm:spPr/>
      <dgm:t>
        <a:bodyPr/>
        <a:lstStyle/>
        <a:p>
          <a:endParaRPr lang="en-US"/>
        </a:p>
      </dgm:t>
    </dgm:pt>
    <dgm:pt modelId="{6E4FBC38-9009-4465-89E6-7846C1146B18}" type="sibTrans" cxnId="{113D295A-D1D3-4B98-BBF6-385C21845CDB}">
      <dgm:prSet/>
      <dgm:spPr/>
      <dgm:t>
        <a:bodyPr/>
        <a:lstStyle/>
        <a:p>
          <a:endParaRPr lang="en-US"/>
        </a:p>
      </dgm:t>
    </dgm:pt>
    <dgm:pt modelId="{3E35EC28-E4AD-4E75-927A-85FFF256728F}">
      <dgm:prSet phldrT="[Text]"/>
      <dgm:spPr/>
      <dgm:t>
        <a:bodyPr/>
        <a:lstStyle/>
        <a:p>
          <a:r>
            <a:rPr lang="en-US" dirty="0" smtClean="0">
              <a:latin typeface="Avenir Next" charset="0"/>
              <a:ea typeface="Avenir Next" charset="0"/>
              <a:cs typeface="Avenir Next" charset="0"/>
            </a:rPr>
            <a:t>A small set of semi-dedicated leaders from business units, customer service, engineering, real estate, etc. meeting in person for a 2-day off-site, and participating in weekly calls</a:t>
          </a:r>
          <a:endParaRPr lang="en-US" dirty="0">
            <a:latin typeface="Avenir Next" charset="0"/>
            <a:ea typeface="Avenir Next" charset="0"/>
            <a:cs typeface="Avenir Next" charset="0"/>
          </a:endParaRPr>
        </a:p>
      </dgm:t>
    </dgm:pt>
    <dgm:pt modelId="{9E5799F8-5E00-4775-BF65-E3A82B137C49}" type="parTrans" cxnId="{B402452B-C69D-4489-8F31-583E78328371}">
      <dgm:prSet/>
      <dgm:spPr/>
      <dgm:t>
        <a:bodyPr/>
        <a:lstStyle/>
        <a:p>
          <a:endParaRPr lang="en-US"/>
        </a:p>
      </dgm:t>
    </dgm:pt>
    <dgm:pt modelId="{A692B0C4-D16B-4AD2-ADE8-4B60F9DDAEEE}" type="sibTrans" cxnId="{B402452B-C69D-4489-8F31-583E78328371}">
      <dgm:prSet/>
      <dgm:spPr/>
      <dgm:t>
        <a:bodyPr/>
        <a:lstStyle/>
        <a:p>
          <a:endParaRPr lang="en-US"/>
        </a:p>
      </dgm:t>
    </dgm:pt>
    <dgm:pt modelId="{A52822B3-9931-4AB3-A525-6EB13F456AA7}">
      <dgm:prSet phldrT="[Text]"/>
      <dgm:spPr/>
      <dgm:t>
        <a:bodyPr/>
        <a:lstStyle/>
        <a:p>
          <a:r>
            <a:rPr lang="en-US" dirty="0" smtClean="0">
              <a:latin typeface="Avenir Next" charset="0"/>
              <a:ea typeface="Avenir Next" charset="0"/>
              <a:cs typeface="Avenir Next" charset="0"/>
            </a:rPr>
            <a:t>Office expense/equipment budget of $50K to build prototyping space</a:t>
          </a:r>
          <a:endParaRPr lang="en-US" dirty="0">
            <a:latin typeface="Avenir Next" charset="0"/>
            <a:ea typeface="Avenir Next" charset="0"/>
            <a:cs typeface="Avenir Next" charset="0"/>
          </a:endParaRPr>
        </a:p>
      </dgm:t>
    </dgm:pt>
    <dgm:pt modelId="{614C5067-9A17-45F7-AC22-C5ADCF9385AA}" type="parTrans" cxnId="{E983553C-2C22-44DD-9027-FAEE74FCD4D7}">
      <dgm:prSet/>
      <dgm:spPr/>
      <dgm:t>
        <a:bodyPr/>
        <a:lstStyle/>
        <a:p>
          <a:endParaRPr lang="en-US"/>
        </a:p>
      </dgm:t>
    </dgm:pt>
    <dgm:pt modelId="{239231F2-1B50-4F00-BEB5-0079B775B606}" type="sibTrans" cxnId="{E983553C-2C22-44DD-9027-FAEE74FCD4D7}">
      <dgm:prSet/>
      <dgm:spPr/>
      <dgm:t>
        <a:bodyPr/>
        <a:lstStyle/>
        <a:p>
          <a:endParaRPr lang="en-US"/>
        </a:p>
      </dgm:t>
    </dgm:pt>
    <dgm:pt modelId="{13898049-EDE6-4FA5-903D-070234CA0B4B}">
      <dgm:prSet phldrT="[Text]"/>
      <dgm:spPr/>
      <dgm:t>
        <a:bodyPr/>
        <a:lstStyle/>
        <a:p>
          <a:r>
            <a:rPr lang="en-US" dirty="0" smtClean="0">
              <a:latin typeface="Avenir Next" charset="0"/>
              <a:ea typeface="Avenir Next" charset="0"/>
              <a:cs typeface="Avenir Next" charset="0"/>
            </a:rPr>
            <a:t>2-day offsite at </a:t>
          </a:r>
          <a:r>
            <a:rPr lang="en-US" dirty="0" err="1" smtClean="0">
              <a:latin typeface="Avenir Next" charset="0"/>
              <a:ea typeface="Avenir Next" charset="0"/>
              <a:cs typeface="Avenir Next" charset="0"/>
            </a:rPr>
            <a:t>InnoSphere</a:t>
          </a:r>
          <a:r>
            <a:rPr lang="en-US" dirty="0" smtClean="0">
              <a:latin typeface="Avenir Next" charset="0"/>
              <a:ea typeface="Avenir Next" charset="0"/>
              <a:cs typeface="Avenir Next" charset="0"/>
            </a:rPr>
            <a:t> downtown</a:t>
          </a:r>
          <a:endParaRPr lang="en-US" dirty="0">
            <a:latin typeface="Avenir Next" charset="0"/>
            <a:ea typeface="Avenir Next" charset="0"/>
            <a:cs typeface="Avenir Next" charset="0"/>
          </a:endParaRPr>
        </a:p>
      </dgm:t>
    </dgm:pt>
    <dgm:pt modelId="{81B9AA86-FB53-478F-8698-B55E5D71BD7C}" type="parTrans" cxnId="{528BEDEE-82E8-40F8-B0C2-B14E6106B3F3}">
      <dgm:prSet/>
      <dgm:spPr/>
      <dgm:t>
        <a:bodyPr/>
        <a:lstStyle/>
        <a:p>
          <a:endParaRPr lang="en-US"/>
        </a:p>
      </dgm:t>
    </dgm:pt>
    <dgm:pt modelId="{CD27FBFB-67F2-4555-8558-ED948F7B0C1B}" type="sibTrans" cxnId="{528BEDEE-82E8-40F8-B0C2-B14E6106B3F3}">
      <dgm:prSet/>
      <dgm:spPr/>
      <dgm:t>
        <a:bodyPr/>
        <a:lstStyle/>
        <a:p>
          <a:endParaRPr lang="en-US"/>
        </a:p>
      </dgm:t>
    </dgm:pt>
    <dgm:pt modelId="{CDFFA236-010D-425F-A274-445320E30F07}">
      <dgm:prSet phldrT="[Text]"/>
      <dgm:spPr/>
      <dgm:t>
        <a:bodyPr/>
        <a:lstStyle/>
        <a:p>
          <a:r>
            <a:rPr lang="en-US" dirty="0" smtClean="0">
              <a:latin typeface="Avenir Next" charset="0"/>
              <a:ea typeface="Avenir Next" charset="0"/>
              <a:cs typeface="Avenir Next" charset="0"/>
            </a:rPr>
            <a:t>Travel and meeting budget of $25K</a:t>
          </a:r>
          <a:endParaRPr lang="en-US" dirty="0">
            <a:latin typeface="Avenir Next" charset="0"/>
            <a:ea typeface="Avenir Next" charset="0"/>
            <a:cs typeface="Avenir Next" charset="0"/>
          </a:endParaRPr>
        </a:p>
      </dgm:t>
    </dgm:pt>
    <dgm:pt modelId="{3F2EC502-0AB0-4362-88FC-39A3EC6748AB}" type="parTrans" cxnId="{51B3C8AD-DF44-4482-B8D9-2835608A6432}">
      <dgm:prSet/>
      <dgm:spPr/>
      <dgm:t>
        <a:bodyPr/>
        <a:lstStyle/>
        <a:p>
          <a:endParaRPr lang="en-US"/>
        </a:p>
      </dgm:t>
    </dgm:pt>
    <dgm:pt modelId="{4742D04D-440C-4350-8F43-84493C15260C}" type="sibTrans" cxnId="{51B3C8AD-DF44-4482-B8D9-2835608A6432}">
      <dgm:prSet/>
      <dgm:spPr/>
      <dgm:t>
        <a:bodyPr/>
        <a:lstStyle/>
        <a:p>
          <a:endParaRPr lang="en-US"/>
        </a:p>
      </dgm:t>
    </dgm:pt>
    <dgm:pt modelId="{5909912C-DFC9-4624-B4B1-6379BD90C94D}">
      <dgm:prSet phldrT="[Text]"/>
      <dgm:spPr/>
      <dgm:t>
        <a:bodyPr/>
        <a:lstStyle/>
        <a:p>
          <a:r>
            <a:rPr lang="en-US" dirty="0" smtClean="0">
              <a:latin typeface="Avenir Next" charset="0"/>
              <a:ea typeface="Avenir Next" charset="0"/>
              <a:cs typeface="Avenir Next" charset="0"/>
            </a:rPr>
            <a:t>Executive governance team</a:t>
          </a:r>
          <a:endParaRPr lang="en-US" dirty="0">
            <a:latin typeface="Avenir Next" charset="0"/>
            <a:ea typeface="Avenir Next" charset="0"/>
            <a:cs typeface="Avenir Next" charset="0"/>
          </a:endParaRPr>
        </a:p>
      </dgm:t>
    </dgm:pt>
    <dgm:pt modelId="{034ACC5E-6A72-465F-BCD3-2328A2B90953}" type="parTrans" cxnId="{8B93DCCE-EC1B-44EF-BCAE-A0141F0D17FB}">
      <dgm:prSet/>
      <dgm:spPr/>
      <dgm:t>
        <a:bodyPr/>
        <a:lstStyle/>
        <a:p>
          <a:endParaRPr lang="en-US"/>
        </a:p>
      </dgm:t>
    </dgm:pt>
    <dgm:pt modelId="{5D59798F-DEE6-4806-939D-4341EC6B9FE7}" type="sibTrans" cxnId="{8B93DCCE-EC1B-44EF-BCAE-A0141F0D17FB}">
      <dgm:prSet/>
      <dgm:spPr/>
      <dgm:t>
        <a:bodyPr/>
        <a:lstStyle/>
        <a:p>
          <a:endParaRPr lang="en-US"/>
        </a:p>
      </dgm:t>
    </dgm:pt>
    <dgm:pt modelId="{689924D7-773E-4CC0-9983-76CF1353E7F0}" type="pres">
      <dgm:prSet presAssocID="{5C52C6E2-CA80-487A-A531-456E37184F85}" presName="Name0" presStyleCnt="0">
        <dgm:presLayoutVars>
          <dgm:chMax/>
          <dgm:chPref val="3"/>
          <dgm:dir/>
          <dgm:animOne val="branch"/>
          <dgm:animLvl val="lvl"/>
        </dgm:presLayoutVars>
      </dgm:prSet>
      <dgm:spPr/>
      <dgm:t>
        <a:bodyPr/>
        <a:lstStyle/>
        <a:p>
          <a:endParaRPr lang="en-US"/>
        </a:p>
      </dgm:t>
    </dgm:pt>
    <dgm:pt modelId="{142305FD-8BC1-485E-9909-8B0B6E3D7C27}" type="pres">
      <dgm:prSet presAssocID="{47D309C9-DB52-48B6-A69B-5F96FAD74C0A}" presName="composite" presStyleCnt="0"/>
      <dgm:spPr/>
    </dgm:pt>
    <dgm:pt modelId="{19593067-B3AA-4A7B-8560-9E3F72375193}" type="pres">
      <dgm:prSet presAssocID="{47D309C9-DB52-48B6-A69B-5F96FAD74C0A}" presName="FirstChild" presStyleLbl="revTx" presStyleIdx="0" presStyleCnt="6">
        <dgm:presLayoutVars>
          <dgm:chMax val="0"/>
          <dgm:chPref val="0"/>
          <dgm:bulletEnabled val="1"/>
        </dgm:presLayoutVars>
      </dgm:prSet>
      <dgm:spPr/>
      <dgm:t>
        <a:bodyPr/>
        <a:lstStyle/>
        <a:p>
          <a:endParaRPr lang="en-US"/>
        </a:p>
      </dgm:t>
    </dgm:pt>
    <dgm:pt modelId="{F7E2B3EC-E151-4892-B434-1DBA2ECC4DA1}" type="pres">
      <dgm:prSet presAssocID="{47D309C9-DB52-48B6-A69B-5F96FAD74C0A}" presName="Parent" presStyleLbl="alignNode1" presStyleIdx="0" presStyleCnt="3">
        <dgm:presLayoutVars>
          <dgm:chMax val="3"/>
          <dgm:chPref val="3"/>
          <dgm:bulletEnabled val="1"/>
        </dgm:presLayoutVars>
      </dgm:prSet>
      <dgm:spPr/>
      <dgm:t>
        <a:bodyPr/>
        <a:lstStyle/>
        <a:p>
          <a:endParaRPr lang="en-US"/>
        </a:p>
      </dgm:t>
    </dgm:pt>
    <dgm:pt modelId="{E26C91F3-FC17-469F-909F-2AF74B1D21DD}" type="pres">
      <dgm:prSet presAssocID="{47D309C9-DB52-48B6-A69B-5F96FAD74C0A}" presName="Accent" presStyleLbl="parChTrans1D1" presStyleIdx="0" presStyleCnt="3"/>
      <dgm:spPr/>
    </dgm:pt>
    <dgm:pt modelId="{C4F11F82-E6DE-4964-8100-4791AE67FA14}" type="pres">
      <dgm:prSet presAssocID="{47D309C9-DB52-48B6-A69B-5F96FAD74C0A}" presName="Child" presStyleLbl="revTx" presStyleIdx="1" presStyleCnt="6">
        <dgm:presLayoutVars>
          <dgm:chMax val="0"/>
          <dgm:chPref val="0"/>
          <dgm:bulletEnabled val="1"/>
        </dgm:presLayoutVars>
      </dgm:prSet>
      <dgm:spPr/>
      <dgm:t>
        <a:bodyPr/>
        <a:lstStyle/>
        <a:p>
          <a:endParaRPr lang="en-US"/>
        </a:p>
      </dgm:t>
    </dgm:pt>
    <dgm:pt modelId="{1D49E628-92C8-4B7A-B222-FEAFDC89900F}" type="pres">
      <dgm:prSet presAssocID="{EA7EBF24-F882-4BAD-8C6D-65A0A43E0352}" presName="sibTrans" presStyleCnt="0"/>
      <dgm:spPr/>
    </dgm:pt>
    <dgm:pt modelId="{8E69BE90-9D87-4820-A7DA-DEE92E79682B}" type="pres">
      <dgm:prSet presAssocID="{40DEE496-4A92-49E5-AC46-532473841979}" presName="composite" presStyleCnt="0"/>
      <dgm:spPr/>
    </dgm:pt>
    <dgm:pt modelId="{7B56F3F6-6A50-49F0-8B5C-8F893B59C638}" type="pres">
      <dgm:prSet presAssocID="{40DEE496-4A92-49E5-AC46-532473841979}" presName="FirstChild" presStyleLbl="revTx" presStyleIdx="2" presStyleCnt="6">
        <dgm:presLayoutVars>
          <dgm:chMax val="0"/>
          <dgm:chPref val="0"/>
          <dgm:bulletEnabled val="1"/>
        </dgm:presLayoutVars>
      </dgm:prSet>
      <dgm:spPr/>
      <dgm:t>
        <a:bodyPr/>
        <a:lstStyle/>
        <a:p>
          <a:endParaRPr lang="en-US"/>
        </a:p>
      </dgm:t>
    </dgm:pt>
    <dgm:pt modelId="{AE23241F-0AA9-4503-B084-750C74087F05}" type="pres">
      <dgm:prSet presAssocID="{40DEE496-4A92-49E5-AC46-532473841979}" presName="Parent" presStyleLbl="alignNode1" presStyleIdx="1" presStyleCnt="3">
        <dgm:presLayoutVars>
          <dgm:chMax val="3"/>
          <dgm:chPref val="3"/>
          <dgm:bulletEnabled val="1"/>
        </dgm:presLayoutVars>
      </dgm:prSet>
      <dgm:spPr/>
      <dgm:t>
        <a:bodyPr/>
        <a:lstStyle/>
        <a:p>
          <a:endParaRPr lang="en-US"/>
        </a:p>
      </dgm:t>
    </dgm:pt>
    <dgm:pt modelId="{B2EFB816-765D-4F96-828E-FCAF18B55A74}" type="pres">
      <dgm:prSet presAssocID="{40DEE496-4A92-49E5-AC46-532473841979}" presName="Accent" presStyleLbl="parChTrans1D1" presStyleIdx="1" presStyleCnt="3"/>
      <dgm:spPr/>
    </dgm:pt>
    <dgm:pt modelId="{04D0DA3F-51F2-4011-9D6D-C788CA66AA31}" type="pres">
      <dgm:prSet presAssocID="{40DEE496-4A92-49E5-AC46-532473841979}" presName="Child" presStyleLbl="revTx" presStyleIdx="3" presStyleCnt="6">
        <dgm:presLayoutVars>
          <dgm:chMax val="0"/>
          <dgm:chPref val="0"/>
          <dgm:bulletEnabled val="1"/>
        </dgm:presLayoutVars>
      </dgm:prSet>
      <dgm:spPr/>
      <dgm:t>
        <a:bodyPr/>
        <a:lstStyle/>
        <a:p>
          <a:endParaRPr lang="en-US"/>
        </a:p>
      </dgm:t>
    </dgm:pt>
    <dgm:pt modelId="{55BEC5F4-4885-46BB-BCF7-0FF20B63B21B}" type="pres">
      <dgm:prSet presAssocID="{04A43CA9-5833-4E1C-BB38-23F878AEEB8C}" presName="sibTrans" presStyleCnt="0"/>
      <dgm:spPr/>
    </dgm:pt>
    <dgm:pt modelId="{B6811A5C-D1F7-4511-97F8-159A52B02FFD}" type="pres">
      <dgm:prSet presAssocID="{4BC44B5E-92C5-40FF-9648-635DCFE601B9}" presName="composite" presStyleCnt="0"/>
      <dgm:spPr/>
    </dgm:pt>
    <dgm:pt modelId="{4738958C-A169-405B-B5EF-A0FE0FDBE8C6}" type="pres">
      <dgm:prSet presAssocID="{4BC44B5E-92C5-40FF-9648-635DCFE601B9}" presName="FirstChild" presStyleLbl="revTx" presStyleIdx="4" presStyleCnt="6">
        <dgm:presLayoutVars>
          <dgm:chMax val="0"/>
          <dgm:chPref val="0"/>
          <dgm:bulletEnabled val="1"/>
        </dgm:presLayoutVars>
      </dgm:prSet>
      <dgm:spPr/>
      <dgm:t>
        <a:bodyPr/>
        <a:lstStyle/>
        <a:p>
          <a:endParaRPr lang="en-US"/>
        </a:p>
      </dgm:t>
    </dgm:pt>
    <dgm:pt modelId="{2EDBFCC5-40D2-49E7-B3E2-A274A994CCBE}" type="pres">
      <dgm:prSet presAssocID="{4BC44B5E-92C5-40FF-9648-635DCFE601B9}" presName="Parent" presStyleLbl="alignNode1" presStyleIdx="2" presStyleCnt="3">
        <dgm:presLayoutVars>
          <dgm:chMax val="3"/>
          <dgm:chPref val="3"/>
          <dgm:bulletEnabled val="1"/>
        </dgm:presLayoutVars>
      </dgm:prSet>
      <dgm:spPr/>
      <dgm:t>
        <a:bodyPr/>
        <a:lstStyle/>
        <a:p>
          <a:endParaRPr lang="en-US"/>
        </a:p>
      </dgm:t>
    </dgm:pt>
    <dgm:pt modelId="{1B7469CB-48D8-474A-9577-62E2D2550B40}" type="pres">
      <dgm:prSet presAssocID="{4BC44B5E-92C5-40FF-9648-635DCFE601B9}" presName="Accent" presStyleLbl="parChTrans1D1" presStyleIdx="2" presStyleCnt="3"/>
      <dgm:spPr/>
    </dgm:pt>
    <dgm:pt modelId="{8A78B725-93AA-4987-8B96-BDE868DF6161}" type="pres">
      <dgm:prSet presAssocID="{4BC44B5E-92C5-40FF-9648-635DCFE601B9}" presName="Child" presStyleLbl="revTx" presStyleIdx="5" presStyleCnt="6">
        <dgm:presLayoutVars>
          <dgm:chMax val="0"/>
          <dgm:chPref val="0"/>
          <dgm:bulletEnabled val="1"/>
        </dgm:presLayoutVars>
      </dgm:prSet>
      <dgm:spPr/>
      <dgm:t>
        <a:bodyPr/>
        <a:lstStyle/>
        <a:p>
          <a:endParaRPr lang="en-US"/>
        </a:p>
      </dgm:t>
    </dgm:pt>
  </dgm:ptLst>
  <dgm:cxnLst>
    <dgm:cxn modelId="{E6B743CB-CB4B-475F-AF56-45B44BA87A68}" srcId="{4BC44B5E-92C5-40FF-9648-635DCFE601B9}" destId="{121BF1BA-5A72-4A46-8016-117C8836AA9D}" srcOrd="0" destOrd="0" parTransId="{C8AAABB6-36E5-48B1-8A01-3E2AAA772752}" sibTransId="{99AA74D6-3232-4266-A983-E976DBE98E64}"/>
    <dgm:cxn modelId="{4CDE3996-6BB7-448C-9C97-18EB5C1A446C}" type="presOf" srcId="{3E35EC28-E4AD-4E75-927A-85FFF256728F}" destId="{C4F11F82-E6DE-4964-8100-4791AE67FA14}" srcOrd="0" destOrd="1" presId="urn:microsoft.com/office/officeart/2011/layout/TabList"/>
    <dgm:cxn modelId="{E983553C-2C22-44DD-9027-FAEE74FCD4D7}" srcId="{40DEE496-4A92-49E5-AC46-532473841979}" destId="{A52822B3-9931-4AB3-A525-6EB13F456AA7}" srcOrd="2" destOrd="0" parTransId="{614C5067-9A17-45F7-AC22-C5ADCF9385AA}" sibTransId="{239231F2-1B50-4F00-BEB5-0079B775B606}"/>
    <dgm:cxn modelId="{3A2DC223-DABC-4E78-A488-9AD637BEB9ED}" type="presOf" srcId="{138D58C0-DA30-4993-A592-CAAC0D6EAECA}" destId="{8A78B725-93AA-4987-8B96-BDE868DF6161}" srcOrd="0" destOrd="0" presId="urn:microsoft.com/office/officeart/2011/layout/TabList"/>
    <dgm:cxn modelId="{6F9BC5C4-95F5-4BF0-943D-6A75CE61009F}" srcId="{47D309C9-DB52-48B6-A69B-5F96FAD74C0A}" destId="{FB7EB18C-65CF-4E2F-9EB3-729439F41BFF}" srcOrd="1" destOrd="0" parTransId="{3966B844-D9B9-49AF-AF9D-141DEDEE3301}" sibTransId="{6EF03B3C-18C6-4D96-B1EB-808C295E6B19}"/>
    <dgm:cxn modelId="{2E7AEB9F-3102-49D4-BE97-9D922ECBA07E}" type="presOf" srcId="{91CB52E7-12D6-4070-B0BD-026144089425}" destId="{19593067-B3AA-4A7B-8560-9E3F72375193}" srcOrd="0" destOrd="0" presId="urn:microsoft.com/office/officeart/2011/layout/TabList"/>
    <dgm:cxn modelId="{51B3C8AD-DF44-4482-B8D9-2835608A6432}" srcId="{40DEE496-4A92-49E5-AC46-532473841979}" destId="{CDFFA236-010D-425F-A274-445320E30F07}" srcOrd="3" destOrd="0" parTransId="{3F2EC502-0AB0-4362-88FC-39A3EC6748AB}" sibTransId="{4742D04D-440C-4350-8F43-84493C15260C}"/>
    <dgm:cxn modelId="{4FE7FA73-E1DD-4B7E-9B21-38EB143B34AD}" srcId="{47D309C9-DB52-48B6-A69B-5F96FAD74C0A}" destId="{91CB52E7-12D6-4070-B0BD-026144089425}" srcOrd="0" destOrd="0" parTransId="{95591231-08AF-4B19-98DE-E5E2A97A7E4E}" sibTransId="{F7CA6E6B-941A-4113-B8CD-6FDC05C43E74}"/>
    <dgm:cxn modelId="{DE9EAFA6-5815-4837-A562-0A11F9780ACF}" type="presOf" srcId="{5C52C6E2-CA80-487A-A531-456E37184F85}" destId="{689924D7-773E-4CC0-9983-76CF1353E7F0}" srcOrd="0" destOrd="0" presId="urn:microsoft.com/office/officeart/2011/layout/TabList"/>
    <dgm:cxn modelId="{3BBECAC8-106B-493E-94A7-D13E4D177788}" type="presOf" srcId="{D2E5C0FA-7C54-4000-A158-FB8A9C3708E8}" destId="{7B56F3F6-6A50-49F0-8B5C-8F893B59C638}" srcOrd="0" destOrd="0" presId="urn:microsoft.com/office/officeart/2011/layout/TabList"/>
    <dgm:cxn modelId="{6E34CB1D-6899-4875-9F55-9E993598A02A}" type="presOf" srcId="{121BF1BA-5A72-4A46-8016-117C8836AA9D}" destId="{4738958C-A169-405B-B5EF-A0FE0FDBE8C6}" srcOrd="0" destOrd="0" presId="urn:microsoft.com/office/officeart/2011/layout/TabList"/>
    <dgm:cxn modelId="{3102B45E-F4F2-415B-A62C-BC8DFC5348BE}" type="presOf" srcId="{5909912C-DFC9-4624-B4B1-6379BD90C94D}" destId="{C4F11F82-E6DE-4964-8100-4791AE67FA14}" srcOrd="0" destOrd="2" presId="urn:microsoft.com/office/officeart/2011/layout/TabList"/>
    <dgm:cxn modelId="{CEE4247C-2BC9-4088-898A-B1D8155F75B3}" type="presOf" srcId="{CDFFA236-010D-425F-A274-445320E30F07}" destId="{04D0DA3F-51F2-4011-9D6D-C788CA66AA31}" srcOrd="0" destOrd="2" presId="urn:microsoft.com/office/officeart/2011/layout/TabList"/>
    <dgm:cxn modelId="{1A0DDA77-1A56-48BA-8CF8-75024488B3D9}" type="presOf" srcId="{4BC44B5E-92C5-40FF-9648-635DCFE601B9}" destId="{2EDBFCC5-40D2-49E7-B3E2-A274A994CCBE}" srcOrd="0" destOrd="0" presId="urn:microsoft.com/office/officeart/2011/layout/TabList"/>
    <dgm:cxn modelId="{2D790265-BED3-410D-BFB5-7C3967D8FCC1}" type="presOf" srcId="{FB7EB18C-65CF-4E2F-9EB3-729439F41BFF}" destId="{C4F11F82-E6DE-4964-8100-4791AE67FA14}" srcOrd="0" destOrd="0" presId="urn:microsoft.com/office/officeart/2011/layout/TabList"/>
    <dgm:cxn modelId="{B402452B-C69D-4489-8F31-583E78328371}" srcId="{47D309C9-DB52-48B6-A69B-5F96FAD74C0A}" destId="{3E35EC28-E4AD-4E75-927A-85FFF256728F}" srcOrd="2" destOrd="0" parTransId="{9E5799F8-5E00-4775-BF65-E3A82B137C49}" sibTransId="{A692B0C4-D16B-4AD2-ADE8-4B60F9DDAEEE}"/>
    <dgm:cxn modelId="{EFA733A6-20C0-4A7F-974C-EC648219AD5F}" type="presOf" srcId="{A52822B3-9931-4AB3-A525-6EB13F456AA7}" destId="{04D0DA3F-51F2-4011-9D6D-C788CA66AA31}" srcOrd="0" destOrd="1" presId="urn:microsoft.com/office/officeart/2011/layout/TabList"/>
    <dgm:cxn modelId="{113D295A-D1D3-4B98-BBF6-385C21845CDB}" srcId="{4BC44B5E-92C5-40FF-9648-635DCFE601B9}" destId="{138D58C0-DA30-4993-A592-CAAC0D6EAECA}" srcOrd="1" destOrd="0" parTransId="{A4D50D15-FAF0-4683-B3AF-DD4395E484FD}" sibTransId="{6E4FBC38-9009-4465-89E6-7846C1146B18}"/>
    <dgm:cxn modelId="{0E81618C-3450-44EE-9089-C2C2B1417318}" type="presOf" srcId="{13898049-EDE6-4FA5-903D-070234CA0B4B}" destId="{8A78B725-93AA-4987-8B96-BDE868DF6161}" srcOrd="0" destOrd="1" presId="urn:microsoft.com/office/officeart/2011/layout/TabList"/>
    <dgm:cxn modelId="{1A081C08-B296-46EB-BE79-0430BB0D3609}" srcId="{5C52C6E2-CA80-487A-A531-456E37184F85}" destId="{40DEE496-4A92-49E5-AC46-532473841979}" srcOrd="1" destOrd="0" parTransId="{4F0F7B13-76E5-48C4-828E-BD1E614D8024}" sibTransId="{04A43CA9-5833-4E1C-BB38-23F878AEEB8C}"/>
    <dgm:cxn modelId="{07D0194D-D369-4E10-8F91-44CEEAFB364A}" type="presOf" srcId="{47D309C9-DB52-48B6-A69B-5F96FAD74C0A}" destId="{F7E2B3EC-E151-4892-B434-1DBA2ECC4DA1}" srcOrd="0" destOrd="0" presId="urn:microsoft.com/office/officeart/2011/layout/TabList"/>
    <dgm:cxn modelId="{E864F52B-AED9-4097-AF8D-3875CA038FDD}" type="presOf" srcId="{09C57AFD-7C3A-4E82-9989-5D03C8B32ACC}" destId="{04D0DA3F-51F2-4011-9D6D-C788CA66AA31}" srcOrd="0" destOrd="0" presId="urn:microsoft.com/office/officeart/2011/layout/TabList"/>
    <dgm:cxn modelId="{528BEDEE-82E8-40F8-B0C2-B14E6106B3F3}" srcId="{4BC44B5E-92C5-40FF-9648-635DCFE601B9}" destId="{13898049-EDE6-4FA5-903D-070234CA0B4B}" srcOrd="2" destOrd="0" parTransId="{81B9AA86-FB53-478F-8698-B55E5D71BD7C}" sibTransId="{CD27FBFB-67F2-4555-8558-ED948F7B0C1B}"/>
    <dgm:cxn modelId="{70540DCE-0C1D-47A5-B258-53E91117A893}" srcId="{5C52C6E2-CA80-487A-A531-456E37184F85}" destId="{4BC44B5E-92C5-40FF-9648-635DCFE601B9}" srcOrd="2" destOrd="0" parTransId="{1C50C0E8-53F6-44F9-BCD7-689D252EB0D0}" sibTransId="{6C3494E7-C688-413A-9B38-8382AB68FA17}"/>
    <dgm:cxn modelId="{578B9CF7-4CB2-44E6-8B44-8A2CC13A66A5}" srcId="{5C52C6E2-CA80-487A-A531-456E37184F85}" destId="{47D309C9-DB52-48B6-A69B-5F96FAD74C0A}" srcOrd="0" destOrd="0" parTransId="{21E5E912-65B2-43BA-8136-57F2FC6DE900}" sibTransId="{EA7EBF24-F882-4BAD-8C6D-65A0A43E0352}"/>
    <dgm:cxn modelId="{8B93DCCE-EC1B-44EF-BCAE-A0141F0D17FB}" srcId="{47D309C9-DB52-48B6-A69B-5F96FAD74C0A}" destId="{5909912C-DFC9-4624-B4B1-6379BD90C94D}" srcOrd="3" destOrd="0" parTransId="{034ACC5E-6A72-465F-BCD3-2328A2B90953}" sibTransId="{5D59798F-DEE6-4806-939D-4341EC6B9FE7}"/>
    <dgm:cxn modelId="{E4CBB6CE-8213-4BAC-8604-25604FFBFF1B}" srcId="{40DEE496-4A92-49E5-AC46-532473841979}" destId="{09C57AFD-7C3A-4E82-9989-5D03C8B32ACC}" srcOrd="1" destOrd="0" parTransId="{D7DB50A9-CEE8-46F5-8971-B9603440FB92}" sibTransId="{D510601F-B9A0-476C-9315-8575BBBF1947}"/>
    <dgm:cxn modelId="{389280FB-DAC5-4087-BA15-AECF0254E348}" type="presOf" srcId="{40DEE496-4A92-49E5-AC46-532473841979}" destId="{AE23241F-0AA9-4503-B084-750C74087F05}" srcOrd="0" destOrd="0" presId="urn:microsoft.com/office/officeart/2011/layout/TabList"/>
    <dgm:cxn modelId="{D3B88C4A-A0C1-411C-8884-1F0E4573302D}" srcId="{40DEE496-4A92-49E5-AC46-532473841979}" destId="{D2E5C0FA-7C54-4000-A158-FB8A9C3708E8}" srcOrd="0" destOrd="0" parTransId="{42169A06-B4AE-4DB1-B882-5D9BDFC3A7BE}" sibTransId="{F2C98B5D-226E-4B4A-A23E-63139F64A793}"/>
    <dgm:cxn modelId="{7A05ACBB-026B-4055-A10F-C5D71A83E5F8}" type="presParOf" srcId="{689924D7-773E-4CC0-9983-76CF1353E7F0}" destId="{142305FD-8BC1-485E-9909-8B0B6E3D7C27}" srcOrd="0" destOrd="0" presId="urn:microsoft.com/office/officeart/2011/layout/TabList"/>
    <dgm:cxn modelId="{6E7E6955-ACC9-4160-9291-24EF26B0C866}" type="presParOf" srcId="{142305FD-8BC1-485E-9909-8B0B6E3D7C27}" destId="{19593067-B3AA-4A7B-8560-9E3F72375193}" srcOrd="0" destOrd="0" presId="urn:microsoft.com/office/officeart/2011/layout/TabList"/>
    <dgm:cxn modelId="{372186F8-0FDB-4E87-A39E-F90635C753B2}" type="presParOf" srcId="{142305FD-8BC1-485E-9909-8B0B6E3D7C27}" destId="{F7E2B3EC-E151-4892-B434-1DBA2ECC4DA1}" srcOrd="1" destOrd="0" presId="urn:microsoft.com/office/officeart/2011/layout/TabList"/>
    <dgm:cxn modelId="{8207A0E6-F51C-4B0B-AB07-C2FC7BEF78F1}" type="presParOf" srcId="{142305FD-8BC1-485E-9909-8B0B6E3D7C27}" destId="{E26C91F3-FC17-469F-909F-2AF74B1D21DD}" srcOrd="2" destOrd="0" presId="urn:microsoft.com/office/officeart/2011/layout/TabList"/>
    <dgm:cxn modelId="{E07B2F2C-024D-4BB4-AB4A-4BD5101B1D6B}" type="presParOf" srcId="{689924D7-773E-4CC0-9983-76CF1353E7F0}" destId="{C4F11F82-E6DE-4964-8100-4791AE67FA14}" srcOrd="1" destOrd="0" presId="urn:microsoft.com/office/officeart/2011/layout/TabList"/>
    <dgm:cxn modelId="{8A5D484B-74A5-4210-89FE-7F4448F89DF4}" type="presParOf" srcId="{689924D7-773E-4CC0-9983-76CF1353E7F0}" destId="{1D49E628-92C8-4B7A-B222-FEAFDC89900F}" srcOrd="2" destOrd="0" presId="urn:microsoft.com/office/officeart/2011/layout/TabList"/>
    <dgm:cxn modelId="{90E7BDA8-4499-4069-8329-4FBA333ECBBF}" type="presParOf" srcId="{689924D7-773E-4CC0-9983-76CF1353E7F0}" destId="{8E69BE90-9D87-4820-A7DA-DEE92E79682B}" srcOrd="3" destOrd="0" presId="urn:microsoft.com/office/officeart/2011/layout/TabList"/>
    <dgm:cxn modelId="{A0D09F62-FCC5-4488-8AE2-0E538F010D8A}" type="presParOf" srcId="{8E69BE90-9D87-4820-A7DA-DEE92E79682B}" destId="{7B56F3F6-6A50-49F0-8B5C-8F893B59C638}" srcOrd="0" destOrd="0" presId="urn:microsoft.com/office/officeart/2011/layout/TabList"/>
    <dgm:cxn modelId="{9E068270-F2C4-411B-AA50-9EB6605EF553}" type="presParOf" srcId="{8E69BE90-9D87-4820-A7DA-DEE92E79682B}" destId="{AE23241F-0AA9-4503-B084-750C74087F05}" srcOrd="1" destOrd="0" presId="urn:microsoft.com/office/officeart/2011/layout/TabList"/>
    <dgm:cxn modelId="{ADFACEE1-1E2B-47C0-BAC3-0937E78B6A31}" type="presParOf" srcId="{8E69BE90-9D87-4820-A7DA-DEE92E79682B}" destId="{B2EFB816-765D-4F96-828E-FCAF18B55A74}" srcOrd="2" destOrd="0" presId="urn:microsoft.com/office/officeart/2011/layout/TabList"/>
    <dgm:cxn modelId="{B736294C-4862-4593-84BC-EA2606595F80}" type="presParOf" srcId="{689924D7-773E-4CC0-9983-76CF1353E7F0}" destId="{04D0DA3F-51F2-4011-9D6D-C788CA66AA31}" srcOrd="4" destOrd="0" presId="urn:microsoft.com/office/officeart/2011/layout/TabList"/>
    <dgm:cxn modelId="{09C255A9-BEAB-4BA8-BE77-15E1D7A3DB04}" type="presParOf" srcId="{689924D7-773E-4CC0-9983-76CF1353E7F0}" destId="{55BEC5F4-4885-46BB-BCF7-0FF20B63B21B}" srcOrd="5" destOrd="0" presId="urn:microsoft.com/office/officeart/2011/layout/TabList"/>
    <dgm:cxn modelId="{7B2CE8E3-608B-479C-958A-DEFEF559FAAF}" type="presParOf" srcId="{689924D7-773E-4CC0-9983-76CF1353E7F0}" destId="{B6811A5C-D1F7-4511-97F8-159A52B02FFD}" srcOrd="6" destOrd="0" presId="urn:microsoft.com/office/officeart/2011/layout/TabList"/>
    <dgm:cxn modelId="{B80D8547-9EB1-49FD-812F-793DDC58F5EF}" type="presParOf" srcId="{B6811A5C-D1F7-4511-97F8-159A52B02FFD}" destId="{4738958C-A169-405B-B5EF-A0FE0FDBE8C6}" srcOrd="0" destOrd="0" presId="urn:microsoft.com/office/officeart/2011/layout/TabList"/>
    <dgm:cxn modelId="{7A23D4B6-82C2-471D-A545-F1F8665B77BE}" type="presParOf" srcId="{B6811A5C-D1F7-4511-97F8-159A52B02FFD}" destId="{2EDBFCC5-40D2-49E7-B3E2-A274A994CCBE}" srcOrd="1" destOrd="0" presId="urn:microsoft.com/office/officeart/2011/layout/TabList"/>
    <dgm:cxn modelId="{732307BA-BC1B-43B3-8D10-ECA29BA572B0}" type="presParOf" srcId="{B6811A5C-D1F7-4511-97F8-159A52B02FFD}" destId="{1B7469CB-48D8-474A-9577-62E2D2550B40}" srcOrd="2" destOrd="0" presId="urn:microsoft.com/office/officeart/2011/layout/TabList"/>
    <dgm:cxn modelId="{49420B77-BC66-4226-91CA-CC5D2D46E1B9}" type="presParOf" srcId="{689924D7-773E-4CC0-9983-76CF1353E7F0}" destId="{8A78B725-93AA-4987-8B96-BDE868DF6161}"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986F28-C9CA-44B9-9111-FFE5542C6B32}"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AD1DD6F3-AFD5-492D-A9C5-BF957081ACD4}">
      <dgm:prSet phldrT="[Text]" custT="1"/>
      <dgm:spPr>
        <a:solidFill>
          <a:srgbClr val="0284DF"/>
        </a:solidFill>
      </dgm:spPr>
      <dgm:t>
        <a:bodyPr/>
        <a:lstStyle/>
        <a:p>
          <a:r>
            <a:rPr lang="en-US" sz="2200" dirty="0" smtClean="0">
              <a:latin typeface="Avenir Next" charset="0"/>
              <a:ea typeface="Avenir Next" charset="0"/>
              <a:cs typeface="Avenir Next" charset="0"/>
            </a:rPr>
            <a:t>Progress to Date</a:t>
          </a:r>
          <a:endParaRPr lang="en-US" sz="2200" dirty="0">
            <a:latin typeface="Avenir Next" charset="0"/>
            <a:ea typeface="Avenir Next" charset="0"/>
            <a:cs typeface="Avenir Next" charset="0"/>
          </a:endParaRPr>
        </a:p>
      </dgm:t>
    </dgm:pt>
    <dgm:pt modelId="{CD319A5C-4ED2-4C3D-930B-868107B54F20}" type="parTrans" cxnId="{39295276-775C-4868-96CD-C384C4045F5D}">
      <dgm:prSet/>
      <dgm:spPr/>
      <dgm:t>
        <a:bodyPr/>
        <a:lstStyle/>
        <a:p>
          <a:endParaRPr lang="en-US"/>
        </a:p>
      </dgm:t>
    </dgm:pt>
    <dgm:pt modelId="{B32A816D-D32E-44FC-9EAD-2939D2317A70}" type="sibTrans" cxnId="{39295276-775C-4868-96CD-C384C4045F5D}">
      <dgm:prSet/>
      <dgm:spPr/>
      <dgm:t>
        <a:bodyPr/>
        <a:lstStyle/>
        <a:p>
          <a:endParaRPr lang="en-US"/>
        </a:p>
      </dgm:t>
    </dgm:pt>
    <dgm:pt modelId="{9305F34C-A1F1-4A60-BE48-122B46FE9718}">
      <dgm:prSet phldrT="[Text]" custT="1"/>
      <dgm:spPr>
        <a:solidFill>
          <a:srgbClr val="0284DF">
            <a:alpha val="16000"/>
          </a:srgbClr>
        </a:solidFill>
      </dgm:spPr>
      <dgm:t>
        <a:bodyPr/>
        <a:lstStyle/>
        <a:p>
          <a:pPr marL="119063" indent="-119063" rtl="0"/>
          <a:r>
            <a:rPr lang="en-US" sz="1200" b="0" i="0" u="none" dirty="0" smtClean="0">
              <a:latin typeface="Avenir Next" charset="0"/>
              <a:ea typeface="Avenir Next" charset="0"/>
              <a:cs typeface="Avenir Next" charset="0"/>
            </a:rPr>
            <a:t>Completed competitive and disruptor analysis</a:t>
          </a:r>
          <a:endParaRPr lang="en-US" sz="1200" dirty="0">
            <a:latin typeface="Avenir Next" charset="0"/>
            <a:ea typeface="Avenir Next" charset="0"/>
            <a:cs typeface="Avenir Next" charset="0"/>
          </a:endParaRPr>
        </a:p>
      </dgm:t>
    </dgm:pt>
    <dgm:pt modelId="{DD1B7C67-52B6-48EF-930F-7098CEF5D28C}" type="parTrans" cxnId="{C565DEC9-F412-4C84-A774-3A0BD6C87F94}">
      <dgm:prSet/>
      <dgm:spPr/>
      <dgm:t>
        <a:bodyPr/>
        <a:lstStyle/>
        <a:p>
          <a:endParaRPr lang="en-US"/>
        </a:p>
      </dgm:t>
    </dgm:pt>
    <dgm:pt modelId="{F4250DCE-C3F3-48C1-8916-16AA52346AE8}" type="sibTrans" cxnId="{C565DEC9-F412-4C84-A774-3A0BD6C87F94}">
      <dgm:prSet/>
      <dgm:spPr/>
      <dgm:t>
        <a:bodyPr/>
        <a:lstStyle/>
        <a:p>
          <a:endParaRPr lang="en-US"/>
        </a:p>
      </dgm:t>
    </dgm:pt>
    <dgm:pt modelId="{D98FD9D8-5C80-4BDB-AB42-4E5290853C2A}">
      <dgm:prSet phldrT="[Text]" custT="1"/>
      <dgm:spPr>
        <a:solidFill>
          <a:srgbClr val="0284DF"/>
        </a:solidFill>
      </dgm:spPr>
      <dgm:t>
        <a:bodyPr/>
        <a:lstStyle/>
        <a:p>
          <a:r>
            <a:rPr lang="en-US" sz="2200" dirty="0" smtClean="0">
              <a:latin typeface="Avenir Next" charset="0"/>
              <a:ea typeface="Avenir Next" charset="0"/>
              <a:cs typeface="Avenir Next" charset="0"/>
            </a:rPr>
            <a:t>To Explore Immediately</a:t>
          </a:r>
          <a:endParaRPr lang="en-US" sz="2200" dirty="0">
            <a:latin typeface="Avenir Next" charset="0"/>
            <a:ea typeface="Avenir Next" charset="0"/>
            <a:cs typeface="Avenir Next" charset="0"/>
          </a:endParaRPr>
        </a:p>
      </dgm:t>
    </dgm:pt>
    <dgm:pt modelId="{A1D8A509-4CCE-42CA-B85B-E4D93CDC6467}" type="parTrans" cxnId="{81CE2DAB-E766-4693-AFDE-951B6845812B}">
      <dgm:prSet/>
      <dgm:spPr/>
      <dgm:t>
        <a:bodyPr/>
        <a:lstStyle/>
        <a:p>
          <a:endParaRPr lang="en-US"/>
        </a:p>
      </dgm:t>
    </dgm:pt>
    <dgm:pt modelId="{97038498-A9D7-432E-98A7-4D1066AB6E61}" type="sibTrans" cxnId="{81CE2DAB-E766-4693-AFDE-951B6845812B}">
      <dgm:prSet/>
      <dgm:spPr/>
      <dgm:t>
        <a:bodyPr/>
        <a:lstStyle/>
        <a:p>
          <a:endParaRPr lang="en-US"/>
        </a:p>
      </dgm:t>
    </dgm:pt>
    <dgm:pt modelId="{5CC15E19-56D4-4D2E-92A0-15C3C78B8B7B}">
      <dgm:prSet phldrT="[Text]" custT="1"/>
      <dgm:spPr>
        <a:solidFill>
          <a:srgbClr val="0284DF">
            <a:alpha val="16000"/>
          </a:srgbClr>
        </a:solidFill>
      </dgm:spPr>
      <dgm:t>
        <a:bodyPr/>
        <a:lstStyle/>
        <a:p>
          <a:pPr marL="119063" indent="-119063" rtl="0"/>
          <a:r>
            <a:rPr lang="en-US" sz="1200" b="0" i="0" u="none" dirty="0" smtClean="0">
              <a:latin typeface="Avenir Next" charset="0"/>
              <a:ea typeface="Avenir Next" charset="0"/>
              <a:cs typeface="Avenir Next" charset="0"/>
            </a:rPr>
            <a:t>Need to begin working with HR on talent acquisition strategy and reward/incentive strategy</a:t>
          </a:r>
          <a:endParaRPr lang="en-US" sz="1200" dirty="0">
            <a:latin typeface="Avenir Next" charset="0"/>
            <a:ea typeface="Avenir Next" charset="0"/>
            <a:cs typeface="Avenir Next" charset="0"/>
          </a:endParaRPr>
        </a:p>
      </dgm:t>
    </dgm:pt>
    <dgm:pt modelId="{EA2A058F-9661-4138-9471-4D13E8117EA3}" type="parTrans" cxnId="{27080199-0878-4F93-9FA8-965E3793EDEA}">
      <dgm:prSet/>
      <dgm:spPr/>
      <dgm:t>
        <a:bodyPr/>
        <a:lstStyle/>
        <a:p>
          <a:endParaRPr lang="en-US"/>
        </a:p>
      </dgm:t>
    </dgm:pt>
    <dgm:pt modelId="{3CB2BF46-6122-486B-BD56-77759E05B761}" type="sibTrans" cxnId="{27080199-0878-4F93-9FA8-965E3793EDEA}">
      <dgm:prSet/>
      <dgm:spPr/>
      <dgm:t>
        <a:bodyPr/>
        <a:lstStyle/>
        <a:p>
          <a:endParaRPr lang="en-US"/>
        </a:p>
      </dgm:t>
    </dgm:pt>
    <dgm:pt modelId="{D080436C-A6A1-4FE6-8286-251636E34053}">
      <dgm:prSet custT="1"/>
      <dgm:spPr>
        <a:solidFill>
          <a:srgbClr val="0284DF">
            <a:alpha val="16000"/>
          </a:srgbClr>
        </a:solidFill>
      </dgm:spPr>
      <dgm:t>
        <a:bodyPr/>
        <a:lstStyle/>
        <a:p>
          <a:pPr marL="119063" indent="-119063" rtl="0"/>
          <a:r>
            <a:rPr lang="en-US" sz="1200" b="0" i="0" u="none" dirty="0" smtClean="0">
              <a:latin typeface="Avenir Next" charset="0"/>
              <a:ea typeface="Avenir Next" charset="0"/>
              <a:cs typeface="Avenir Next" charset="0"/>
            </a:rPr>
            <a:t>Surveyed key leaders about how they innovate today</a:t>
          </a:r>
          <a:endParaRPr lang="en-US" sz="1200" b="0" i="0" u="none" dirty="0">
            <a:latin typeface="Avenir Next" charset="0"/>
            <a:ea typeface="Avenir Next" charset="0"/>
            <a:cs typeface="Avenir Next" charset="0"/>
          </a:endParaRPr>
        </a:p>
      </dgm:t>
    </dgm:pt>
    <dgm:pt modelId="{551507F4-D8E2-4129-BD0E-5419EAE98F20}" type="parTrans" cxnId="{26DD63BD-33CE-423B-8355-C8450C5DA9BE}">
      <dgm:prSet/>
      <dgm:spPr/>
      <dgm:t>
        <a:bodyPr/>
        <a:lstStyle/>
        <a:p>
          <a:endParaRPr lang="en-US"/>
        </a:p>
      </dgm:t>
    </dgm:pt>
    <dgm:pt modelId="{F19DDFD1-DF1B-43B3-872C-5E30B031547D}" type="sibTrans" cxnId="{26DD63BD-33CE-423B-8355-C8450C5DA9BE}">
      <dgm:prSet/>
      <dgm:spPr/>
      <dgm:t>
        <a:bodyPr/>
        <a:lstStyle/>
        <a:p>
          <a:endParaRPr lang="en-US"/>
        </a:p>
      </dgm:t>
    </dgm:pt>
    <dgm:pt modelId="{1BCEB8EE-69BA-40E2-927F-EAF9C35FA473}">
      <dgm:prSet custT="1"/>
      <dgm:spPr>
        <a:solidFill>
          <a:srgbClr val="0284DF">
            <a:alpha val="16000"/>
          </a:srgbClr>
        </a:solidFill>
      </dgm:spPr>
      <dgm:t>
        <a:bodyPr/>
        <a:lstStyle/>
        <a:p>
          <a:pPr marL="119063" indent="-119063" rtl="0"/>
          <a:r>
            <a:rPr lang="en-US" sz="1200" b="0" i="0" u="none" dirty="0" smtClean="0">
              <a:latin typeface="Avenir Next" charset="0"/>
              <a:ea typeface="Avenir Next" charset="0"/>
              <a:cs typeface="Avenir Next" charset="0"/>
            </a:rPr>
            <a:t>Identified set of front-line employees, project managers, experts, and analysts willing to contribute to innovation efforts</a:t>
          </a:r>
          <a:endParaRPr lang="en-US" sz="1200" b="0" i="0" u="none" dirty="0">
            <a:latin typeface="Avenir Next" charset="0"/>
            <a:ea typeface="Avenir Next" charset="0"/>
            <a:cs typeface="Avenir Next" charset="0"/>
          </a:endParaRPr>
        </a:p>
      </dgm:t>
    </dgm:pt>
    <dgm:pt modelId="{55D7060E-9D93-4BC3-967B-FB38BF4D7915}" type="parTrans" cxnId="{0B95E178-CAC2-4784-8F70-4615D9CAEC09}">
      <dgm:prSet/>
      <dgm:spPr/>
      <dgm:t>
        <a:bodyPr/>
        <a:lstStyle/>
        <a:p>
          <a:endParaRPr lang="en-US"/>
        </a:p>
      </dgm:t>
    </dgm:pt>
    <dgm:pt modelId="{8A46130E-7221-4FA2-BAF7-9E7F7CE14FD0}" type="sibTrans" cxnId="{0B95E178-CAC2-4784-8F70-4615D9CAEC09}">
      <dgm:prSet/>
      <dgm:spPr/>
      <dgm:t>
        <a:bodyPr/>
        <a:lstStyle/>
        <a:p>
          <a:endParaRPr lang="en-US"/>
        </a:p>
      </dgm:t>
    </dgm:pt>
    <dgm:pt modelId="{0463A884-66B0-408B-BBBF-A982A1C05707}">
      <dgm:prSet custT="1"/>
      <dgm:spPr>
        <a:solidFill>
          <a:srgbClr val="0284DF">
            <a:alpha val="16000"/>
          </a:srgbClr>
        </a:solidFill>
      </dgm:spPr>
      <dgm:t>
        <a:bodyPr/>
        <a:lstStyle/>
        <a:p>
          <a:pPr marL="119063" indent="-119063" rtl="0"/>
          <a:r>
            <a:rPr lang="en-US" sz="1200" b="0" i="0" u="none" dirty="0" smtClean="0">
              <a:latin typeface="Avenir Next" charset="0"/>
              <a:ea typeface="Avenir Next" charset="0"/>
              <a:cs typeface="Avenir Next" charset="0"/>
            </a:rPr>
            <a:t>Need to design a systems architecture solution to enable fast-paced innovation &amp; prototyping</a:t>
          </a:r>
          <a:endParaRPr lang="en-US" sz="1200" b="0" i="0" u="none" dirty="0">
            <a:latin typeface="Avenir Next" charset="0"/>
            <a:ea typeface="Avenir Next" charset="0"/>
            <a:cs typeface="Avenir Next" charset="0"/>
          </a:endParaRPr>
        </a:p>
      </dgm:t>
    </dgm:pt>
    <dgm:pt modelId="{360D6FDB-878E-4FCB-AFEA-ED11E692F1D9}" type="parTrans" cxnId="{E03875AA-BEF4-418A-8E3E-270DE658BABF}">
      <dgm:prSet/>
      <dgm:spPr/>
      <dgm:t>
        <a:bodyPr/>
        <a:lstStyle/>
        <a:p>
          <a:endParaRPr lang="en-US"/>
        </a:p>
      </dgm:t>
    </dgm:pt>
    <dgm:pt modelId="{5726790F-2348-45F4-A5BD-E9341C68FCAB}" type="sibTrans" cxnId="{E03875AA-BEF4-418A-8E3E-270DE658BABF}">
      <dgm:prSet/>
      <dgm:spPr/>
      <dgm:t>
        <a:bodyPr/>
        <a:lstStyle/>
        <a:p>
          <a:endParaRPr lang="en-US"/>
        </a:p>
      </dgm:t>
    </dgm:pt>
    <dgm:pt modelId="{624320C2-6067-4810-9CA6-FDB29FCBD9F5}">
      <dgm:prSet custT="1"/>
      <dgm:spPr>
        <a:solidFill>
          <a:srgbClr val="0284DF"/>
        </a:solidFill>
      </dgm:spPr>
      <dgm:t>
        <a:bodyPr/>
        <a:lstStyle/>
        <a:p>
          <a:pPr rtl="0"/>
          <a:r>
            <a:rPr lang="en-US" sz="2200" b="0" i="0" u="none" dirty="0" smtClean="0">
              <a:latin typeface="Avenir Next" charset="0"/>
              <a:ea typeface="Avenir Next" charset="0"/>
              <a:cs typeface="Avenir Next" charset="0"/>
            </a:rPr>
            <a:t>Longer-Term Considerations</a:t>
          </a:r>
          <a:endParaRPr lang="en-US" sz="2200" b="0" i="0" u="none" dirty="0">
            <a:latin typeface="Avenir Next" charset="0"/>
            <a:ea typeface="Avenir Next" charset="0"/>
            <a:cs typeface="Avenir Next" charset="0"/>
          </a:endParaRPr>
        </a:p>
      </dgm:t>
    </dgm:pt>
    <dgm:pt modelId="{5871DE54-6FC4-4BA0-BB30-73ADB5D07160}" type="parTrans" cxnId="{A0E5D9CD-1210-4803-9859-EFF81956B6AA}">
      <dgm:prSet/>
      <dgm:spPr/>
      <dgm:t>
        <a:bodyPr/>
        <a:lstStyle/>
        <a:p>
          <a:endParaRPr lang="en-US"/>
        </a:p>
      </dgm:t>
    </dgm:pt>
    <dgm:pt modelId="{A25AEE24-5D14-4D07-BF26-E6C3E869FBEC}" type="sibTrans" cxnId="{A0E5D9CD-1210-4803-9859-EFF81956B6AA}">
      <dgm:prSet/>
      <dgm:spPr/>
      <dgm:t>
        <a:bodyPr/>
        <a:lstStyle/>
        <a:p>
          <a:endParaRPr lang="en-US"/>
        </a:p>
      </dgm:t>
    </dgm:pt>
    <dgm:pt modelId="{57A2BEFE-56D9-489A-B487-FF6E6CAB1B04}">
      <dgm:prSet custT="1"/>
      <dgm:spPr>
        <a:solidFill>
          <a:srgbClr val="0284DF">
            <a:alpha val="16000"/>
          </a:srgbClr>
        </a:solidFill>
      </dgm:spPr>
      <dgm:t>
        <a:bodyPr/>
        <a:lstStyle/>
        <a:p>
          <a:pPr rtl="0"/>
          <a:r>
            <a:rPr lang="en-US" sz="1200" b="0" i="0" u="none" dirty="0" smtClean="0">
              <a:latin typeface="Avenir Next" charset="0"/>
              <a:ea typeface="Avenir Next" charset="0"/>
              <a:cs typeface="Avenir Next" charset="0"/>
            </a:rPr>
            <a:t>Work on off-site space solution for Innovation Lab</a:t>
          </a:r>
          <a:endParaRPr lang="en-US" sz="1200" b="0" i="0" u="none" dirty="0">
            <a:latin typeface="Avenir Next" charset="0"/>
            <a:ea typeface="Avenir Next" charset="0"/>
            <a:cs typeface="Avenir Next" charset="0"/>
          </a:endParaRPr>
        </a:p>
      </dgm:t>
    </dgm:pt>
    <dgm:pt modelId="{C77B7D14-7009-4BA9-8B59-D3A18839AC35}" type="parTrans" cxnId="{44A2CD4A-C890-4175-9574-23FD0243A00E}">
      <dgm:prSet/>
      <dgm:spPr/>
      <dgm:t>
        <a:bodyPr/>
        <a:lstStyle/>
        <a:p>
          <a:endParaRPr lang="en-US"/>
        </a:p>
      </dgm:t>
    </dgm:pt>
    <dgm:pt modelId="{EFB73E66-B6A3-486B-9975-684023C6F00D}" type="sibTrans" cxnId="{44A2CD4A-C890-4175-9574-23FD0243A00E}">
      <dgm:prSet/>
      <dgm:spPr/>
      <dgm:t>
        <a:bodyPr/>
        <a:lstStyle/>
        <a:p>
          <a:endParaRPr lang="en-US"/>
        </a:p>
      </dgm:t>
    </dgm:pt>
    <dgm:pt modelId="{ACB6D97B-31B2-4AE9-91F5-8C995B759133}">
      <dgm:prSet custT="1"/>
      <dgm:spPr>
        <a:solidFill>
          <a:srgbClr val="0284DF">
            <a:alpha val="16000"/>
          </a:srgbClr>
        </a:solidFill>
      </dgm:spPr>
      <dgm:t>
        <a:bodyPr/>
        <a:lstStyle/>
        <a:p>
          <a:pPr rtl="0"/>
          <a:r>
            <a:rPr lang="en-US" sz="1200" b="0" i="0" u="none" dirty="0" smtClean="0">
              <a:latin typeface="Avenir Next" charset="0"/>
              <a:ea typeface="Avenir Next" charset="0"/>
              <a:cs typeface="Avenir Next" charset="0"/>
            </a:rPr>
            <a:t>Retain agency for digital and creative development</a:t>
          </a:r>
          <a:endParaRPr lang="en-US" sz="1200" b="0" i="0" u="none" dirty="0">
            <a:latin typeface="Avenir Next" charset="0"/>
            <a:ea typeface="Avenir Next" charset="0"/>
            <a:cs typeface="Avenir Next" charset="0"/>
          </a:endParaRPr>
        </a:p>
      </dgm:t>
    </dgm:pt>
    <dgm:pt modelId="{ECBB66F5-5D99-4AF4-B5F3-CB6907E90F6C}" type="parTrans" cxnId="{3E405C8D-640D-4076-A08B-290BB46C6152}">
      <dgm:prSet/>
      <dgm:spPr/>
      <dgm:t>
        <a:bodyPr/>
        <a:lstStyle/>
        <a:p>
          <a:endParaRPr lang="en-US"/>
        </a:p>
      </dgm:t>
    </dgm:pt>
    <dgm:pt modelId="{AEBDD339-B907-4EBE-A12F-8BD31A4605AF}" type="sibTrans" cxnId="{3E405C8D-640D-4076-A08B-290BB46C6152}">
      <dgm:prSet/>
      <dgm:spPr/>
      <dgm:t>
        <a:bodyPr/>
        <a:lstStyle/>
        <a:p>
          <a:endParaRPr lang="en-US"/>
        </a:p>
      </dgm:t>
    </dgm:pt>
    <dgm:pt modelId="{C6C85918-3A57-4D21-A10B-1406FCF66337}">
      <dgm:prSet custT="1"/>
      <dgm:spPr>
        <a:solidFill>
          <a:srgbClr val="0284DF">
            <a:alpha val="16000"/>
          </a:srgbClr>
        </a:solidFill>
      </dgm:spPr>
      <dgm:t>
        <a:bodyPr/>
        <a:lstStyle/>
        <a:p>
          <a:pPr rtl="0"/>
          <a:r>
            <a:rPr lang="en-US" sz="1200" b="0" i="0" u="none" dirty="0" smtClean="0">
              <a:latin typeface="Avenir Next" charset="0"/>
              <a:ea typeface="Avenir Next" charset="0"/>
              <a:cs typeface="Avenir Next" charset="0"/>
            </a:rPr>
            <a:t>Launch venture fund to invest in promising startups and/</a:t>
          </a:r>
          <a:r>
            <a:rPr lang="is-IS" sz="1200" b="0" i="0" u="none" dirty="0" smtClean="0">
              <a:latin typeface="Avenir Next" charset="0"/>
              <a:ea typeface="Avenir Next" charset="0"/>
              <a:cs typeface="Avenir Next" charset="0"/>
            </a:rPr>
            <a:t>or participate in existing accelerator programs</a:t>
          </a:r>
          <a:endParaRPr lang="en-US" sz="1200" b="0" i="0" u="none" dirty="0">
            <a:latin typeface="Avenir Next" charset="0"/>
            <a:ea typeface="Avenir Next" charset="0"/>
            <a:cs typeface="Avenir Next" charset="0"/>
          </a:endParaRPr>
        </a:p>
      </dgm:t>
    </dgm:pt>
    <dgm:pt modelId="{E4B1C9CE-5F08-4543-8BD8-E7E96769A3AF}" type="parTrans" cxnId="{7C86E25D-D59A-4E56-9872-C6CDDFF66141}">
      <dgm:prSet/>
      <dgm:spPr/>
      <dgm:t>
        <a:bodyPr/>
        <a:lstStyle/>
        <a:p>
          <a:endParaRPr lang="en-US"/>
        </a:p>
      </dgm:t>
    </dgm:pt>
    <dgm:pt modelId="{BA62EC49-8DF7-4030-8BEC-E60432EA7096}" type="sibTrans" cxnId="{7C86E25D-D59A-4E56-9872-C6CDDFF66141}">
      <dgm:prSet/>
      <dgm:spPr/>
      <dgm:t>
        <a:bodyPr/>
        <a:lstStyle/>
        <a:p>
          <a:endParaRPr lang="en-US"/>
        </a:p>
      </dgm:t>
    </dgm:pt>
    <dgm:pt modelId="{17225374-35BD-43FF-9747-F467BD26339A}" type="pres">
      <dgm:prSet presAssocID="{1F986F28-C9CA-44B9-9111-FFE5542C6B32}" presName="Name0" presStyleCnt="0">
        <dgm:presLayoutVars>
          <dgm:dir/>
          <dgm:animLvl val="lvl"/>
          <dgm:resizeHandles/>
        </dgm:presLayoutVars>
      </dgm:prSet>
      <dgm:spPr/>
      <dgm:t>
        <a:bodyPr/>
        <a:lstStyle/>
        <a:p>
          <a:endParaRPr lang="en-US"/>
        </a:p>
      </dgm:t>
    </dgm:pt>
    <dgm:pt modelId="{BCF80201-CABF-40AD-8529-10FE69EEA9F7}" type="pres">
      <dgm:prSet presAssocID="{AD1DD6F3-AFD5-492D-A9C5-BF957081ACD4}" presName="linNode" presStyleCnt="0"/>
      <dgm:spPr/>
    </dgm:pt>
    <dgm:pt modelId="{DAEBA1AA-1489-4465-A4D7-4723D3F826A5}" type="pres">
      <dgm:prSet presAssocID="{AD1DD6F3-AFD5-492D-A9C5-BF957081ACD4}" presName="parentShp" presStyleLbl="node1" presStyleIdx="0" presStyleCnt="3" custScaleX="71095">
        <dgm:presLayoutVars>
          <dgm:bulletEnabled val="1"/>
        </dgm:presLayoutVars>
      </dgm:prSet>
      <dgm:spPr>
        <a:prstGeom prst="rect">
          <a:avLst/>
        </a:prstGeom>
      </dgm:spPr>
      <dgm:t>
        <a:bodyPr/>
        <a:lstStyle/>
        <a:p>
          <a:endParaRPr lang="en-US"/>
        </a:p>
      </dgm:t>
    </dgm:pt>
    <dgm:pt modelId="{24545960-A472-48DE-A040-25AAA2DA970A}" type="pres">
      <dgm:prSet presAssocID="{AD1DD6F3-AFD5-492D-A9C5-BF957081ACD4}" presName="childShp" presStyleLbl="bgAccFollowNode1" presStyleIdx="0" presStyleCnt="3">
        <dgm:presLayoutVars>
          <dgm:bulletEnabled val="1"/>
        </dgm:presLayoutVars>
      </dgm:prSet>
      <dgm:spPr/>
      <dgm:t>
        <a:bodyPr/>
        <a:lstStyle/>
        <a:p>
          <a:endParaRPr lang="en-US"/>
        </a:p>
      </dgm:t>
    </dgm:pt>
    <dgm:pt modelId="{828DE6EC-8752-4512-BE1B-3CBF4158C492}" type="pres">
      <dgm:prSet presAssocID="{B32A816D-D32E-44FC-9EAD-2939D2317A70}" presName="spacing" presStyleCnt="0"/>
      <dgm:spPr/>
    </dgm:pt>
    <dgm:pt modelId="{F09977D4-1513-4524-B830-8F11B64B9A7C}" type="pres">
      <dgm:prSet presAssocID="{D98FD9D8-5C80-4BDB-AB42-4E5290853C2A}" presName="linNode" presStyleCnt="0"/>
      <dgm:spPr/>
    </dgm:pt>
    <dgm:pt modelId="{79999209-4BC3-444D-9F61-5C3BC34F116E}" type="pres">
      <dgm:prSet presAssocID="{D98FD9D8-5C80-4BDB-AB42-4E5290853C2A}" presName="parentShp" presStyleLbl="node1" presStyleIdx="1" presStyleCnt="3" custScaleX="71095">
        <dgm:presLayoutVars>
          <dgm:bulletEnabled val="1"/>
        </dgm:presLayoutVars>
      </dgm:prSet>
      <dgm:spPr>
        <a:prstGeom prst="rect">
          <a:avLst/>
        </a:prstGeom>
      </dgm:spPr>
      <dgm:t>
        <a:bodyPr/>
        <a:lstStyle/>
        <a:p>
          <a:endParaRPr lang="en-US"/>
        </a:p>
      </dgm:t>
    </dgm:pt>
    <dgm:pt modelId="{6D4C3F25-260A-4C26-B4C0-18A688DAF723}" type="pres">
      <dgm:prSet presAssocID="{D98FD9D8-5C80-4BDB-AB42-4E5290853C2A}" presName="childShp" presStyleLbl="bgAccFollowNode1" presStyleIdx="1" presStyleCnt="3">
        <dgm:presLayoutVars>
          <dgm:bulletEnabled val="1"/>
        </dgm:presLayoutVars>
      </dgm:prSet>
      <dgm:spPr/>
      <dgm:t>
        <a:bodyPr/>
        <a:lstStyle/>
        <a:p>
          <a:endParaRPr lang="en-US"/>
        </a:p>
      </dgm:t>
    </dgm:pt>
    <dgm:pt modelId="{C37FBE3F-0E24-4168-9530-FD727BCD0B78}" type="pres">
      <dgm:prSet presAssocID="{97038498-A9D7-432E-98A7-4D1066AB6E61}" presName="spacing" presStyleCnt="0"/>
      <dgm:spPr/>
    </dgm:pt>
    <dgm:pt modelId="{768C581A-9F5C-4240-9965-70EA2B7757E3}" type="pres">
      <dgm:prSet presAssocID="{624320C2-6067-4810-9CA6-FDB29FCBD9F5}" presName="linNode" presStyleCnt="0"/>
      <dgm:spPr/>
    </dgm:pt>
    <dgm:pt modelId="{5B554362-1497-4391-B75F-C317FD1D6C74}" type="pres">
      <dgm:prSet presAssocID="{624320C2-6067-4810-9CA6-FDB29FCBD9F5}" presName="parentShp" presStyleLbl="node1" presStyleIdx="2" presStyleCnt="3" custScaleX="71095">
        <dgm:presLayoutVars>
          <dgm:bulletEnabled val="1"/>
        </dgm:presLayoutVars>
      </dgm:prSet>
      <dgm:spPr>
        <a:prstGeom prst="rect">
          <a:avLst/>
        </a:prstGeom>
      </dgm:spPr>
      <dgm:t>
        <a:bodyPr/>
        <a:lstStyle/>
        <a:p>
          <a:endParaRPr lang="en-US"/>
        </a:p>
      </dgm:t>
    </dgm:pt>
    <dgm:pt modelId="{8445C76D-8C72-43F1-951E-15EA51D9A361}" type="pres">
      <dgm:prSet presAssocID="{624320C2-6067-4810-9CA6-FDB29FCBD9F5}" presName="childShp" presStyleLbl="bgAccFollowNode1" presStyleIdx="2" presStyleCnt="3">
        <dgm:presLayoutVars>
          <dgm:bulletEnabled val="1"/>
        </dgm:presLayoutVars>
      </dgm:prSet>
      <dgm:spPr/>
      <dgm:t>
        <a:bodyPr/>
        <a:lstStyle/>
        <a:p>
          <a:endParaRPr lang="en-US"/>
        </a:p>
      </dgm:t>
    </dgm:pt>
  </dgm:ptLst>
  <dgm:cxnLst>
    <dgm:cxn modelId="{27080199-0878-4F93-9FA8-965E3793EDEA}" srcId="{D98FD9D8-5C80-4BDB-AB42-4E5290853C2A}" destId="{5CC15E19-56D4-4D2E-92A0-15C3C78B8B7B}" srcOrd="0" destOrd="0" parTransId="{EA2A058F-9661-4138-9471-4D13E8117EA3}" sibTransId="{3CB2BF46-6122-486B-BD56-77759E05B761}"/>
    <dgm:cxn modelId="{6DA0A1FE-0020-4B62-BD46-18FB2B425EA8}" type="presOf" srcId="{D080436C-A6A1-4FE6-8286-251636E34053}" destId="{24545960-A472-48DE-A040-25AAA2DA970A}" srcOrd="0" destOrd="1" presId="urn:microsoft.com/office/officeart/2005/8/layout/vList6"/>
    <dgm:cxn modelId="{7C86E25D-D59A-4E56-9872-C6CDDFF66141}" srcId="{624320C2-6067-4810-9CA6-FDB29FCBD9F5}" destId="{C6C85918-3A57-4D21-A10B-1406FCF66337}" srcOrd="2" destOrd="0" parTransId="{E4B1C9CE-5F08-4543-8BD8-E7E96769A3AF}" sibTransId="{BA62EC49-8DF7-4030-8BEC-E60432EA7096}"/>
    <dgm:cxn modelId="{81CE2DAB-E766-4693-AFDE-951B6845812B}" srcId="{1F986F28-C9CA-44B9-9111-FFE5542C6B32}" destId="{D98FD9D8-5C80-4BDB-AB42-4E5290853C2A}" srcOrd="1" destOrd="0" parTransId="{A1D8A509-4CCE-42CA-B85B-E4D93CDC6467}" sibTransId="{97038498-A9D7-432E-98A7-4D1066AB6E61}"/>
    <dgm:cxn modelId="{E03875AA-BEF4-418A-8E3E-270DE658BABF}" srcId="{D98FD9D8-5C80-4BDB-AB42-4E5290853C2A}" destId="{0463A884-66B0-408B-BBBF-A982A1C05707}" srcOrd="1" destOrd="0" parTransId="{360D6FDB-878E-4FCB-AFEA-ED11E692F1D9}" sibTransId="{5726790F-2348-45F4-A5BD-E9341C68FCAB}"/>
    <dgm:cxn modelId="{C565DEC9-F412-4C84-A774-3A0BD6C87F94}" srcId="{AD1DD6F3-AFD5-492D-A9C5-BF957081ACD4}" destId="{9305F34C-A1F1-4A60-BE48-122B46FE9718}" srcOrd="0" destOrd="0" parTransId="{DD1B7C67-52B6-48EF-930F-7098CEF5D28C}" sibTransId="{F4250DCE-C3F3-48C1-8916-16AA52346AE8}"/>
    <dgm:cxn modelId="{0EB6C34F-9AFE-466A-B993-F9BC1BC94CE9}" type="presOf" srcId="{C6C85918-3A57-4D21-A10B-1406FCF66337}" destId="{8445C76D-8C72-43F1-951E-15EA51D9A361}" srcOrd="0" destOrd="2" presId="urn:microsoft.com/office/officeart/2005/8/layout/vList6"/>
    <dgm:cxn modelId="{42EA4CB3-986E-4A4B-97CF-DB69B96A190F}" type="presOf" srcId="{ACB6D97B-31B2-4AE9-91F5-8C995B759133}" destId="{8445C76D-8C72-43F1-951E-15EA51D9A361}" srcOrd="0" destOrd="1" presId="urn:microsoft.com/office/officeart/2005/8/layout/vList6"/>
    <dgm:cxn modelId="{EAC91E10-3EB9-4671-87F6-C44CEB06ECAC}" type="presOf" srcId="{5CC15E19-56D4-4D2E-92A0-15C3C78B8B7B}" destId="{6D4C3F25-260A-4C26-B4C0-18A688DAF723}" srcOrd="0" destOrd="0" presId="urn:microsoft.com/office/officeart/2005/8/layout/vList6"/>
    <dgm:cxn modelId="{39295276-775C-4868-96CD-C384C4045F5D}" srcId="{1F986F28-C9CA-44B9-9111-FFE5542C6B32}" destId="{AD1DD6F3-AFD5-492D-A9C5-BF957081ACD4}" srcOrd="0" destOrd="0" parTransId="{CD319A5C-4ED2-4C3D-930B-868107B54F20}" sibTransId="{B32A816D-D32E-44FC-9EAD-2939D2317A70}"/>
    <dgm:cxn modelId="{0B95E178-CAC2-4784-8F70-4615D9CAEC09}" srcId="{AD1DD6F3-AFD5-492D-A9C5-BF957081ACD4}" destId="{1BCEB8EE-69BA-40E2-927F-EAF9C35FA473}" srcOrd="2" destOrd="0" parTransId="{55D7060E-9D93-4BC3-967B-FB38BF4D7915}" sibTransId="{8A46130E-7221-4FA2-BAF7-9E7F7CE14FD0}"/>
    <dgm:cxn modelId="{A0E5D9CD-1210-4803-9859-EFF81956B6AA}" srcId="{1F986F28-C9CA-44B9-9111-FFE5542C6B32}" destId="{624320C2-6067-4810-9CA6-FDB29FCBD9F5}" srcOrd="2" destOrd="0" parTransId="{5871DE54-6FC4-4BA0-BB30-73ADB5D07160}" sibTransId="{A25AEE24-5D14-4D07-BF26-E6C3E869FBEC}"/>
    <dgm:cxn modelId="{9BB4F06B-B776-400A-BB0A-9D68A816CCA8}" type="presOf" srcId="{0463A884-66B0-408B-BBBF-A982A1C05707}" destId="{6D4C3F25-260A-4C26-B4C0-18A688DAF723}" srcOrd="0" destOrd="1" presId="urn:microsoft.com/office/officeart/2005/8/layout/vList6"/>
    <dgm:cxn modelId="{FBCEB0AB-CF77-4BD2-899B-3D31A964BE34}" type="presOf" srcId="{1BCEB8EE-69BA-40E2-927F-EAF9C35FA473}" destId="{24545960-A472-48DE-A040-25AAA2DA970A}" srcOrd="0" destOrd="2" presId="urn:microsoft.com/office/officeart/2005/8/layout/vList6"/>
    <dgm:cxn modelId="{0268CC3F-ECB0-40B1-9727-212558864799}" type="presOf" srcId="{AD1DD6F3-AFD5-492D-A9C5-BF957081ACD4}" destId="{DAEBA1AA-1489-4465-A4D7-4723D3F826A5}" srcOrd="0" destOrd="0" presId="urn:microsoft.com/office/officeart/2005/8/layout/vList6"/>
    <dgm:cxn modelId="{26DD63BD-33CE-423B-8355-C8450C5DA9BE}" srcId="{AD1DD6F3-AFD5-492D-A9C5-BF957081ACD4}" destId="{D080436C-A6A1-4FE6-8286-251636E34053}" srcOrd="1" destOrd="0" parTransId="{551507F4-D8E2-4129-BD0E-5419EAE98F20}" sibTransId="{F19DDFD1-DF1B-43B3-872C-5E30B031547D}"/>
    <dgm:cxn modelId="{F01A9E7E-878A-43E8-94B5-B81DE58D35A2}" type="presOf" srcId="{624320C2-6067-4810-9CA6-FDB29FCBD9F5}" destId="{5B554362-1497-4391-B75F-C317FD1D6C74}" srcOrd="0" destOrd="0" presId="urn:microsoft.com/office/officeart/2005/8/layout/vList6"/>
    <dgm:cxn modelId="{3E405C8D-640D-4076-A08B-290BB46C6152}" srcId="{624320C2-6067-4810-9CA6-FDB29FCBD9F5}" destId="{ACB6D97B-31B2-4AE9-91F5-8C995B759133}" srcOrd="1" destOrd="0" parTransId="{ECBB66F5-5D99-4AF4-B5F3-CB6907E90F6C}" sibTransId="{AEBDD339-B907-4EBE-A12F-8BD31A4605AF}"/>
    <dgm:cxn modelId="{CBFD80F3-91D5-4EA3-AF5F-E8C51AB686C9}" type="presOf" srcId="{9305F34C-A1F1-4A60-BE48-122B46FE9718}" destId="{24545960-A472-48DE-A040-25AAA2DA970A}" srcOrd="0" destOrd="0" presId="urn:microsoft.com/office/officeart/2005/8/layout/vList6"/>
    <dgm:cxn modelId="{8975794D-3621-427F-97FA-BB0D9D31A71D}" type="presOf" srcId="{D98FD9D8-5C80-4BDB-AB42-4E5290853C2A}" destId="{79999209-4BC3-444D-9F61-5C3BC34F116E}" srcOrd="0" destOrd="0" presId="urn:microsoft.com/office/officeart/2005/8/layout/vList6"/>
    <dgm:cxn modelId="{44A2CD4A-C890-4175-9574-23FD0243A00E}" srcId="{624320C2-6067-4810-9CA6-FDB29FCBD9F5}" destId="{57A2BEFE-56D9-489A-B487-FF6E6CAB1B04}" srcOrd="0" destOrd="0" parTransId="{C77B7D14-7009-4BA9-8B59-D3A18839AC35}" sibTransId="{EFB73E66-B6A3-486B-9975-684023C6F00D}"/>
    <dgm:cxn modelId="{5B8ED4E8-5FBD-4CCD-AE35-F4A9A609EFBD}" type="presOf" srcId="{1F986F28-C9CA-44B9-9111-FFE5542C6B32}" destId="{17225374-35BD-43FF-9747-F467BD26339A}" srcOrd="0" destOrd="0" presId="urn:microsoft.com/office/officeart/2005/8/layout/vList6"/>
    <dgm:cxn modelId="{4631CE7E-5E61-46EC-B6A5-0CDA16D8BD96}" type="presOf" srcId="{57A2BEFE-56D9-489A-B487-FF6E6CAB1B04}" destId="{8445C76D-8C72-43F1-951E-15EA51D9A361}" srcOrd="0" destOrd="0" presId="urn:microsoft.com/office/officeart/2005/8/layout/vList6"/>
    <dgm:cxn modelId="{6869FA64-507D-4ECB-B071-825E87D4DFB9}" type="presParOf" srcId="{17225374-35BD-43FF-9747-F467BD26339A}" destId="{BCF80201-CABF-40AD-8529-10FE69EEA9F7}" srcOrd="0" destOrd="0" presId="urn:microsoft.com/office/officeart/2005/8/layout/vList6"/>
    <dgm:cxn modelId="{DD6F6C6E-E683-417D-8689-3F4838A95979}" type="presParOf" srcId="{BCF80201-CABF-40AD-8529-10FE69EEA9F7}" destId="{DAEBA1AA-1489-4465-A4D7-4723D3F826A5}" srcOrd="0" destOrd="0" presId="urn:microsoft.com/office/officeart/2005/8/layout/vList6"/>
    <dgm:cxn modelId="{CE06A836-1D17-4ED9-9CE3-ABB2E6E90DDD}" type="presParOf" srcId="{BCF80201-CABF-40AD-8529-10FE69EEA9F7}" destId="{24545960-A472-48DE-A040-25AAA2DA970A}" srcOrd="1" destOrd="0" presId="urn:microsoft.com/office/officeart/2005/8/layout/vList6"/>
    <dgm:cxn modelId="{6B8FA6E4-EFA4-4E86-8F8A-C19AB626EF57}" type="presParOf" srcId="{17225374-35BD-43FF-9747-F467BD26339A}" destId="{828DE6EC-8752-4512-BE1B-3CBF4158C492}" srcOrd="1" destOrd="0" presId="urn:microsoft.com/office/officeart/2005/8/layout/vList6"/>
    <dgm:cxn modelId="{15902889-1628-48B5-A35D-C924509034EE}" type="presParOf" srcId="{17225374-35BD-43FF-9747-F467BD26339A}" destId="{F09977D4-1513-4524-B830-8F11B64B9A7C}" srcOrd="2" destOrd="0" presId="urn:microsoft.com/office/officeart/2005/8/layout/vList6"/>
    <dgm:cxn modelId="{CDAC40FC-A158-4685-BC8D-BAF21EC9151A}" type="presParOf" srcId="{F09977D4-1513-4524-B830-8F11B64B9A7C}" destId="{79999209-4BC3-444D-9F61-5C3BC34F116E}" srcOrd="0" destOrd="0" presId="urn:microsoft.com/office/officeart/2005/8/layout/vList6"/>
    <dgm:cxn modelId="{FC49ACFB-6DB9-4940-B704-763634947893}" type="presParOf" srcId="{F09977D4-1513-4524-B830-8F11B64B9A7C}" destId="{6D4C3F25-260A-4C26-B4C0-18A688DAF723}" srcOrd="1" destOrd="0" presId="urn:microsoft.com/office/officeart/2005/8/layout/vList6"/>
    <dgm:cxn modelId="{AB8592D6-076C-4CD3-8FA1-1ED7995384A1}" type="presParOf" srcId="{17225374-35BD-43FF-9747-F467BD26339A}" destId="{C37FBE3F-0E24-4168-9530-FD727BCD0B78}" srcOrd="3" destOrd="0" presId="urn:microsoft.com/office/officeart/2005/8/layout/vList6"/>
    <dgm:cxn modelId="{48DEABD4-8C6F-46EC-8876-5F2185AC8817}" type="presParOf" srcId="{17225374-35BD-43FF-9747-F467BD26339A}" destId="{768C581A-9F5C-4240-9965-70EA2B7757E3}" srcOrd="4" destOrd="0" presId="urn:microsoft.com/office/officeart/2005/8/layout/vList6"/>
    <dgm:cxn modelId="{434223A6-5081-4923-98D7-54DEEB952BA3}" type="presParOf" srcId="{768C581A-9F5C-4240-9965-70EA2B7757E3}" destId="{5B554362-1497-4391-B75F-C317FD1D6C74}" srcOrd="0" destOrd="0" presId="urn:microsoft.com/office/officeart/2005/8/layout/vList6"/>
    <dgm:cxn modelId="{CB4363A5-155C-426C-A32A-781F02355F93}" type="presParOf" srcId="{768C581A-9F5C-4240-9965-70EA2B7757E3}" destId="{8445C76D-8C72-43F1-951E-15EA51D9A36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FA67F0-777F-4E09-808E-C75C5E13AB8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8BFBB36D-6517-4D89-998C-86D890C2F0B5}">
      <dgm:prSet phldrT="[Text]"/>
      <dgm:spPr>
        <a:solidFill>
          <a:srgbClr val="0284DF"/>
        </a:solidFill>
      </dgm:spPr>
      <dgm:t>
        <a:bodyPr/>
        <a:lstStyle/>
        <a:p>
          <a:r>
            <a:rPr lang="en-US" dirty="0" smtClean="0">
              <a:latin typeface="Avenir Next" charset="0"/>
              <a:ea typeface="Avenir Next" charset="0"/>
              <a:cs typeface="Avenir Next" charset="0"/>
            </a:rPr>
            <a:t>Develop Shared Vision</a:t>
          </a:r>
          <a:endParaRPr lang="en-US" dirty="0">
            <a:latin typeface="Avenir Next" charset="0"/>
            <a:ea typeface="Avenir Next" charset="0"/>
            <a:cs typeface="Avenir Next" charset="0"/>
          </a:endParaRPr>
        </a:p>
      </dgm:t>
    </dgm:pt>
    <dgm:pt modelId="{02DFBAEB-8CDA-4612-A976-605366A36E3B}" type="parTrans" cxnId="{80B1462A-19F2-452B-A1B0-A222EB586648}">
      <dgm:prSet/>
      <dgm:spPr/>
      <dgm:t>
        <a:bodyPr/>
        <a:lstStyle/>
        <a:p>
          <a:endParaRPr lang="en-US"/>
        </a:p>
      </dgm:t>
    </dgm:pt>
    <dgm:pt modelId="{E62509BA-6DBA-4C5C-A779-0A3C3B830200}" type="sibTrans" cxnId="{80B1462A-19F2-452B-A1B0-A222EB586648}">
      <dgm:prSet/>
      <dgm:spPr>
        <a:solidFill>
          <a:schemeClr val="bg1">
            <a:lumMod val="75000"/>
          </a:schemeClr>
        </a:solidFill>
      </dgm:spPr>
      <dgm:t>
        <a:bodyPr/>
        <a:lstStyle/>
        <a:p>
          <a:endParaRPr lang="en-US"/>
        </a:p>
      </dgm:t>
    </dgm:pt>
    <dgm:pt modelId="{2E26D11A-A02D-4D3F-B1B2-51DA1499C416}">
      <dgm:prSet phldrT="[Text]"/>
      <dgm:spPr>
        <a:solidFill>
          <a:srgbClr val="FF5703"/>
        </a:solidFill>
      </dgm:spPr>
      <dgm:t>
        <a:bodyPr/>
        <a:lstStyle/>
        <a:p>
          <a:r>
            <a:rPr lang="en-US" dirty="0" smtClean="0">
              <a:latin typeface="Avenir Next" charset="0"/>
              <a:ea typeface="Avenir Next" charset="0"/>
              <a:cs typeface="Avenir Next" charset="0"/>
            </a:rPr>
            <a:t>Roadmap Development</a:t>
          </a:r>
          <a:endParaRPr lang="en-US" dirty="0">
            <a:latin typeface="Avenir Next" charset="0"/>
            <a:ea typeface="Avenir Next" charset="0"/>
            <a:cs typeface="Avenir Next" charset="0"/>
          </a:endParaRPr>
        </a:p>
      </dgm:t>
    </dgm:pt>
    <dgm:pt modelId="{CD2D5EAF-B289-4AA6-8929-EB531475493B}" type="parTrans" cxnId="{2FDBB44D-12CA-4B24-AD58-0DE6A6DC824B}">
      <dgm:prSet/>
      <dgm:spPr/>
      <dgm:t>
        <a:bodyPr/>
        <a:lstStyle/>
        <a:p>
          <a:endParaRPr lang="en-US"/>
        </a:p>
      </dgm:t>
    </dgm:pt>
    <dgm:pt modelId="{A10FD854-D76E-4447-A91C-96D1BC5F7ED9}" type="sibTrans" cxnId="{2FDBB44D-12CA-4B24-AD58-0DE6A6DC824B}">
      <dgm:prSet/>
      <dgm:spPr/>
      <dgm:t>
        <a:bodyPr/>
        <a:lstStyle/>
        <a:p>
          <a:endParaRPr lang="en-US"/>
        </a:p>
      </dgm:t>
    </dgm:pt>
    <dgm:pt modelId="{13E38F63-5A0F-48E5-A972-BDD0C946B6F6}">
      <dgm:prSet phldrT="[Text]"/>
      <dgm:spPr>
        <a:solidFill>
          <a:srgbClr val="0284DF"/>
        </a:solidFill>
      </dgm:spPr>
      <dgm:t>
        <a:bodyPr/>
        <a:lstStyle/>
        <a:p>
          <a:r>
            <a:rPr lang="en-US" dirty="0" smtClean="0">
              <a:latin typeface="Avenir Next" charset="0"/>
              <a:ea typeface="Avenir Next" charset="0"/>
              <a:cs typeface="Avenir Next" charset="0"/>
            </a:rPr>
            <a:t>Execution of Innovation Initiatives</a:t>
          </a:r>
          <a:endParaRPr lang="en-US" dirty="0">
            <a:latin typeface="Avenir Next" charset="0"/>
            <a:ea typeface="Avenir Next" charset="0"/>
            <a:cs typeface="Avenir Next" charset="0"/>
          </a:endParaRPr>
        </a:p>
      </dgm:t>
    </dgm:pt>
    <dgm:pt modelId="{021C3ACF-4B36-43F1-8536-F5ABBB19A752}" type="parTrans" cxnId="{445DF33D-3E7D-4529-8955-85B3E8BCFBD4}">
      <dgm:prSet/>
      <dgm:spPr/>
      <dgm:t>
        <a:bodyPr/>
        <a:lstStyle/>
        <a:p>
          <a:endParaRPr lang="en-US"/>
        </a:p>
      </dgm:t>
    </dgm:pt>
    <dgm:pt modelId="{59544CA6-CEA8-4048-A56E-BF71415EB55A}" type="sibTrans" cxnId="{445DF33D-3E7D-4529-8955-85B3E8BCFBD4}">
      <dgm:prSet/>
      <dgm:spPr/>
      <dgm:t>
        <a:bodyPr/>
        <a:lstStyle/>
        <a:p>
          <a:endParaRPr lang="en-US"/>
        </a:p>
      </dgm:t>
    </dgm:pt>
    <dgm:pt modelId="{5FC0FD1A-D278-4E41-B219-D87BC5348A7B}">
      <dgm:prSet phldrT="[Text]"/>
      <dgm:spPr>
        <a:solidFill>
          <a:srgbClr val="0284DF"/>
        </a:solidFill>
      </dgm:spPr>
      <dgm:t>
        <a:bodyPr/>
        <a:lstStyle/>
        <a:p>
          <a:r>
            <a:rPr lang="en-US" dirty="0" smtClean="0">
              <a:latin typeface="Avenir Next" charset="0"/>
              <a:ea typeface="Avenir Next" charset="0"/>
              <a:cs typeface="Avenir Next" charset="0"/>
            </a:rPr>
            <a:t>Regular Strategic Iterations</a:t>
          </a:r>
          <a:endParaRPr lang="en-US" dirty="0">
            <a:latin typeface="Avenir Next" charset="0"/>
            <a:ea typeface="Avenir Next" charset="0"/>
            <a:cs typeface="Avenir Next" charset="0"/>
          </a:endParaRPr>
        </a:p>
      </dgm:t>
    </dgm:pt>
    <dgm:pt modelId="{FD597BF7-6184-4A7A-9891-53FAE4D10B43}" type="parTrans" cxnId="{B2E1C428-9141-4A0F-A383-67998BEE663B}">
      <dgm:prSet/>
      <dgm:spPr/>
      <dgm:t>
        <a:bodyPr/>
        <a:lstStyle/>
        <a:p>
          <a:endParaRPr lang="en-US"/>
        </a:p>
      </dgm:t>
    </dgm:pt>
    <dgm:pt modelId="{38B0806F-B008-448F-9A4D-8BE834395FCE}" type="sibTrans" cxnId="{B2E1C428-9141-4A0F-A383-67998BEE663B}">
      <dgm:prSet/>
      <dgm:spPr/>
      <dgm:t>
        <a:bodyPr/>
        <a:lstStyle/>
        <a:p>
          <a:endParaRPr lang="en-US"/>
        </a:p>
      </dgm:t>
    </dgm:pt>
    <dgm:pt modelId="{8EC6C866-E924-47B6-A8EC-47262271B991}" type="pres">
      <dgm:prSet presAssocID="{8CFA67F0-777F-4E09-808E-C75C5E13AB81}" presName="Name0" presStyleCnt="0">
        <dgm:presLayoutVars>
          <dgm:dir/>
          <dgm:resizeHandles val="exact"/>
        </dgm:presLayoutVars>
      </dgm:prSet>
      <dgm:spPr/>
      <dgm:t>
        <a:bodyPr/>
        <a:lstStyle/>
        <a:p>
          <a:endParaRPr lang="en-US"/>
        </a:p>
      </dgm:t>
    </dgm:pt>
    <dgm:pt modelId="{EF0562D2-7400-4681-8804-9EBB0F8EB8B7}" type="pres">
      <dgm:prSet presAssocID="{8CFA67F0-777F-4E09-808E-C75C5E13AB81}" presName="cycle" presStyleCnt="0"/>
      <dgm:spPr/>
    </dgm:pt>
    <dgm:pt modelId="{B68DD0FC-7575-4A4F-91B1-32F9677A7D2C}" type="pres">
      <dgm:prSet presAssocID="{8BFBB36D-6517-4D89-998C-86D890C2F0B5}" presName="nodeFirstNode" presStyleLbl="node1" presStyleIdx="0" presStyleCnt="4" custScaleY="54576">
        <dgm:presLayoutVars>
          <dgm:bulletEnabled val="1"/>
        </dgm:presLayoutVars>
      </dgm:prSet>
      <dgm:spPr/>
      <dgm:t>
        <a:bodyPr/>
        <a:lstStyle/>
        <a:p>
          <a:endParaRPr lang="en-US"/>
        </a:p>
      </dgm:t>
    </dgm:pt>
    <dgm:pt modelId="{F668F628-E3B4-4B86-9B8A-484611B7E1A9}" type="pres">
      <dgm:prSet presAssocID="{E62509BA-6DBA-4C5C-A779-0A3C3B830200}" presName="sibTransFirstNode" presStyleLbl="bgShp" presStyleIdx="0" presStyleCnt="1"/>
      <dgm:spPr/>
      <dgm:t>
        <a:bodyPr/>
        <a:lstStyle/>
        <a:p>
          <a:endParaRPr lang="en-US"/>
        </a:p>
      </dgm:t>
    </dgm:pt>
    <dgm:pt modelId="{54B7D024-039D-4C0D-B8A9-CC308FD1089B}" type="pres">
      <dgm:prSet presAssocID="{2E26D11A-A02D-4D3F-B1B2-51DA1499C416}" presName="nodeFollowingNodes" presStyleLbl="node1" presStyleIdx="1" presStyleCnt="4" custScaleY="54576">
        <dgm:presLayoutVars>
          <dgm:bulletEnabled val="1"/>
        </dgm:presLayoutVars>
      </dgm:prSet>
      <dgm:spPr/>
      <dgm:t>
        <a:bodyPr/>
        <a:lstStyle/>
        <a:p>
          <a:endParaRPr lang="en-US"/>
        </a:p>
      </dgm:t>
    </dgm:pt>
    <dgm:pt modelId="{01139E5B-3418-400F-9DF4-2A51C8425976}" type="pres">
      <dgm:prSet presAssocID="{13E38F63-5A0F-48E5-A972-BDD0C946B6F6}" presName="nodeFollowingNodes" presStyleLbl="node1" presStyleIdx="2" presStyleCnt="4" custScaleY="54576">
        <dgm:presLayoutVars>
          <dgm:bulletEnabled val="1"/>
        </dgm:presLayoutVars>
      </dgm:prSet>
      <dgm:spPr/>
      <dgm:t>
        <a:bodyPr/>
        <a:lstStyle/>
        <a:p>
          <a:endParaRPr lang="en-US"/>
        </a:p>
      </dgm:t>
    </dgm:pt>
    <dgm:pt modelId="{D4FDB7BD-FF43-4C97-B87F-96BAFFDC3C32}" type="pres">
      <dgm:prSet presAssocID="{5FC0FD1A-D278-4E41-B219-D87BC5348A7B}" presName="nodeFollowingNodes" presStyleLbl="node1" presStyleIdx="3" presStyleCnt="4" custScaleY="54576">
        <dgm:presLayoutVars>
          <dgm:bulletEnabled val="1"/>
        </dgm:presLayoutVars>
      </dgm:prSet>
      <dgm:spPr/>
      <dgm:t>
        <a:bodyPr/>
        <a:lstStyle/>
        <a:p>
          <a:endParaRPr lang="en-US"/>
        </a:p>
      </dgm:t>
    </dgm:pt>
  </dgm:ptLst>
  <dgm:cxnLst>
    <dgm:cxn modelId="{80B1462A-19F2-452B-A1B0-A222EB586648}" srcId="{8CFA67F0-777F-4E09-808E-C75C5E13AB81}" destId="{8BFBB36D-6517-4D89-998C-86D890C2F0B5}" srcOrd="0" destOrd="0" parTransId="{02DFBAEB-8CDA-4612-A976-605366A36E3B}" sibTransId="{E62509BA-6DBA-4C5C-A779-0A3C3B830200}"/>
    <dgm:cxn modelId="{1D78EC2C-0EEA-4B31-BFD3-7E8196940D3F}" type="presOf" srcId="{2E26D11A-A02D-4D3F-B1B2-51DA1499C416}" destId="{54B7D024-039D-4C0D-B8A9-CC308FD1089B}" srcOrd="0" destOrd="0" presId="urn:microsoft.com/office/officeart/2005/8/layout/cycle3"/>
    <dgm:cxn modelId="{445DF33D-3E7D-4529-8955-85B3E8BCFBD4}" srcId="{8CFA67F0-777F-4E09-808E-C75C5E13AB81}" destId="{13E38F63-5A0F-48E5-A972-BDD0C946B6F6}" srcOrd="2" destOrd="0" parTransId="{021C3ACF-4B36-43F1-8536-F5ABBB19A752}" sibTransId="{59544CA6-CEA8-4048-A56E-BF71415EB55A}"/>
    <dgm:cxn modelId="{B2E1C428-9141-4A0F-A383-67998BEE663B}" srcId="{8CFA67F0-777F-4E09-808E-C75C5E13AB81}" destId="{5FC0FD1A-D278-4E41-B219-D87BC5348A7B}" srcOrd="3" destOrd="0" parTransId="{FD597BF7-6184-4A7A-9891-53FAE4D10B43}" sibTransId="{38B0806F-B008-448F-9A4D-8BE834395FCE}"/>
    <dgm:cxn modelId="{FDFF549F-07FA-4874-8AF3-FA49D68F1DEF}" type="presOf" srcId="{5FC0FD1A-D278-4E41-B219-D87BC5348A7B}" destId="{D4FDB7BD-FF43-4C97-B87F-96BAFFDC3C32}" srcOrd="0" destOrd="0" presId="urn:microsoft.com/office/officeart/2005/8/layout/cycle3"/>
    <dgm:cxn modelId="{B8A57CC4-27FF-40E7-AFB2-A3E2C81CE25B}" type="presOf" srcId="{8BFBB36D-6517-4D89-998C-86D890C2F0B5}" destId="{B68DD0FC-7575-4A4F-91B1-32F9677A7D2C}" srcOrd="0" destOrd="0" presId="urn:microsoft.com/office/officeart/2005/8/layout/cycle3"/>
    <dgm:cxn modelId="{7B5AF0D9-06C5-4597-B86C-6188B01C3A16}" type="presOf" srcId="{8CFA67F0-777F-4E09-808E-C75C5E13AB81}" destId="{8EC6C866-E924-47B6-A8EC-47262271B991}" srcOrd="0" destOrd="0" presId="urn:microsoft.com/office/officeart/2005/8/layout/cycle3"/>
    <dgm:cxn modelId="{7CAFDDBB-0021-4530-BE25-7682F27CA5E2}" type="presOf" srcId="{E62509BA-6DBA-4C5C-A779-0A3C3B830200}" destId="{F668F628-E3B4-4B86-9B8A-484611B7E1A9}" srcOrd="0" destOrd="0" presId="urn:microsoft.com/office/officeart/2005/8/layout/cycle3"/>
    <dgm:cxn modelId="{2FDBB44D-12CA-4B24-AD58-0DE6A6DC824B}" srcId="{8CFA67F0-777F-4E09-808E-C75C5E13AB81}" destId="{2E26D11A-A02D-4D3F-B1B2-51DA1499C416}" srcOrd="1" destOrd="0" parTransId="{CD2D5EAF-B289-4AA6-8929-EB531475493B}" sibTransId="{A10FD854-D76E-4447-A91C-96D1BC5F7ED9}"/>
    <dgm:cxn modelId="{96C22463-D8D5-4332-A064-D6F611CF4DAB}" type="presOf" srcId="{13E38F63-5A0F-48E5-A972-BDD0C946B6F6}" destId="{01139E5B-3418-400F-9DF4-2A51C8425976}" srcOrd="0" destOrd="0" presId="urn:microsoft.com/office/officeart/2005/8/layout/cycle3"/>
    <dgm:cxn modelId="{3ACFECDC-18D1-4D3B-95EA-153FC14C50CF}" type="presParOf" srcId="{8EC6C866-E924-47B6-A8EC-47262271B991}" destId="{EF0562D2-7400-4681-8804-9EBB0F8EB8B7}" srcOrd="0" destOrd="0" presId="urn:microsoft.com/office/officeart/2005/8/layout/cycle3"/>
    <dgm:cxn modelId="{0124C71F-1430-404E-BA1B-E9B360B70492}" type="presParOf" srcId="{EF0562D2-7400-4681-8804-9EBB0F8EB8B7}" destId="{B68DD0FC-7575-4A4F-91B1-32F9677A7D2C}" srcOrd="0" destOrd="0" presId="urn:microsoft.com/office/officeart/2005/8/layout/cycle3"/>
    <dgm:cxn modelId="{EB98C0B1-912A-44AD-892B-18E2AC0E6376}" type="presParOf" srcId="{EF0562D2-7400-4681-8804-9EBB0F8EB8B7}" destId="{F668F628-E3B4-4B86-9B8A-484611B7E1A9}" srcOrd="1" destOrd="0" presId="urn:microsoft.com/office/officeart/2005/8/layout/cycle3"/>
    <dgm:cxn modelId="{6605BAFC-87D2-485C-A779-DBEA509E8A81}" type="presParOf" srcId="{EF0562D2-7400-4681-8804-9EBB0F8EB8B7}" destId="{54B7D024-039D-4C0D-B8A9-CC308FD1089B}" srcOrd="2" destOrd="0" presId="urn:microsoft.com/office/officeart/2005/8/layout/cycle3"/>
    <dgm:cxn modelId="{C2961C38-AE5E-4D23-806D-8C544C55CD47}" type="presParOf" srcId="{EF0562D2-7400-4681-8804-9EBB0F8EB8B7}" destId="{01139E5B-3418-400F-9DF4-2A51C8425976}" srcOrd="3" destOrd="0" presId="urn:microsoft.com/office/officeart/2005/8/layout/cycle3"/>
    <dgm:cxn modelId="{85B68489-CA93-4A00-B610-473B7FA6A7CB}" type="presParOf" srcId="{EF0562D2-7400-4681-8804-9EBB0F8EB8B7}" destId="{D4FDB7BD-FF43-4C97-B87F-96BAFFDC3C32}"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1C2201-AD08-4843-A64A-826516EB81A4}">
      <dsp:nvSpPr>
        <dsp:cNvPr id="0" name=""/>
        <dsp:cNvSpPr/>
      </dsp:nvSpPr>
      <dsp:spPr>
        <a:xfrm>
          <a:off x="2464" y="69381"/>
          <a:ext cx="2402978" cy="719904"/>
        </a:xfrm>
        <a:prstGeom prst="rect">
          <a:avLst/>
        </a:prstGeom>
        <a:solidFill>
          <a:srgbClr val="0284D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latin typeface="Avenir Next" charset="0"/>
              <a:ea typeface="Avenir Next" charset="0"/>
              <a:cs typeface="Avenir Next" charset="0"/>
            </a:rPr>
            <a:t>Existing Company Efforts</a:t>
          </a:r>
          <a:endParaRPr lang="en-US" sz="1800" kern="1200" dirty="0">
            <a:latin typeface="Avenir Next" charset="0"/>
            <a:ea typeface="Avenir Next" charset="0"/>
            <a:cs typeface="Avenir Next" charset="0"/>
          </a:endParaRPr>
        </a:p>
      </dsp:txBody>
      <dsp:txXfrm>
        <a:off x="2464" y="69381"/>
        <a:ext cx="2402978" cy="719904"/>
      </dsp:txXfrm>
    </dsp:sp>
    <dsp:sp modelId="{09465350-4D01-4D40-BA78-383DE7D93155}">
      <dsp:nvSpPr>
        <dsp:cNvPr id="0" name=""/>
        <dsp:cNvSpPr/>
      </dsp:nvSpPr>
      <dsp:spPr>
        <a:xfrm>
          <a:off x="2464" y="789286"/>
          <a:ext cx="2402978" cy="3492669"/>
        </a:xfrm>
        <a:prstGeom prst="rect">
          <a:avLst/>
        </a:prstGeom>
        <a:solidFill>
          <a:srgbClr val="0284DF">
            <a:alpha val="16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sz="1800" b="0" i="0" u="none" kern="1200" smtClean="0">
              <a:latin typeface="Avenir Next" charset="0"/>
              <a:ea typeface="Avenir Next" charset="0"/>
              <a:cs typeface="Avenir Next" charset="0"/>
            </a:rPr>
            <a:t>Business Unit xyz building new platform</a:t>
          </a:r>
          <a:endParaRPr lang="en-US" sz="1800" kern="1200" dirty="0">
            <a:latin typeface="Avenir Next" charset="0"/>
            <a:ea typeface="Avenir Next" charset="0"/>
            <a:cs typeface="Avenir Next" charset="0"/>
          </a:endParaRPr>
        </a:p>
        <a:p>
          <a:pPr marL="171450" lvl="1" indent="-171450" algn="l" defTabSz="800100" rtl="0">
            <a:lnSpc>
              <a:spcPct val="90000"/>
            </a:lnSpc>
            <a:spcBef>
              <a:spcPct val="0"/>
            </a:spcBef>
            <a:spcAft>
              <a:spcPct val="15000"/>
            </a:spcAft>
            <a:buChar char="••"/>
          </a:pPr>
          <a:r>
            <a:rPr lang="en-US" sz="1800" b="0" i="0" u="none" kern="1200" smtClean="0">
              <a:latin typeface="Avenir Next" charset="0"/>
              <a:ea typeface="Avenir Next" charset="0"/>
              <a:cs typeface="Avenir Next" charset="0"/>
            </a:rPr>
            <a:t>R&amp;D pursuing “Vision 2020” roadmap</a:t>
          </a:r>
          <a:endParaRPr lang="en-US" sz="1800" b="0" i="0" u="none" kern="1200" dirty="0">
            <a:latin typeface="Avenir Next" charset="0"/>
            <a:ea typeface="Avenir Next" charset="0"/>
            <a:cs typeface="Avenir Next" charset="0"/>
          </a:endParaRPr>
        </a:p>
        <a:p>
          <a:pPr marL="171450" lvl="1" indent="-171450" algn="l" defTabSz="800100" rtl="0">
            <a:lnSpc>
              <a:spcPct val="90000"/>
            </a:lnSpc>
            <a:spcBef>
              <a:spcPct val="0"/>
            </a:spcBef>
            <a:spcAft>
              <a:spcPct val="15000"/>
            </a:spcAft>
            <a:buChar char="••"/>
          </a:pPr>
          <a:r>
            <a:rPr lang="en-US" sz="1800" b="0" i="0" u="none" kern="1200" dirty="0" smtClean="0">
              <a:latin typeface="Avenir Next" charset="0"/>
              <a:ea typeface="Avenir Next" charset="0"/>
              <a:cs typeface="Avenir Next" charset="0"/>
            </a:rPr>
            <a:t>“Big Ideas” employee idea competition</a:t>
          </a:r>
          <a:endParaRPr lang="en-US" sz="1800" b="0" i="0" u="none" kern="1200" dirty="0">
            <a:latin typeface="Avenir Next" charset="0"/>
            <a:ea typeface="Avenir Next" charset="0"/>
            <a:cs typeface="Avenir Next" charset="0"/>
          </a:endParaRPr>
        </a:p>
      </dsp:txBody>
      <dsp:txXfrm>
        <a:off x="2464" y="789286"/>
        <a:ext cx="2402978" cy="3492669"/>
      </dsp:txXfrm>
    </dsp:sp>
    <dsp:sp modelId="{E6A2E7CF-045C-4E4D-B775-4C0C3184B37D}">
      <dsp:nvSpPr>
        <dsp:cNvPr id="0" name=""/>
        <dsp:cNvSpPr/>
      </dsp:nvSpPr>
      <dsp:spPr>
        <a:xfrm>
          <a:off x="2741860" y="69381"/>
          <a:ext cx="2402978" cy="719904"/>
        </a:xfrm>
        <a:prstGeom prst="rect">
          <a:avLst/>
        </a:prstGeom>
        <a:solidFill>
          <a:srgbClr val="0284D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latin typeface="Avenir Next" charset="0"/>
              <a:ea typeface="Avenir Next" charset="0"/>
              <a:cs typeface="Avenir Next" charset="0"/>
            </a:rPr>
            <a:t>Competitive Landscape</a:t>
          </a:r>
          <a:endParaRPr lang="en-US" sz="1800" kern="1200" dirty="0">
            <a:latin typeface="Avenir Next" charset="0"/>
            <a:ea typeface="Avenir Next" charset="0"/>
            <a:cs typeface="Avenir Next" charset="0"/>
          </a:endParaRPr>
        </a:p>
      </dsp:txBody>
      <dsp:txXfrm>
        <a:off x="2741860" y="69381"/>
        <a:ext cx="2402978" cy="719904"/>
      </dsp:txXfrm>
    </dsp:sp>
    <dsp:sp modelId="{86540C23-ACAE-4AA9-B2B2-731958D750D7}">
      <dsp:nvSpPr>
        <dsp:cNvPr id="0" name=""/>
        <dsp:cNvSpPr/>
      </dsp:nvSpPr>
      <dsp:spPr>
        <a:xfrm>
          <a:off x="2741860" y="789286"/>
          <a:ext cx="2402978" cy="3492669"/>
        </a:xfrm>
        <a:prstGeom prst="rect">
          <a:avLst/>
        </a:prstGeom>
        <a:solidFill>
          <a:srgbClr val="0284DF">
            <a:alpha val="16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sz="1800" b="0" i="0" u="none" kern="1200" dirty="0" smtClean="0">
              <a:latin typeface="Avenir Next" charset="0"/>
              <a:ea typeface="Avenir Next" charset="0"/>
              <a:cs typeface="Avenir Next" charset="0"/>
            </a:rPr>
            <a:t>Competitor x launched a new innovation lab in Boston</a:t>
          </a:r>
          <a:endParaRPr lang="en-US" sz="1800" kern="1200" dirty="0">
            <a:latin typeface="Avenir Next" charset="0"/>
            <a:ea typeface="Avenir Next" charset="0"/>
            <a:cs typeface="Avenir Next" charset="0"/>
          </a:endParaRPr>
        </a:p>
        <a:p>
          <a:pPr marL="171450" lvl="1" indent="-171450" algn="l" defTabSz="800100" rtl="0">
            <a:lnSpc>
              <a:spcPct val="90000"/>
            </a:lnSpc>
            <a:spcBef>
              <a:spcPct val="0"/>
            </a:spcBef>
            <a:spcAft>
              <a:spcPct val="15000"/>
            </a:spcAft>
            <a:buChar char="••"/>
          </a:pPr>
          <a:r>
            <a:rPr lang="en-US" sz="1800" b="0" i="0" u="none" kern="1200" smtClean="0">
              <a:latin typeface="Avenir Next" charset="0"/>
              <a:ea typeface="Avenir Next" charset="0"/>
              <a:cs typeface="Avenir Next" charset="0"/>
            </a:rPr>
            <a:t>Competitor y advertising “next generation” of product line</a:t>
          </a:r>
          <a:endParaRPr lang="en-US" sz="1800" b="0" i="0" u="none" kern="1200">
            <a:latin typeface="Avenir Next" charset="0"/>
            <a:ea typeface="Avenir Next" charset="0"/>
            <a:cs typeface="Avenir Next" charset="0"/>
          </a:endParaRPr>
        </a:p>
        <a:p>
          <a:pPr marL="171450" lvl="1" indent="-171450" algn="l" defTabSz="800100" rtl="0">
            <a:lnSpc>
              <a:spcPct val="90000"/>
            </a:lnSpc>
            <a:spcBef>
              <a:spcPct val="0"/>
            </a:spcBef>
            <a:spcAft>
              <a:spcPct val="15000"/>
            </a:spcAft>
            <a:buChar char="••"/>
          </a:pPr>
          <a:r>
            <a:rPr lang="en-US" sz="1800" b="0" i="0" u="none" kern="1200" dirty="0" smtClean="0">
              <a:latin typeface="Avenir Next" charset="0"/>
              <a:ea typeface="Avenir Next" charset="0"/>
              <a:cs typeface="Avenir Next" charset="0"/>
            </a:rPr>
            <a:t>Competitor z now offering live tracking of repairs</a:t>
          </a:r>
          <a:endParaRPr lang="en-US" sz="1800" b="0" i="0" u="none" kern="1200" dirty="0">
            <a:latin typeface="Avenir Next" charset="0"/>
            <a:ea typeface="Avenir Next" charset="0"/>
            <a:cs typeface="Avenir Next" charset="0"/>
          </a:endParaRPr>
        </a:p>
      </dsp:txBody>
      <dsp:txXfrm>
        <a:off x="2741860" y="789286"/>
        <a:ext cx="2402978" cy="3492669"/>
      </dsp:txXfrm>
    </dsp:sp>
    <dsp:sp modelId="{7D653953-ED73-4531-88A6-20F09D610F66}">
      <dsp:nvSpPr>
        <dsp:cNvPr id="0" name=""/>
        <dsp:cNvSpPr/>
      </dsp:nvSpPr>
      <dsp:spPr>
        <a:xfrm>
          <a:off x="5481256" y="69381"/>
          <a:ext cx="2402978" cy="719904"/>
        </a:xfrm>
        <a:prstGeom prst="rect">
          <a:avLst/>
        </a:prstGeom>
        <a:solidFill>
          <a:srgbClr val="0284D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latin typeface="Avenir Next" charset="0"/>
              <a:ea typeface="Avenir Next" charset="0"/>
              <a:cs typeface="Avenir Next" charset="0"/>
            </a:rPr>
            <a:t>Potential Disruptors</a:t>
          </a:r>
          <a:endParaRPr lang="en-US" sz="1800" kern="1200" dirty="0">
            <a:latin typeface="Avenir Next" charset="0"/>
            <a:ea typeface="Avenir Next" charset="0"/>
            <a:cs typeface="Avenir Next" charset="0"/>
          </a:endParaRPr>
        </a:p>
      </dsp:txBody>
      <dsp:txXfrm>
        <a:off x="5481256" y="69381"/>
        <a:ext cx="2402978" cy="719904"/>
      </dsp:txXfrm>
    </dsp:sp>
    <dsp:sp modelId="{96F692E6-48AF-40EE-8A89-8351A7EB03C3}">
      <dsp:nvSpPr>
        <dsp:cNvPr id="0" name=""/>
        <dsp:cNvSpPr/>
      </dsp:nvSpPr>
      <dsp:spPr>
        <a:xfrm>
          <a:off x="5481256" y="789286"/>
          <a:ext cx="2402978" cy="3492669"/>
        </a:xfrm>
        <a:prstGeom prst="rect">
          <a:avLst/>
        </a:prstGeom>
        <a:solidFill>
          <a:srgbClr val="0284DF">
            <a:alpha val="16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en-US" sz="1800" b="0" i="0" u="none" kern="1200" dirty="0" smtClean="0">
              <a:latin typeface="Avenir Next" charset="0"/>
              <a:ea typeface="Avenir Next" charset="0"/>
              <a:cs typeface="Avenir Next" charset="0"/>
            </a:rPr>
            <a:t>Startup x has simplified the buying process</a:t>
          </a:r>
          <a:endParaRPr lang="en-US" sz="1800" kern="1200" dirty="0">
            <a:latin typeface="Avenir Next" charset="0"/>
            <a:ea typeface="Avenir Next" charset="0"/>
            <a:cs typeface="Avenir Next" charset="0"/>
          </a:endParaRPr>
        </a:p>
        <a:p>
          <a:pPr marL="171450" lvl="1" indent="-171450" algn="l" defTabSz="800100" rtl="0">
            <a:lnSpc>
              <a:spcPct val="90000"/>
            </a:lnSpc>
            <a:spcBef>
              <a:spcPct val="0"/>
            </a:spcBef>
            <a:spcAft>
              <a:spcPct val="15000"/>
            </a:spcAft>
            <a:buChar char="••"/>
          </a:pPr>
          <a:r>
            <a:rPr lang="en-US" sz="1800" b="0" i="0" u="none" kern="1200" dirty="0" smtClean="0">
              <a:latin typeface="Avenir Next" charset="0"/>
              <a:ea typeface="Avenir Next" charset="0"/>
              <a:cs typeface="Avenir Next" charset="0"/>
            </a:rPr>
            <a:t>Google launched major health push into healthcare</a:t>
          </a:r>
          <a:endParaRPr lang="en-US" sz="1800" b="0" i="0" u="none" kern="1200" dirty="0">
            <a:latin typeface="Avenir Next" charset="0"/>
            <a:ea typeface="Avenir Next" charset="0"/>
            <a:cs typeface="Avenir Next" charset="0"/>
          </a:endParaRPr>
        </a:p>
        <a:p>
          <a:pPr marL="171450" lvl="1" indent="-171450" algn="l" defTabSz="800100" rtl="0">
            <a:lnSpc>
              <a:spcPct val="90000"/>
            </a:lnSpc>
            <a:spcBef>
              <a:spcPct val="0"/>
            </a:spcBef>
            <a:spcAft>
              <a:spcPct val="15000"/>
            </a:spcAft>
            <a:buChar char="••"/>
          </a:pPr>
          <a:r>
            <a:rPr lang="en-US" sz="1800" b="0" i="0" u="none" kern="1200" dirty="0" smtClean="0">
              <a:latin typeface="Avenir Next" charset="0"/>
              <a:ea typeface="Avenir Next" charset="0"/>
              <a:cs typeface="Avenir Next" charset="0"/>
            </a:rPr>
            <a:t>Chinese company z plans to start selling product in the U.S. market in Q4</a:t>
          </a:r>
          <a:endParaRPr lang="en-US" sz="1800" b="0" i="0" u="none" kern="1200" dirty="0">
            <a:latin typeface="Avenir Next" charset="0"/>
            <a:ea typeface="Avenir Next" charset="0"/>
            <a:cs typeface="Avenir Next" charset="0"/>
          </a:endParaRPr>
        </a:p>
      </dsp:txBody>
      <dsp:txXfrm>
        <a:off x="5481256" y="789286"/>
        <a:ext cx="2402978" cy="3492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8F628-E3B4-4B86-9B8A-484611B7E1A9}">
      <dsp:nvSpPr>
        <dsp:cNvPr id="0" name=""/>
        <dsp:cNvSpPr/>
      </dsp:nvSpPr>
      <dsp:spPr>
        <a:xfrm>
          <a:off x="1766926" y="-270048"/>
          <a:ext cx="3753829" cy="3753829"/>
        </a:xfrm>
        <a:prstGeom prst="circularArrow">
          <a:avLst>
            <a:gd name="adj1" fmla="val 4668"/>
            <a:gd name="adj2" fmla="val 272909"/>
            <a:gd name="adj3" fmla="val 12928842"/>
            <a:gd name="adj4" fmla="val 17964735"/>
            <a:gd name="adj5" fmla="val 4847"/>
          </a:avLst>
        </a:prstGeom>
        <a:solidFill>
          <a:schemeClr val="bg1">
            <a:lumMod val="75000"/>
          </a:schemeClr>
        </a:solidFill>
        <a:ln>
          <a:noFill/>
        </a:ln>
        <a:effectLst/>
      </dsp:spPr>
      <dsp:style>
        <a:lnRef idx="0">
          <a:scrgbClr r="0" g="0" b="0"/>
        </a:lnRef>
        <a:fillRef idx="1">
          <a:scrgbClr r="0" g="0" b="0"/>
        </a:fillRef>
        <a:effectRef idx="0">
          <a:scrgbClr r="0" g="0" b="0"/>
        </a:effectRef>
        <a:fontRef idx="minor"/>
      </dsp:style>
    </dsp:sp>
    <dsp:sp modelId="{B68DD0FC-7575-4A4F-91B1-32F9677A7D2C}">
      <dsp:nvSpPr>
        <dsp:cNvPr id="0" name=""/>
        <dsp:cNvSpPr/>
      </dsp:nvSpPr>
      <dsp:spPr>
        <a:xfrm>
          <a:off x="2425076" y="91535"/>
          <a:ext cx="2437530" cy="665153"/>
        </a:xfrm>
        <a:prstGeom prst="roundRect">
          <a:avLst/>
        </a:prstGeom>
        <a:solidFill>
          <a:srgbClr val="FF57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Avenir Next" charset="0"/>
              <a:ea typeface="Avenir Next" charset="0"/>
              <a:cs typeface="Avenir Next" charset="0"/>
            </a:rPr>
            <a:t>Develop Shared Vision</a:t>
          </a:r>
          <a:endParaRPr lang="en-US" sz="1500" kern="1200" dirty="0">
            <a:latin typeface="Avenir Next" charset="0"/>
            <a:ea typeface="Avenir Next" charset="0"/>
            <a:cs typeface="Avenir Next" charset="0"/>
          </a:endParaRPr>
        </a:p>
      </dsp:txBody>
      <dsp:txXfrm>
        <a:off x="2457546" y="124005"/>
        <a:ext cx="2372590" cy="600213"/>
      </dsp:txXfrm>
    </dsp:sp>
    <dsp:sp modelId="{54B7D024-039D-4C0D-B8A9-CC308FD1089B}">
      <dsp:nvSpPr>
        <dsp:cNvPr id="0" name=""/>
        <dsp:cNvSpPr/>
      </dsp:nvSpPr>
      <dsp:spPr>
        <a:xfrm>
          <a:off x="3772950" y="1625604"/>
          <a:ext cx="2437530" cy="665153"/>
        </a:xfrm>
        <a:prstGeom prst="round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Avenir Next" charset="0"/>
              <a:ea typeface="Avenir Next" charset="0"/>
              <a:cs typeface="Avenir Next" charset="0"/>
            </a:rPr>
            <a:t>Roadmap Development</a:t>
          </a:r>
          <a:endParaRPr lang="en-US" sz="1500" kern="1200" dirty="0">
            <a:latin typeface="Avenir Next" charset="0"/>
            <a:ea typeface="Avenir Next" charset="0"/>
            <a:cs typeface="Avenir Next" charset="0"/>
          </a:endParaRPr>
        </a:p>
      </dsp:txBody>
      <dsp:txXfrm>
        <a:off x="3805420" y="1658074"/>
        <a:ext cx="2372590" cy="600213"/>
      </dsp:txXfrm>
    </dsp:sp>
    <dsp:sp modelId="{01139E5B-3418-400F-9DF4-2A51C8425976}">
      <dsp:nvSpPr>
        <dsp:cNvPr id="0" name=""/>
        <dsp:cNvSpPr/>
      </dsp:nvSpPr>
      <dsp:spPr>
        <a:xfrm>
          <a:off x="2502757" y="3251209"/>
          <a:ext cx="2437530" cy="665153"/>
        </a:xfrm>
        <a:prstGeom prst="round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Avenir Next" charset="0"/>
              <a:ea typeface="Avenir Next" charset="0"/>
              <a:cs typeface="Avenir Next" charset="0"/>
            </a:rPr>
            <a:t>Execution of Innovation Initiatives</a:t>
          </a:r>
          <a:endParaRPr lang="en-US" sz="1500" kern="1200" dirty="0">
            <a:latin typeface="Avenir Next" charset="0"/>
            <a:ea typeface="Avenir Next" charset="0"/>
            <a:cs typeface="Avenir Next" charset="0"/>
          </a:endParaRPr>
        </a:p>
      </dsp:txBody>
      <dsp:txXfrm>
        <a:off x="2535227" y="3283679"/>
        <a:ext cx="2372590" cy="600213"/>
      </dsp:txXfrm>
    </dsp:sp>
    <dsp:sp modelId="{D4FDB7BD-FF43-4C97-B87F-96BAFFDC3C32}">
      <dsp:nvSpPr>
        <dsp:cNvPr id="0" name=""/>
        <dsp:cNvSpPr/>
      </dsp:nvSpPr>
      <dsp:spPr>
        <a:xfrm>
          <a:off x="1077202" y="1625604"/>
          <a:ext cx="2437530" cy="665153"/>
        </a:xfrm>
        <a:prstGeom prst="round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latin typeface="Avenir Next" charset="0"/>
              <a:ea typeface="Avenir Next" charset="0"/>
              <a:cs typeface="Avenir Next" charset="0"/>
            </a:rPr>
            <a:t>Regular Strategic Iterations</a:t>
          </a:r>
          <a:endParaRPr lang="en-US" sz="1500" kern="1200" dirty="0">
            <a:latin typeface="Avenir Next" charset="0"/>
            <a:ea typeface="Avenir Next" charset="0"/>
            <a:cs typeface="Avenir Next" charset="0"/>
          </a:endParaRPr>
        </a:p>
      </dsp:txBody>
      <dsp:txXfrm>
        <a:off x="1109672" y="1658074"/>
        <a:ext cx="2372590" cy="6002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469CB-48D8-474A-9577-62E2D2550B40}">
      <dsp:nvSpPr>
        <dsp:cNvPr id="0" name=""/>
        <dsp:cNvSpPr/>
      </dsp:nvSpPr>
      <dsp:spPr>
        <a:xfrm>
          <a:off x="0" y="3802108"/>
          <a:ext cx="462915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EFB816-765D-4F96-828E-FCAF18B55A74}">
      <dsp:nvSpPr>
        <dsp:cNvPr id="0" name=""/>
        <dsp:cNvSpPr/>
      </dsp:nvSpPr>
      <dsp:spPr>
        <a:xfrm>
          <a:off x="0" y="2169042"/>
          <a:ext cx="462915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26C91F3-FC17-469F-909F-2AF74B1D21DD}">
      <dsp:nvSpPr>
        <dsp:cNvPr id="0" name=""/>
        <dsp:cNvSpPr/>
      </dsp:nvSpPr>
      <dsp:spPr>
        <a:xfrm>
          <a:off x="0" y="535976"/>
          <a:ext cx="4629150" cy="0"/>
        </a:xfrm>
        <a:prstGeom prst="line">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9593067-B3AA-4A7B-8560-9E3F72375193}">
      <dsp:nvSpPr>
        <dsp:cNvPr id="0" name=""/>
        <dsp:cNvSpPr/>
      </dsp:nvSpPr>
      <dsp:spPr>
        <a:xfrm>
          <a:off x="1203578" y="597"/>
          <a:ext cx="3425571" cy="535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lvl="0" algn="l" defTabSz="711200">
            <a:lnSpc>
              <a:spcPct val="90000"/>
            </a:lnSpc>
            <a:spcBef>
              <a:spcPct val="0"/>
            </a:spcBef>
            <a:spcAft>
              <a:spcPct val="35000"/>
            </a:spcAft>
          </a:pPr>
          <a:r>
            <a:rPr lang="en-US" sz="1600" kern="1200" dirty="0" smtClean="0">
              <a:latin typeface="Avenir Next" charset="0"/>
              <a:ea typeface="Avenir Next" charset="0"/>
              <a:cs typeface="Avenir Next" charset="0"/>
            </a:rPr>
            <a:t> Dedicated and semi-dedicated</a:t>
          </a:r>
          <a:endParaRPr lang="en-US" sz="1600" kern="1200" dirty="0">
            <a:latin typeface="Avenir Next" charset="0"/>
            <a:ea typeface="Avenir Next" charset="0"/>
            <a:cs typeface="Avenir Next" charset="0"/>
          </a:endParaRPr>
        </a:p>
      </dsp:txBody>
      <dsp:txXfrm>
        <a:off x="1203578" y="597"/>
        <a:ext cx="3425571" cy="535378"/>
      </dsp:txXfrm>
    </dsp:sp>
    <dsp:sp modelId="{F7E2B3EC-E151-4892-B434-1DBA2ECC4DA1}">
      <dsp:nvSpPr>
        <dsp:cNvPr id="0" name=""/>
        <dsp:cNvSpPr/>
      </dsp:nvSpPr>
      <dsp:spPr>
        <a:xfrm>
          <a:off x="0" y="597"/>
          <a:ext cx="1203579" cy="535378"/>
        </a:xfrm>
        <a:prstGeom prst="round2SameRect">
          <a:avLst>
            <a:gd name="adj1" fmla="val 16670"/>
            <a:gd name="adj2" fmla="val 0"/>
          </a:avLst>
        </a:prstGeom>
        <a:solidFill>
          <a:srgbClr val="0284D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n-US" sz="1700" kern="1200" dirty="0" smtClean="0">
              <a:latin typeface="Avenir Next" charset="0"/>
              <a:ea typeface="Avenir Next" charset="0"/>
              <a:cs typeface="Avenir Next" charset="0"/>
            </a:rPr>
            <a:t>Personnel</a:t>
          </a:r>
          <a:endParaRPr lang="en-US" sz="1700" kern="1200" dirty="0">
            <a:latin typeface="Avenir Next" charset="0"/>
            <a:ea typeface="Avenir Next" charset="0"/>
            <a:cs typeface="Avenir Next" charset="0"/>
          </a:endParaRPr>
        </a:p>
      </dsp:txBody>
      <dsp:txXfrm>
        <a:off x="26140" y="26737"/>
        <a:ext cx="1151299" cy="509238"/>
      </dsp:txXfrm>
    </dsp:sp>
    <dsp:sp modelId="{C4F11F82-E6DE-4964-8100-4791AE67FA14}">
      <dsp:nvSpPr>
        <dsp:cNvPr id="0" name=""/>
        <dsp:cNvSpPr/>
      </dsp:nvSpPr>
      <dsp:spPr>
        <a:xfrm>
          <a:off x="0" y="535976"/>
          <a:ext cx="4629150" cy="10709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3 dedicated resources from marketing, IT, and finance</a:t>
          </a:r>
          <a:endParaRPr lang="en-US" sz="1200" kern="1200" dirty="0">
            <a:latin typeface="Avenir Next" charset="0"/>
            <a:ea typeface="Avenir Next" charset="0"/>
            <a:cs typeface="Avenir Next" charset="0"/>
          </a:endParaRPr>
        </a:p>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A small set of semi-dedicated leaders from business units, customer service, engineering, real estate, etc. meeting in person for a 2-day off-site, and participating in weekly calls</a:t>
          </a:r>
          <a:endParaRPr lang="en-US" sz="1200" kern="1200" dirty="0">
            <a:latin typeface="Avenir Next" charset="0"/>
            <a:ea typeface="Avenir Next" charset="0"/>
            <a:cs typeface="Avenir Next" charset="0"/>
          </a:endParaRPr>
        </a:p>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Executive governance team</a:t>
          </a:r>
          <a:endParaRPr lang="en-US" sz="1200" kern="1200" dirty="0">
            <a:latin typeface="Avenir Next" charset="0"/>
            <a:ea typeface="Avenir Next" charset="0"/>
            <a:cs typeface="Avenir Next" charset="0"/>
          </a:endParaRPr>
        </a:p>
      </dsp:txBody>
      <dsp:txXfrm>
        <a:off x="0" y="535976"/>
        <a:ext cx="4629150" cy="1070918"/>
      </dsp:txXfrm>
    </dsp:sp>
    <dsp:sp modelId="{7B56F3F6-6A50-49F0-8B5C-8F893B59C638}">
      <dsp:nvSpPr>
        <dsp:cNvPr id="0" name=""/>
        <dsp:cNvSpPr/>
      </dsp:nvSpPr>
      <dsp:spPr>
        <a:xfrm>
          <a:off x="1203578" y="1633663"/>
          <a:ext cx="3425571" cy="535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lvl="0" algn="l" defTabSz="711200">
            <a:lnSpc>
              <a:spcPct val="90000"/>
            </a:lnSpc>
            <a:spcBef>
              <a:spcPct val="0"/>
            </a:spcBef>
            <a:spcAft>
              <a:spcPct val="35000"/>
            </a:spcAft>
          </a:pPr>
          <a:r>
            <a:rPr lang="en-US" sz="1600" kern="1200" dirty="0" smtClean="0">
              <a:latin typeface="Avenir Next" charset="0"/>
              <a:ea typeface="Avenir Next" charset="0"/>
              <a:cs typeface="Avenir Next" charset="0"/>
            </a:rPr>
            <a:t> Initial budget to get off the ground</a:t>
          </a:r>
          <a:endParaRPr lang="en-US" sz="1600" kern="1200" dirty="0">
            <a:latin typeface="Avenir Next" charset="0"/>
            <a:ea typeface="Avenir Next" charset="0"/>
            <a:cs typeface="Avenir Next" charset="0"/>
          </a:endParaRPr>
        </a:p>
      </dsp:txBody>
      <dsp:txXfrm>
        <a:off x="1203578" y="1633663"/>
        <a:ext cx="3425571" cy="535378"/>
      </dsp:txXfrm>
    </dsp:sp>
    <dsp:sp modelId="{AE23241F-0AA9-4503-B084-750C74087F05}">
      <dsp:nvSpPr>
        <dsp:cNvPr id="0" name=""/>
        <dsp:cNvSpPr/>
      </dsp:nvSpPr>
      <dsp:spPr>
        <a:xfrm>
          <a:off x="0" y="1633663"/>
          <a:ext cx="1203579" cy="535378"/>
        </a:xfrm>
        <a:prstGeom prst="round2SameRect">
          <a:avLst>
            <a:gd name="adj1" fmla="val 16670"/>
            <a:gd name="adj2" fmla="val 0"/>
          </a:avLst>
        </a:prstGeom>
        <a:solidFill>
          <a:srgbClr val="0284D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n-US" sz="1700" kern="1200" dirty="0" smtClean="0">
              <a:latin typeface="Avenir Next" charset="0"/>
              <a:ea typeface="Avenir Next" charset="0"/>
              <a:cs typeface="Avenir Next" charset="0"/>
            </a:rPr>
            <a:t>Financial</a:t>
          </a:r>
          <a:endParaRPr lang="en-US" sz="1700" kern="1200" dirty="0">
            <a:latin typeface="Avenir Next" charset="0"/>
            <a:ea typeface="Avenir Next" charset="0"/>
            <a:cs typeface="Avenir Next" charset="0"/>
          </a:endParaRPr>
        </a:p>
      </dsp:txBody>
      <dsp:txXfrm>
        <a:off x="26140" y="1659803"/>
        <a:ext cx="1151299" cy="509238"/>
      </dsp:txXfrm>
    </dsp:sp>
    <dsp:sp modelId="{04D0DA3F-51F2-4011-9D6D-C788CA66AA31}">
      <dsp:nvSpPr>
        <dsp:cNvPr id="0" name=""/>
        <dsp:cNvSpPr/>
      </dsp:nvSpPr>
      <dsp:spPr>
        <a:xfrm>
          <a:off x="0" y="2169042"/>
          <a:ext cx="4629150" cy="10709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Consultant budget of $250K to launch 6-month pilot program</a:t>
          </a:r>
          <a:endParaRPr lang="en-US" sz="1200" kern="1200" dirty="0">
            <a:latin typeface="Avenir Next" charset="0"/>
            <a:ea typeface="Avenir Next" charset="0"/>
            <a:cs typeface="Avenir Next" charset="0"/>
          </a:endParaRPr>
        </a:p>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Office expense/equipment budget of $50K to build prototyping space</a:t>
          </a:r>
          <a:endParaRPr lang="en-US" sz="1200" kern="1200" dirty="0">
            <a:latin typeface="Avenir Next" charset="0"/>
            <a:ea typeface="Avenir Next" charset="0"/>
            <a:cs typeface="Avenir Next" charset="0"/>
          </a:endParaRPr>
        </a:p>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Travel and meeting budget of $25K</a:t>
          </a:r>
          <a:endParaRPr lang="en-US" sz="1200" kern="1200" dirty="0">
            <a:latin typeface="Avenir Next" charset="0"/>
            <a:ea typeface="Avenir Next" charset="0"/>
            <a:cs typeface="Avenir Next" charset="0"/>
          </a:endParaRPr>
        </a:p>
      </dsp:txBody>
      <dsp:txXfrm>
        <a:off x="0" y="2169042"/>
        <a:ext cx="4629150" cy="1070918"/>
      </dsp:txXfrm>
    </dsp:sp>
    <dsp:sp modelId="{4738958C-A169-405B-B5EF-A0FE0FDBE8C6}">
      <dsp:nvSpPr>
        <dsp:cNvPr id="0" name=""/>
        <dsp:cNvSpPr/>
      </dsp:nvSpPr>
      <dsp:spPr>
        <a:xfrm>
          <a:off x="1203578" y="3266730"/>
          <a:ext cx="3425571" cy="535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lvl="0" algn="l" defTabSz="711200">
            <a:lnSpc>
              <a:spcPct val="90000"/>
            </a:lnSpc>
            <a:spcBef>
              <a:spcPct val="0"/>
            </a:spcBef>
            <a:spcAft>
              <a:spcPct val="35000"/>
            </a:spcAft>
          </a:pPr>
          <a:r>
            <a:rPr lang="en-US" sz="1600" kern="1200" dirty="0" smtClean="0">
              <a:latin typeface="Avenir Next" charset="0"/>
              <a:ea typeface="Avenir Next" charset="0"/>
              <a:cs typeface="Avenir Next" charset="0"/>
            </a:rPr>
            <a:t> Onsite and offsite</a:t>
          </a:r>
          <a:endParaRPr lang="en-US" sz="1600" kern="1200" dirty="0">
            <a:latin typeface="Avenir Next" charset="0"/>
            <a:ea typeface="Avenir Next" charset="0"/>
            <a:cs typeface="Avenir Next" charset="0"/>
          </a:endParaRPr>
        </a:p>
      </dsp:txBody>
      <dsp:txXfrm>
        <a:off x="1203578" y="3266730"/>
        <a:ext cx="3425571" cy="535378"/>
      </dsp:txXfrm>
    </dsp:sp>
    <dsp:sp modelId="{2EDBFCC5-40D2-49E7-B3E2-A274A994CCBE}">
      <dsp:nvSpPr>
        <dsp:cNvPr id="0" name=""/>
        <dsp:cNvSpPr/>
      </dsp:nvSpPr>
      <dsp:spPr>
        <a:xfrm>
          <a:off x="0" y="3266730"/>
          <a:ext cx="1203579" cy="535378"/>
        </a:xfrm>
        <a:prstGeom prst="round2SameRect">
          <a:avLst>
            <a:gd name="adj1" fmla="val 16670"/>
            <a:gd name="adj2" fmla="val 0"/>
          </a:avLst>
        </a:prstGeom>
        <a:solidFill>
          <a:srgbClr val="0284DF"/>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n-US" sz="1700" kern="1200" dirty="0" smtClean="0">
              <a:latin typeface="Avenir Next" charset="0"/>
              <a:ea typeface="Avenir Next" charset="0"/>
              <a:cs typeface="Avenir Next" charset="0"/>
            </a:rPr>
            <a:t>Space</a:t>
          </a:r>
          <a:endParaRPr lang="en-US" sz="1700" kern="1200" dirty="0">
            <a:latin typeface="Avenir Next" charset="0"/>
            <a:ea typeface="Avenir Next" charset="0"/>
            <a:cs typeface="Avenir Next" charset="0"/>
          </a:endParaRPr>
        </a:p>
      </dsp:txBody>
      <dsp:txXfrm>
        <a:off x="26140" y="3292870"/>
        <a:ext cx="1151299" cy="509238"/>
      </dsp:txXfrm>
    </dsp:sp>
    <dsp:sp modelId="{8A78B725-93AA-4987-8B96-BDE868DF6161}">
      <dsp:nvSpPr>
        <dsp:cNvPr id="0" name=""/>
        <dsp:cNvSpPr/>
      </dsp:nvSpPr>
      <dsp:spPr>
        <a:xfrm>
          <a:off x="0" y="3802108"/>
          <a:ext cx="4629150" cy="10709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Continuous use of the Flamingo Conference Room as a prototyping space and workspace for innovation team, including purchase of required equipment</a:t>
          </a:r>
          <a:endParaRPr lang="en-US" sz="1200" kern="1200" dirty="0">
            <a:latin typeface="Avenir Next" charset="0"/>
            <a:ea typeface="Avenir Next" charset="0"/>
            <a:cs typeface="Avenir Next" charset="0"/>
          </a:endParaRPr>
        </a:p>
        <a:p>
          <a:pPr marL="114300" lvl="1" indent="-114300" algn="l" defTabSz="533400">
            <a:lnSpc>
              <a:spcPct val="90000"/>
            </a:lnSpc>
            <a:spcBef>
              <a:spcPct val="0"/>
            </a:spcBef>
            <a:spcAft>
              <a:spcPct val="15000"/>
            </a:spcAft>
            <a:buChar char="••"/>
          </a:pPr>
          <a:r>
            <a:rPr lang="en-US" sz="1200" kern="1200" dirty="0" smtClean="0">
              <a:latin typeface="Avenir Next" charset="0"/>
              <a:ea typeface="Avenir Next" charset="0"/>
              <a:cs typeface="Avenir Next" charset="0"/>
            </a:rPr>
            <a:t>2-day offsite at </a:t>
          </a:r>
          <a:r>
            <a:rPr lang="en-US" sz="1200" kern="1200" dirty="0" err="1" smtClean="0">
              <a:latin typeface="Avenir Next" charset="0"/>
              <a:ea typeface="Avenir Next" charset="0"/>
              <a:cs typeface="Avenir Next" charset="0"/>
            </a:rPr>
            <a:t>InnoSphere</a:t>
          </a:r>
          <a:r>
            <a:rPr lang="en-US" sz="1200" kern="1200" dirty="0" smtClean="0">
              <a:latin typeface="Avenir Next" charset="0"/>
              <a:ea typeface="Avenir Next" charset="0"/>
              <a:cs typeface="Avenir Next" charset="0"/>
            </a:rPr>
            <a:t> downtown</a:t>
          </a:r>
          <a:endParaRPr lang="en-US" sz="1200" kern="1200" dirty="0">
            <a:latin typeface="Avenir Next" charset="0"/>
            <a:ea typeface="Avenir Next" charset="0"/>
            <a:cs typeface="Avenir Next" charset="0"/>
          </a:endParaRPr>
        </a:p>
      </dsp:txBody>
      <dsp:txXfrm>
        <a:off x="0" y="3802108"/>
        <a:ext cx="4629150" cy="10709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45960-A472-48DE-A040-25AAA2DA970A}">
      <dsp:nvSpPr>
        <dsp:cNvPr id="0" name=""/>
        <dsp:cNvSpPr/>
      </dsp:nvSpPr>
      <dsp:spPr>
        <a:xfrm>
          <a:off x="2854048" y="0"/>
          <a:ext cx="5004322" cy="1359793"/>
        </a:xfrm>
        <a:prstGeom prst="rightArrow">
          <a:avLst>
            <a:gd name="adj1" fmla="val 75000"/>
            <a:gd name="adj2" fmla="val 50000"/>
          </a:avLst>
        </a:prstGeom>
        <a:solidFill>
          <a:srgbClr val="0284DF">
            <a:alpha val="16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9063" lvl="1" indent="-119063"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Completed competitive and disruptor analysis</a:t>
          </a:r>
          <a:endParaRPr lang="en-US" sz="1200" kern="1200" dirty="0">
            <a:latin typeface="Avenir Next" charset="0"/>
            <a:ea typeface="Avenir Next" charset="0"/>
            <a:cs typeface="Avenir Next" charset="0"/>
          </a:endParaRPr>
        </a:p>
        <a:p>
          <a:pPr marL="119063" lvl="1" indent="-119063"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Surveyed key leaders about how they innovate today</a:t>
          </a:r>
          <a:endParaRPr lang="en-US" sz="1200" b="0" i="0" u="none" kern="1200" dirty="0">
            <a:latin typeface="Avenir Next" charset="0"/>
            <a:ea typeface="Avenir Next" charset="0"/>
            <a:cs typeface="Avenir Next" charset="0"/>
          </a:endParaRPr>
        </a:p>
        <a:p>
          <a:pPr marL="119063" lvl="1" indent="-119063"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Identified set of front-line employees, project managers, experts, and analysts willing to contribute to innovation efforts</a:t>
          </a:r>
          <a:endParaRPr lang="en-US" sz="1200" b="0" i="0" u="none" kern="1200" dirty="0">
            <a:latin typeface="Avenir Next" charset="0"/>
            <a:ea typeface="Avenir Next" charset="0"/>
            <a:cs typeface="Avenir Next" charset="0"/>
          </a:endParaRPr>
        </a:p>
      </dsp:txBody>
      <dsp:txXfrm>
        <a:off x="2854048" y="169974"/>
        <a:ext cx="4494400" cy="1019845"/>
      </dsp:txXfrm>
    </dsp:sp>
    <dsp:sp modelId="{DAEBA1AA-1489-4465-A4D7-4723D3F826A5}">
      <dsp:nvSpPr>
        <dsp:cNvPr id="0" name=""/>
        <dsp:cNvSpPr/>
      </dsp:nvSpPr>
      <dsp:spPr>
        <a:xfrm>
          <a:off x="482166" y="0"/>
          <a:ext cx="2371882" cy="1359793"/>
        </a:xfrm>
        <a:prstGeom prst="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latin typeface="Avenir Next" charset="0"/>
              <a:ea typeface="Avenir Next" charset="0"/>
              <a:cs typeface="Avenir Next" charset="0"/>
            </a:rPr>
            <a:t>Progress to Date</a:t>
          </a:r>
          <a:endParaRPr lang="en-US" sz="2200" kern="1200" dirty="0">
            <a:latin typeface="Avenir Next" charset="0"/>
            <a:ea typeface="Avenir Next" charset="0"/>
            <a:cs typeface="Avenir Next" charset="0"/>
          </a:endParaRPr>
        </a:p>
      </dsp:txBody>
      <dsp:txXfrm>
        <a:off x="482166" y="0"/>
        <a:ext cx="2371882" cy="1359793"/>
      </dsp:txXfrm>
    </dsp:sp>
    <dsp:sp modelId="{6D4C3F25-260A-4C26-B4C0-18A688DAF723}">
      <dsp:nvSpPr>
        <dsp:cNvPr id="0" name=""/>
        <dsp:cNvSpPr/>
      </dsp:nvSpPr>
      <dsp:spPr>
        <a:xfrm>
          <a:off x="2854048" y="1495772"/>
          <a:ext cx="5004322" cy="1359793"/>
        </a:xfrm>
        <a:prstGeom prst="rightArrow">
          <a:avLst>
            <a:gd name="adj1" fmla="val 75000"/>
            <a:gd name="adj2" fmla="val 50000"/>
          </a:avLst>
        </a:prstGeom>
        <a:solidFill>
          <a:srgbClr val="0284DF">
            <a:alpha val="16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9063" lvl="1" indent="-119063"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Need to begin working with HR on talent acquisition strategy and reward/incentive strategy</a:t>
          </a:r>
          <a:endParaRPr lang="en-US" sz="1200" kern="1200" dirty="0">
            <a:latin typeface="Avenir Next" charset="0"/>
            <a:ea typeface="Avenir Next" charset="0"/>
            <a:cs typeface="Avenir Next" charset="0"/>
          </a:endParaRPr>
        </a:p>
        <a:p>
          <a:pPr marL="119063" lvl="1" indent="-119063"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Need to design a systems architecture solution to enable fast-paced innovation &amp; prototyping</a:t>
          </a:r>
          <a:endParaRPr lang="en-US" sz="1200" b="0" i="0" u="none" kern="1200" dirty="0">
            <a:latin typeface="Avenir Next" charset="0"/>
            <a:ea typeface="Avenir Next" charset="0"/>
            <a:cs typeface="Avenir Next" charset="0"/>
          </a:endParaRPr>
        </a:p>
      </dsp:txBody>
      <dsp:txXfrm>
        <a:off x="2854048" y="1665746"/>
        <a:ext cx="4494400" cy="1019845"/>
      </dsp:txXfrm>
    </dsp:sp>
    <dsp:sp modelId="{79999209-4BC3-444D-9F61-5C3BC34F116E}">
      <dsp:nvSpPr>
        <dsp:cNvPr id="0" name=""/>
        <dsp:cNvSpPr/>
      </dsp:nvSpPr>
      <dsp:spPr>
        <a:xfrm>
          <a:off x="482166" y="1495772"/>
          <a:ext cx="2371882" cy="1359793"/>
        </a:xfrm>
        <a:prstGeom prst="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latin typeface="Avenir Next" charset="0"/>
              <a:ea typeface="Avenir Next" charset="0"/>
              <a:cs typeface="Avenir Next" charset="0"/>
            </a:rPr>
            <a:t>To Explore Immediately</a:t>
          </a:r>
          <a:endParaRPr lang="en-US" sz="2200" kern="1200" dirty="0">
            <a:latin typeface="Avenir Next" charset="0"/>
            <a:ea typeface="Avenir Next" charset="0"/>
            <a:cs typeface="Avenir Next" charset="0"/>
          </a:endParaRPr>
        </a:p>
      </dsp:txBody>
      <dsp:txXfrm>
        <a:off x="482166" y="1495772"/>
        <a:ext cx="2371882" cy="1359793"/>
      </dsp:txXfrm>
    </dsp:sp>
    <dsp:sp modelId="{8445C76D-8C72-43F1-951E-15EA51D9A361}">
      <dsp:nvSpPr>
        <dsp:cNvPr id="0" name=""/>
        <dsp:cNvSpPr/>
      </dsp:nvSpPr>
      <dsp:spPr>
        <a:xfrm>
          <a:off x="2854048" y="2991544"/>
          <a:ext cx="5004322" cy="1359793"/>
        </a:xfrm>
        <a:prstGeom prst="rightArrow">
          <a:avLst>
            <a:gd name="adj1" fmla="val 75000"/>
            <a:gd name="adj2" fmla="val 50000"/>
          </a:avLst>
        </a:prstGeom>
        <a:solidFill>
          <a:srgbClr val="0284DF">
            <a:alpha val="16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Work on off-site space solution for Innovation Lab</a:t>
          </a:r>
          <a:endParaRPr lang="en-US" sz="1200" b="0" i="0" u="none" kern="1200" dirty="0">
            <a:latin typeface="Avenir Next" charset="0"/>
            <a:ea typeface="Avenir Next" charset="0"/>
            <a:cs typeface="Avenir Next" charset="0"/>
          </a:endParaRPr>
        </a:p>
        <a:p>
          <a:pPr marL="114300" lvl="1" indent="-114300"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Retain agency for digital and creative development</a:t>
          </a:r>
          <a:endParaRPr lang="en-US" sz="1200" b="0" i="0" u="none" kern="1200" dirty="0">
            <a:latin typeface="Avenir Next" charset="0"/>
            <a:ea typeface="Avenir Next" charset="0"/>
            <a:cs typeface="Avenir Next" charset="0"/>
          </a:endParaRPr>
        </a:p>
        <a:p>
          <a:pPr marL="114300" lvl="1" indent="-114300" algn="l" defTabSz="533400" rtl="0">
            <a:lnSpc>
              <a:spcPct val="90000"/>
            </a:lnSpc>
            <a:spcBef>
              <a:spcPct val="0"/>
            </a:spcBef>
            <a:spcAft>
              <a:spcPct val="15000"/>
            </a:spcAft>
            <a:buChar char="••"/>
          </a:pPr>
          <a:r>
            <a:rPr lang="en-US" sz="1200" b="0" i="0" u="none" kern="1200" dirty="0" smtClean="0">
              <a:latin typeface="Avenir Next" charset="0"/>
              <a:ea typeface="Avenir Next" charset="0"/>
              <a:cs typeface="Avenir Next" charset="0"/>
            </a:rPr>
            <a:t>Launch venture fund to invest in promising startups and/</a:t>
          </a:r>
          <a:r>
            <a:rPr lang="is-IS" sz="1200" b="0" i="0" u="none" kern="1200" dirty="0" smtClean="0">
              <a:latin typeface="Avenir Next" charset="0"/>
              <a:ea typeface="Avenir Next" charset="0"/>
              <a:cs typeface="Avenir Next" charset="0"/>
            </a:rPr>
            <a:t>or participate in existing accelerator programs</a:t>
          </a:r>
          <a:endParaRPr lang="en-US" sz="1200" b="0" i="0" u="none" kern="1200" dirty="0">
            <a:latin typeface="Avenir Next" charset="0"/>
            <a:ea typeface="Avenir Next" charset="0"/>
            <a:cs typeface="Avenir Next" charset="0"/>
          </a:endParaRPr>
        </a:p>
      </dsp:txBody>
      <dsp:txXfrm>
        <a:off x="2854048" y="3161518"/>
        <a:ext cx="4494400" cy="1019845"/>
      </dsp:txXfrm>
    </dsp:sp>
    <dsp:sp modelId="{5B554362-1497-4391-B75F-C317FD1D6C74}">
      <dsp:nvSpPr>
        <dsp:cNvPr id="0" name=""/>
        <dsp:cNvSpPr/>
      </dsp:nvSpPr>
      <dsp:spPr>
        <a:xfrm>
          <a:off x="482166" y="2991544"/>
          <a:ext cx="2371882" cy="1359793"/>
        </a:xfrm>
        <a:prstGeom prst="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b="0" i="0" u="none" kern="1200" dirty="0" smtClean="0">
              <a:latin typeface="Avenir Next" charset="0"/>
              <a:ea typeface="Avenir Next" charset="0"/>
              <a:cs typeface="Avenir Next" charset="0"/>
            </a:rPr>
            <a:t>Longer-Term Considerations</a:t>
          </a:r>
          <a:endParaRPr lang="en-US" sz="2200" b="0" i="0" u="none" kern="1200" dirty="0">
            <a:latin typeface="Avenir Next" charset="0"/>
            <a:ea typeface="Avenir Next" charset="0"/>
            <a:cs typeface="Avenir Next" charset="0"/>
          </a:endParaRPr>
        </a:p>
      </dsp:txBody>
      <dsp:txXfrm>
        <a:off x="482166" y="2991544"/>
        <a:ext cx="2371882" cy="13597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8F628-E3B4-4B86-9B8A-484611B7E1A9}">
      <dsp:nvSpPr>
        <dsp:cNvPr id="0" name=""/>
        <dsp:cNvSpPr/>
      </dsp:nvSpPr>
      <dsp:spPr>
        <a:xfrm>
          <a:off x="580520" y="606954"/>
          <a:ext cx="3468108" cy="3468108"/>
        </a:xfrm>
        <a:prstGeom prst="circularArrow">
          <a:avLst>
            <a:gd name="adj1" fmla="val 4668"/>
            <a:gd name="adj2" fmla="val 272909"/>
            <a:gd name="adj3" fmla="val 13119345"/>
            <a:gd name="adj4" fmla="val 17837765"/>
            <a:gd name="adj5" fmla="val 4847"/>
          </a:avLst>
        </a:prstGeom>
        <a:solidFill>
          <a:schemeClr val="bg1">
            <a:lumMod val="75000"/>
          </a:schemeClr>
        </a:solidFill>
        <a:ln>
          <a:noFill/>
        </a:ln>
        <a:effectLst/>
      </dsp:spPr>
      <dsp:style>
        <a:lnRef idx="0">
          <a:scrgbClr r="0" g="0" b="0"/>
        </a:lnRef>
        <a:fillRef idx="1">
          <a:scrgbClr r="0" g="0" b="0"/>
        </a:fillRef>
        <a:effectRef idx="0">
          <a:scrgbClr r="0" g="0" b="0"/>
        </a:effectRef>
        <a:fontRef idx="minor"/>
      </dsp:style>
    </dsp:sp>
    <dsp:sp modelId="{B68DD0FC-7575-4A4F-91B1-32F9677A7D2C}">
      <dsp:nvSpPr>
        <dsp:cNvPr id="0" name=""/>
        <dsp:cNvSpPr/>
      </dsp:nvSpPr>
      <dsp:spPr>
        <a:xfrm>
          <a:off x="1246570" y="900093"/>
          <a:ext cx="2136009" cy="582874"/>
        </a:xfrm>
        <a:prstGeom prst="round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Avenir Next" charset="0"/>
              <a:ea typeface="Avenir Next" charset="0"/>
              <a:cs typeface="Avenir Next" charset="0"/>
            </a:rPr>
            <a:t>Develop Shared Vision</a:t>
          </a:r>
          <a:endParaRPr lang="en-US" sz="1300" kern="1200" dirty="0">
            <a:latin typeface="Avenir Next" charset="0"/>
            <a:ea typeface="Avenir Next" charset="0"/>
            <a:cs typeface="Avenir Next" charset="0"/>
          </a:endParaRPr>
        </a:p>
      </dsp:txBody>
      <dsp:txXfrm>
        <a:off x="1275024" y="928547"/>
        <a:ext cx="2079101" cy="525966"/>
      </dsp:txXfrm>
    </dsp:sp>
    <dsp:sp modelId="{54B7D024-039D-4C0D-B8A9-CC308FD1089B}">
      <dsp:nvSpPr>
        <dsp:cNvPr id="0" name=""/>
        <dsp:cNvSpPr/>
      </dsp:nvSpPr>
      <dsp:spPr>
        <a:xfrm>
          <a:off x="2491851" y="2145375"/>
          <a:ext cx="2136009" cy="582874"/>
        </a:xfrm>
        <a:prstGeom prst="roundRect">
          <a:avLst/>
        </a:prstGeom>
        <a:solidFill>
          <a:srgbClr val="FF570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Avenir Next" charset="0"/>
              <a:ea typeface="Avenir Next" charset="0"/>
              <a:cs typeface="Avenir Next" charset="0"/>
            </a:rPr>
            <a:t>Roadmap Development</a:t>
          </a:r>
          <a:endParaRPr lang="en-US" sz="1300" kern="1200" dirty="0">
            <a:latin typeface="Avenir Next" charset="0"/>
            <a:ea typeface="Avenir Next" charset="0"/>
            <a:cs typeface="Avenir Next" charset="0"/>
          </a:endParaRPr>
        </a:p>
      </dsp:txBody>
      <dsp:txXfrm>
        <a:off x="2520305" y="2173829"/>
        <a:ext cx="2079101" cy="525966"/>
      </dsp:txXfrm>
    </dsp:sp>
    <dsp:sp modelId="{01139E5B-3418-400F-9DF4-2A51C8425976}">
      <dsp:nvSpPr>
        <dsp:cNvPr id="0" name=""/>
        <dsp:cNvSpPr/>
      </dsp:nvSpPr>
      <dsp:spPr>
        <a:xfrm>
          <a:off x="1246570" y="3390656"/>
          <a:ext cx="2136009" cy="582874"/>
        </a:xfrm>
        <a:prstGeom prst="round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Avenir Next" charset="0"/>
              <a:ea typeface="Avenir Next" charset="0"/>
              <a:cs typeface="Avenir Next" charset="0"/>
            </a:rPr>
            <a:t>Execution of Innovation Initiatives</a:t>
          </a:r>
          <a:endParaRPr lang="en-US" sz="1300" kern="1200" dirty="0">
            <a:latin typeface="Avenir Next" charset="0"/>
            <a:ea typeface="Avenir Next" charset="0"/>
            <a:cs typeface="Avenir Next" charset="0"/>
          </a:endParaRPr>
        </a:p>
      </dsp:txBody>
      <dsp:txXfrm>
        <a:off x="1275024" y="3419110"/>
        <a:ext cx="2079101" cy="525966"/>
      </dsp:txXfrm>
    </dsp:sp>
    <dsp:sp modelId="{D4FDB7BD-FF43-4C97-B87F-96BAFFDC3C32}">
      <dsp:nvSpPr>
        <dsp:cNvPr id="0" name=""/>
        <dsp:cNvSpPr/>
      </dsp:nvSpPr>
      <dsp:spPr>
        <a:xfrm>
          <a:off x="1288" y="2145375"/>
          <a:ext cx="2136009" cy="582874"/>
        </a:xfrm>
        <a:prstGeom prst="roundRect">
          <a:avLst/>
        </a:prstGeom>
        <a:solidFill>
          <a:srgbClr val="0284D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latin typeface="Avenir Next" charset="0"/>
              <a:ea typeface="Avenir Next" charset="0"/>
              <a:cs typeface="Avenir Next" charset="0"/>
            </a:rPr>
            <a:t>Regular Strategic Iterations</a:t>
          </a:r>
          <a:endParaRPr lang="en-US" sz="1300" kern="1200" dirty="0">
            <a:latin typeface="Avenir Next" charset="0"/>
            <a:ea typeface="Avenir Next" charset="0"/>
            <a:cs typeface="Avenir Next" charset="0"/>
          </a:endParaRPr>
        </a:p>
      </dsp:txBody>
      <dsp:txXfrm>
        <a:off x="29742" y="2173829"/>
        <a:ext cx="2079101" cy="52596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A10EF0-5F86-4507-B179-82D9799AA08B}" type="datetimeFigureOut">
              <a:rPr lang="en-US" smtClean="0"/>
              <a:t>5/17/17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B5E3D9-230F-499A-903F-DDF49142E133}" type="slidenum">
              <a:rPr lang="en-US" smtClean="0"/>
              <a:t>‹#›</a:t>
            </a:fld>
            <a:endParaRPr lang="en-US"/>
          </a:p>
        </p:txBody>
      </p:sp>
    </p:spTree>
    <p:extLst>
      <p:ext uri="{BB962C8B-B14F-4D97-AF65-F5344CB8AC3E}">
        <p14:creationId xmlns:p14="http://schemas.microsoft.com/office/powerpoint/2010/main" val="4261895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E3D9-230F-499A-903F-DDF49142E133}" type="slidenum">
              <a:rPr lang="en-US" smtClean="0"/>
              <a:t>2</a:t>
            </a:fld>
            <a:endParaRPr lang="en-US"/>
          </a:p>
        </p:txBody>
      </p:sp>
    </p:spTree>
    <p:extLst>
      <p:ext uri="{BB962C8B-B14F-4D97-AF65-F5344CB8AC3E}">
        <p14:creationId xmlns:p14="http://schemas.microsoft.com/office/powerpoint/2010/main" val="1465017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AB5E3D9-230F-499A-903F-DDF49142E133}" type="slidenum">
              <a:rPr lang="en-US" smtClean="0"/>
              <a:t>3</a:t>
            </a:fld>
            <a:endParaRPr lang="en-US"/>
          </a:p>
        </p:txBody>
      </p:sp>
    </p:spTree>
    <p:extLst>
      <p:ext uri="{BB962C8B-B14F-4D97-AF65-F5344CB8AC3E}">
        <p14:creationId xmlns:p14="http://schemas.microsoft.com/office/powerpoint/2010/main" val="28374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45405" y="5990062"/>
            <a:ext cx="2603810" cy="867937"/>
          </a:xfrm>
          <a:prstGeom prst="rect">
            <a:avLst/>
          </a:prstGeom>
        </p:spPr>
      </p:pic>
    </p:spTree>
    <p:extLst>
      <p:ext uri="{BB962C8B-B14F-4D97-AF65-F5344CB8AC3E}">
        <p14:creationId xmlns:p14="http://schemas.microsoft.com/office/powerpoint/2010/main" val="22230535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45405" y="5990062"/>
            <a:ext cx="2603810" cy="867937"/>
          </a:xfrm>
          <a:prstGeom prst="rect">
            <a:avLst/>
          </a:prstGeom>
        </p:spPr>
      </p:pic>
    </p:spTree>
    <p:extLst>
      <p:ext uri="{BB962C8B-B14F-4D97-AF65-F5344CB8AC3E}">
        <p14:creationId xmlns:p14="http://schemas.microsoft.com/office/powerpoint/2010/main" val="282733668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45405" y="5990062"/>
            <a:ext cx="2603810" cy="867937"/>
          </a:xfrm>
          <a:prstGeom prst="rect">
            <a:avLst/>
          </a:prstGeom>
        </p:spPr>
      </p:pic>
    </p:spTree>
    <p:extLst>
      <p:ext uri="{BB962C8B-B14F-4D97-AF65-F5344CB8AC3E}">
        <p14:creationId xmlns:p14="http://schemas.microsoft.com/office/powerpoint/2010/main" val="18308983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445405" y="5990062"/>
            <a:ext cx="2603810" cy="867937"/>
          </a:xfrm>
          <a:prstGeom prst="rect">
            <a:avLst/>
          </a:prstGeom>
        </p:spPr>
      </p:pic>
    </p:spTree>
    <p:extLst>
      <p:ext uri="{BB962C8B-B14F-4D97-AF65-F5344CB8AC3E}">
        <p14:creationId xmlns:p14="http://schemas.microsoft.com/office/powerpoint/2010/main" val="310850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8" r:id="rId3"/>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baseline="0">
          <a:solidFill>
            <a:schemeClr val="tx1"/>
          </a:solidFill>
          <a:latin typeface="Avenir Black"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venir Next  "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venir Next  "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venir Next  "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venir Next  "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venir Next  "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3.xml"/><Relationship Id="rId2"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3.xml"/><Relationship Id="rId2"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3566" y="303831"/>
            <a:ext cx="7772400" cy="1841937"/>
          </a:xfrm>
        </p:spPr>
        <p:txBody>
          <a:bodyPr/>
          <a:lstStyle/>
          <a:p>
            <a:pPr algn="l"/>
            <a:r>
              <a:rPr lang="en-US" dirty="0" smtClean="0"/>
              <a:t>Making the </a:t>
            </a:r>
            <a:br>
              <a:rPr lang="en-US" dirty="0" smtClean="0"/>
            </a:br>
            <a:r>
              <a:rPr lang="en-US" dirty="0" smtClean="0"/>
              <a:t>Case for Innovation</a:t>
            </a:r>
            <a:endParaRPr lang="en-US" dirty="0"/>
          </a:p>
        </p:txBody>
      </p:sp>
      <p:sp>
        <p:nvSpPr>
          <p:cNvPr id="3" name="Subtitle 2"/>
          <p:cNvSpPr>
            <a:spLocks noGrp="1"/>
          </p:cNvSpPr>
          <p:nvPr>
            <p:ph type="subTitle" idx="1"/>
          </p:nvPr>
        </p:nvSpPr>
        <p:spPr>
          <a:xfrm>
            <a:off x="474050" y="2145768"/>
            <a:ext cx="7267470" cy="1655762"/>
          </a:xfrm>
        </p:spPr>
        <p:txBody>
          <a:bodyPr/>
          <a:lstStyle/>
          <a:p>
            <a:pPr algn="l"/>
            <a:r>
              <a:rPr lang="en-US" dirty="0">
                <a:solidFill>
                  <a:schemeClr val="tx1">
                    <a:lumMod val="65000"/>
                    <a:lumOff val="35000"/>
                  </a:schemeClr>
                </a:solidFill>
              </a:rPr>
              <a:t>A </a:t>
            </a:r>
            <a:r>
              <a:rPr lang="en-US" dirty="0" smtClean="0">
                <a:solidFill>
                  <a:schemeClr val="tx1">
                    <a:lumMod val="65000"/>
                    <a:lumOff val="35000"/>
                  </a:schemeClr>
                </a:solidFill>
              </a:rPr>
              <a:t>template </a:t>
            </a:r>
            <a:r>
              <a:rPr lang="en-US" dirty="0">
                <a:solidFill>
                  <a:schemeClr val="tx1">
                    <a:lumMod val="65000"/>
                    <a:lumOff val="35000"/>
                  </a:schemeClr>
                </a:solidFill>
              </a:rPr>
              <a:t>for </a:t>
            </a:r>
            <a:r>
              <a:rPr lang="en-US" dirty="0" smtClean="0">
                <a:solidFill>
                  <a:schemeClr val="tx1">
                    <a:lumMod val="65000"/>
                    <a:lumOff val="35000"/>
                  </a:schemeClr>
                </a:solidFill>
              </a:rPr>
              <a:t>moving innovation from ‘nice-to-have’ competency to an </a:t>
            </a:r>
            <a:r>
              <a:rPr lang="en-US" dirty="0">
                <a:solidFill>
                  <a:schemeClr val="tx1">
                    <a:lumMod val="65000"/>
                    <a:lumOff val="35000"/>
                  </a:schemeClr>
                </a:solidFill>
              </a:rPr>
              <a:t>organizational </a:t>
            </a:r>
            <a:r>
              <a:rPr lang="en-US" dirty="0" smtClean="0">
                <a:solidFill>
                  <a:schemeClr val="tx1">
                    <a:lumMod val="65000"/>
                    <a:lumOff val="35000"/>
                  </a:schemeClr>
                </a:solidFill>
              </a:rPr>
              <a:t>imperative</a:t>
            </a:r>
            <a:endParaRPr lang="en-US" dirty="0">
              <a:solidFill>
                <a:schemeClr val="tx1">
                  <a:lumMod val="65000"/>
                  <a:lumOff val="35000"/>
                </a:schemeClr>
              </a:solidFill>
            </a:endParaRPr>
          </a:p>
        </p:txBody>
      </p:sp>
      <p:grpSp>
        <p:nvGrpSpPr>
          <p:cNvPr id="7" name="Group 6"/>
          <p:cNvGrpSpPr/>
          <p:nvPr/>
        </p:nvGrpSpPr>
        <p:grpSpPr>
          <a:xfrm>
            <a:off x="474050" y="5292931"/>
            <a:ext cx="1498600" cy="1197078"/>
            <a:chOff x="6866467" y="4241800"/>
            <a:chExt cx="1498600" cy="1498600"/>
          </a:xfrm>
        </p:grpSpPr>
        <p:sp>
          <p:nvSpPr>
            <p:cNvPr id="4" name="Folded Corner 3"/>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TextBox 5"/>
            <p:cNvSpPr txBox="1"/>
            <p:nvPr/>
          </p:nvSpPr>
          <p:spPr>
            <a:xfrm>
              <a:off x="6866467" y="4241800"/>
              <a:ext cx="1498600" cy="1464139"/>
            </a:xfrm>
            <a:prstGeom prst="rect">
              <a:avLst/>
            </a:prstGeom>
            <a:noFill/>
          </p:spPr>
          <p:txBody>
            <a:bodyPr wrap="square" rtlCol="0">
              <a:spAutoFit/>
            </a:bodyPr>
            <a:lstStyle/>
            <a:p>
              <a:r>
                <a:rPr lang="en-US" sz="1000" dirty="0" smtClean="0">
                  <a:latin typeface="Avenir Next" charset="0"/>
                  <a:ea typeface="Avenir Next" charset="0"/>
                  <a:cs typeface="Avenir Next" charset="0"/>
                </a:rPr>
                <a:t>These “</a:t>
              </a:r>
              <a:r>
                <a:rPr lang="en-US" sz="1000" dirty="0" err="1" smtClean="0">
                  <a:latin typeface="Avenir Next" charset="0"/>
                  <a:ea typeface="Avenir Next" charset="0"/>
                  <a:cs typeface="Avenir Next" charset="0"/>
                </a:rPr>
                <a:t>stickynotes</a:t>
              </a:r>
              <a:r>
                <a:rPr lang="en-US" sz="1000" dirty="0" smtClean="0">
                  <a:latin typeface="Avenir Next" charset="0"/>
                  <a:ea typeface="Avenir Next" charset="0"/>
                  <a:cs typeface="Avenir Next" charset="0"/>
                </a:rPr>
                <a:t>” are intended to explain some of the thinking behind each slide — and how you can adapt it for your own purposes.</a:t>
              </a:r>
              <a:endParaRPr lang="en-US" sz="1000" dirty="0">
                <a:latin typeface="Avenir Next" charset="0"/>
                <a:ea typeface="Avenir Next" charset="0"/>
                <a:cs typeface="Avenir Next" charset="0"/>
              </a:endParaRPr>
            </a:p>
          </p:txBody>
        </p:sp>
      </p:grpSp>
    </p:spTree>
    <p:extLst>
      <p:ext uri="{BB962C8B-B14F-4D97-AF65-F5344CB8AC3E}">
        <p14:creationId xmlns:p14="http://schemas.microsoft.com/office/powerpoint/2010/main" val="1614579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51679"/>
            <a:ext cx="7886700" cy="1325563"/>
          </a:xfrm>
        </p:spPr>
        <p:txBody>
          <a:bodyPr/>
          <a:lstStyle/>
          <a:p>
            <a:r>
              <a:rPr lang="en-US" dirty="0" smtClean="0"/>
              <a:t>Other Considerations</a:t>
            </a: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10</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041736683"/>
              </p:ext>
            </p:extLst>
          </p:nvPr>
        </p:nvGraphicFramePr>
        <p:xfrm>
          <a:off x="147919" y="1548717"/>
          <a:ext cx="8340538"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Group 10"/>
          <p:cNvGrpSpPr/>
          <p:nvPr/>
        </p:nvGrpSpPr>
        <p:grpSpPr>
          <a:xfrm>
            <a:off x="6891454" y="391482"/>
            <a:ext cx="2026889" cy="1090451"/>
            <a:chOff x="6866467" y="4241800"/>
            <a:chExt cx="1498600" cy="1498600"/>
          </a:xfrm>
        </p:grpSpPr>
        <p:sp>
          <p:nvSpPr>
            <p:cNvPr id="12" name="Folded Corner 11"/>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p:cNvSpPr txBox="1"/>
            <p:nvPr/>
          </p:nvSpPr>
          <p:spPr>
            <a:xfrm>
              <a:off x="6866467" y="4241800"/>
              <a:ext cx="1498600" cy="1459265"/>
            </a:xfrm>
            <a:prstGeom prst="rect">
              <a:avLst/>
            </a:prstGeom>
            <a:noFill/>
          </p:spPr>
          <p:txBody>
            <a:bodyPr wrap="square" rtlCol="0">
              <a:spAutoFit/>
            </a:bodyPr>
            <a:lstStyle/>
            <a:p>
              <a:r>
                <a:rPr lang="en-US" sz="900" dirty="0">
                  <a:latin typeface="Avenir Next" charset="0"/>
                  <a:ea typeface="Avenir Next" charset="0"/>
                  <a:cs typeface="Avenir Next" charset="0"/>
                </a:rPr>
                <a:t>Identify and address any other considerations that are pertinent to today’s conversation. Bucket them into “we’ve already done that,” “we’ll get on that immediately,” or “that’s a </a:t>
              </a:r>
              <a:r>
                <a:rPr lang="en-US" sz="900" dirty="0" smtClean="0">
                  <a:latin typeface="Avenir Next" charset="0"/>
                  <a:ea typeface="Avenir Next" charset="0"/>
                  <a:cs typeface="Avenir Next" charset="0"/>
                </a:rPr>
                <a:t>longer-term </a:t>
              </a:r>
              <a:r>
                <a:rPr lang="en-US" sz="900" dirty="0">
                  <a:latin typeface="Avenir Next" charset="0"/>
                  <a:ea typeface="Avenir Next" charset="0"/>
                  <a:cs typeface="Avenir Next" charset="0"/>
                </a:rPr>
                <a:t>consideration.”</a:t>
              </a:r>
            </a:p>
          </p:txBody>
        </p:sp>
      </p:grpSp>
    </p:spTree>
    <p:extLst>
      <p:ext uri="{BB962C8B-B14F-4D97-AF65-F5344CB8AC3E}">
        <p14:creationId xmlns:p14="http://schemas.microsoft.com/office/powerpoint/2010/main" val="26117200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0" y="457200"/>
            <a:ext cx="3256359" cy="1600200"/>
          </a:xfrm>
        </p:spPr>
        <p:txBody>
          <a:bodyPr/>
          <a:lstStyle/>
          <a:p>
            <a:r>
              <a:rPr lang="en-US" dirty="0" smtClean="0"/>
              <a:t>Reaching </a:t>
            </a:r>
            <a:r>
              <a:rPr lang="en-US" smtClean="0"/>
              <a:t>the Next Milestone</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93283402"/>
              </p:ext>
            </p:extLst>
          </p:nvPr>
        </p:nvGraphicFramePr>
        <p:xfrm>
          <a:off x="4083724" y="1344707"/>
          <a:ext cx="462915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p:cNvSpPr>
            <a:spLocks noGrp="1"/>
          </p:cNvSpPr>
          <p:nvPr>
            <p:ph type="body" sz="half" idx="2"/>
          </p:nvPr>
        </p:nvSpPr>
        <p:spPr/>
        <p:txBody>
          <a:bodyPr>
            <a:noAutofit/>
          </a:bodyPr>
          <a:lstStyle/>
          <a:p>
            <a:r>
              <a:rPr lang="en-US" sz="1400" dirty="0"/>
              <a:t>We commit to developing a roadmap and presenting it at this meeting in four weeks. This will </a:t>
            </a:r>
            <a:r>
              <a:rPr lang="en-US" sz="1400" dirty="0" smtClean="0"/>
              <a:t>require the following:</a:t>
            </a:r>
            <a:endParaRPr lang="en-US" sz="1400" dirty="0"/>
          </a:p>
          <a:p>
            <a:pPr marL="285750" indent="-285750">
              <a:buFont typeface="Arial" panose="020B0604020202020204" pitchFamily="34" charset="0"/>
              <a:buChar char="•"/>
            </a:pPr>
            <a:r>
              <a:rPr lang="en-US" sz="1400" dirty="0"/>
              <a:t>Send us names of </a:t>
            </a:r>
            <a:r>
              <a:rPr lang="en-US" sz="1400" dirty="0" smtClean="0"/>
              <a:t>committed leaders </a:t>
            </a:r>
            <a:r>
              <a:rPr lang="en-US" sz="1400" dirty="0"/>
              <a:t>to participate in innovation offsite by Friday</a:t>
            </a:r>
          </a:p>
          <a:p>
            <a:pPr marL="285750" indent="-285750">
              <a:buFont typeface="Arial" panose="020B0604020202020204" pitchFamily="34" charset="0"/>
              <a:buChar char="•"/>
            </a:pPr>
            <a:r>
              <a:rPr lang="en-US" sz="1400" dirty="0"/>
              <a:t>Identify </a:t>
            </a:r>
            <a:r>
              <a:rPr lang="en-US" sz="1400" dirty="0" smtClean="0"/>
              <a:t>resources and </a:t>
            </a:r>
            <a:r>
              <a:rPr lang="en-US" sz="1400" dirty="0"/>
              <a:t>funding for procuring consultancy </a:t>
            </a:r>
            <a:r>
              <a:rPr lang="en-US" sz="1400" dirty="0" smtClean="0"/>
              <a:t>to help with innovation </a:t>
            </a:r>
            <a:r>
              <a:rPr lang="en-US" sz="1400" dirty="0"/>
              <a:t>pilot program</a:t>
            </a:r>
          </a:p>
          <a:p>
            <a:pPr marL="285750" indent="-285750">
              <a:buFont typeface="Arial" panose="020B0604020202020204" pitchFamily="34" charset="0"/>
              <a:buChar char="•"/>
            </a:pPr>
            <a:r>
              <a:rPr lang="en-US" sz="1400" dirty="0"/>
              <a:t>CEO to socialize the </a:t>
            </a:r>
            <a:r>
              <a:rPr lang="en-US" sz="1400" dirty="0" smtClean="0"/>
              <a:t>innovation imperative and growth gap </a:t>
            </a:r>
            <a:r>
              <a:rPr lang="en-US" sz="1400" dirty="0"/>
              <a:t>with the </a:t>
            </a:r>
            <a:r>
              <a:rPr lang="en-US" sz="1400" dirty="0" smtClean="0"/>
              <a:t>board</a:t>
            </a:r>
            <a:endParaRPr lang="en-US" sz="1400" dirty="0"/>
          </a:p>
          <a:p>
            <a:pPr marL="285750" indent="-285750">
              <a:buFont typeface="Arial" panose="020B0604020202020204" pitchFamily="34" charset="0"/>
              <a:buChar char="•"/>
            </a:pPr>
            <a:r>
              <a:rPr lang="en-US" sz="1400" dirty="0"/>
              <a:t>Other topics we discussed during the presentation such as...</a:t>
            </a:r>
          </a:p>
          <a:p>
            <a:endParaRPr lang="en-US" sz="1400"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11</a:t>
            </a:fld>
            <a:endParaRPr lang="en-US"/>
          </a:p>
        </p:txBody>
      </p:sp>
      <p:grpSp>
        <p:nvGrpSpPr>
          <p:cNvPr id="11" name="Group 10"/>
          <p:cNvGrpSpPr/>
          <p:nvPr/>
        </p:nvGrpSpPr>
        <p:grpSpPr>
          <a:xfrm>
            <a:off x="4797328" y="1087195"/>
            <a:ext cx="3201941" cy="781946"/>
            <a:chOff x="6866467" y="4241800"/>
            <a:chExt cx="1498600" cy="1498600"/>
          </a:xfrm>
        </p:grpSpPr>
        <p:sp>
          <p:nvSpPr>
            <p:cNvPr id="12" name="Folded Corner 11"/>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p:cNvSpPr txBox="1"/>
            <p:nvPr/>
          </p:nvSpPr>
          <p:spPr>
            <a:xfrm>
              <a:off x="6866467" y="4241800"/>
              <a:ext cx="1498600" cy="1477329"/>
            </a:xfrm>
            <a:prstGeom prst="rect">
              <a:avLst/>
            </a:prstGeom>
            <a:noFill/>
          </p:spPr>
          <p:txBody>
            <a:bodyPr wrap="square" rtlCol="0">
              <a:spAutoFit/>
            </a:bodyPr>
            <a:lstStyle/>
            <a:p>
              <a:r>
                <a:rPr lang="en-US" sz="1000" dirty="0">
                  <a:latin typeface="Avenir Next" charset="0"/>
                  <a:ea typeface="Avenir Next" charset="0"/>
                  <a:cs typeface="Avenir Next" charset="0"/>
                </a:rPr>
                <a:t>Recap slide. The goal is to get a firm commitment to go to the next step by rearticulating what you’re doing, for whom, by when, for what purpose, and who/what is required.</a:t>
              </a:r>
            </a:p>
          </p:txBody>
        </p:sp>
      </p:grpSp>
    </p:spTree>
    <p:extLst>
      <p:ext uri="{BB962C8B-B14F-4D97-AF65-F5344CB8AC3E}">
        <p14:creationId xmlns:p14="http://schemas.microsoft.com/office/powerpoint/2010/main" val="3827068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more resources</a:t>
            </a:r>
            <a:r>
              <a:rPr lang="is-IS" dirty="0" smtClean="0"/>
              <a:t>…</a:t>
            </a: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12</a:t>
            </a:fld>
            <a:endParaRPr lang="en-US"/>
          </a:p>
        </p:txBody>
      </p:sp>
      <p:sp>
        <p:nvSpPr>
          <p:cNvPr id="3" name="Content Placeholder 2"/>
          <p:cNvSpPr>
            <a:spLocks noGrp="1"/>
          </p:cNvSpPr>
          <p:nvPr>
            <p:ph idx="1"/>
          </p:nvPr>
        </p:nvSpPr>
        <p:spPr>
          <a:xfrm>
            <a:off x="628649" y="1825625"/>
            <a:ext cx="8270023" cy="4351338"/>
          </a:xfrm>
        </p:spPr>
        <p:txBody>
          <a:bodyPr>
            <a:normAutofit/>
          </a:bodyPr>
          <a:lstStyle/>
          <a:p>
            <a:pPr marL="0" indent="0">
              <a:buNone/>
            </a:pPr>
            <a:r>
              <a:rPr lang="en-US" sz="2400" dirty="0" smtClean="0"/>
              <a:t>Innovation Leader offers more than 100 downloadable resources like this one, at </a:t>
            </a:r>
            <a:r>
              <a:rPr lang="en-US" sz="2400" dirty="0" err="1" smtClean="0">
                <a:solidFill>
                  <a:srgbClr val="0284DF"/>
                </a:solidFill>
              </a:rPr>
              <a:t>innovationleader.com</a:t>
            </a:r>
            <a:r>
              <a:rPr lang="en-US" sz="2400" dirty="0" smtClean="0">
                <a:solidFill>
                  <a:srgbClr val="0284DF"/>
                </a:solidFill>
              </a:rPr>
              <a:t>/resources</a:t>
            </a:r>
            <a:endParaRPr lang="en-US" sz="2400" dirty="0">
              <a:solidFill>
                <a:srgbClr val="0284DF"/>
              </a:solidFill>
            </a:endParaRPr>
          </a:p>
        </p:txBody>
      </p:sp>
    </p:spTree>
    <p:extLst>
      <p:ext uri="{BB962C8B-B14F-4D97-AF65-F5344CB8AC3E}">
        <p14:creationId xmlns:p14="http://schemas.microsoft.com/office/powerpoint/2010/main" val="11651229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a:xfrm>
            <a:off x="628650" y="1698620"/>
            <a:ext cx="7886700" cy="4351338"/>
          </a:xfrm>
        </p:spPr>
        <p:txBody>
          <a:bodyPr>
            <a:normAutofit/>
          </a:bodyPr>
          <a:lstStyle/>
          <a:p>
            <a:pPr marL="514350" indent="-514350">
              <a:buFont typeface="+mj-lt"/>
              <a:buAutoNum type="arabicPeriod"/>
            </a:pPr>
            <a:r>
              <a:rPr lang="en-US" sz="2000" dirty="0" smtClean="0"/>
              <a:t>Defining the Vision for Innovation</a:t>
            </a:r>
            <a:endParaRPr lang="en-US" sz="2000" dirty="0"/>
          </a:p>
          <a:p>
            <a:pPr marL="514350" indent="-514350">
              <a:buFont typeface="+mj-lt"/>
              <a:buAutoNum type="arabicPeriod"/>
            </a:pPr>
            <a:r>
              <a:rPr lang="en-US" sz="2000" dirty="0"/>
              <a:t>A Financial Justification for Innovation Investment</a:t>
            </a:r>
          </a:p>
          <a:p>
            <a:pPr marL="514350" indent="-514350">
              <a:buFont typeface="+mj-lt"/>
              <a:buAutoNum type="arabicPeriod"/>
            </a:pPr>
            <a:r>
              <a:rPr lang="en-US" sz="2000" dirty="0"/>
              <a:t>The Benefits of Innovation</a:t>
            </a:r>
          </a:p>
          <a:p>
            <a:pPr marL="514350" indent="-514350">
              <a:buFont typeface="+mj-lt"/>
              <a:buAutoNum type="arabicPeriod"/>
            </a:pPr>
            <a:r>
              <a:rPr lang="en-US" sz="2000" dirty="0"/>
              <a:t>The Innovation Landscape</a:t>
            </a:r>
          </a:p>
          <a:p>
            <a:pPr marL="514350" indent="-514350">
              <a:buFont typeface="+mj-lt"/>
              <a:buAutoNum type="arabicPeriod"/>
            </a:pPr>
            <a:r>
              <a:rPr lang="en-US" sz="2000" dirty="0"/>
              <a:t>Success Measures and Milestones</a:t>
            </a:r>
          </a:p>
          <a:p>
            <a:pPr marL="514350" indent="-514350">
              <a:buFont typeface="+mj-lt"/>
              <a:buAutoNum type="arabicPeriod"/>
            </a:pPr>
            <a:r>
              <a:rPr lang="en-US" sz="2000" dirty="0"/>
              <a:t>Addressing the Unknowns</a:t>
            </a:r>
          </a:p>
          <a:p>
            <a:pPr marL="514350" indent="-514350">
              <a:buFont typeface="+mj-lt"/>
              <a:buAutoNum type="arabicPeriod"/>
            </a:pPr>
            <a:r>
              <a:rPr lang="en-US" sz="2000" dirty="0"/>
              <a:t>The Investment Required to Launch</a:t>
            </a:r>
          </a:p>
          <a:p>
            <a:pPr marL="514350" indent="-514350">
              <a:buFont typeface="+mj-lt"/>
              <a:buAutoNum type="arabicPeriod"/>
            </a:pPr>
            <a:r>
              <a:rPr lang="en-US" sz="2000" dirty="0"/>
              <a:t>Other Considerations</a:t>
            </a:r>
          </a:p>
          <a:p>
            <a:pPr marL="514350" indent="-514350">
              <a:buFont typeface="+mj-lt"/>
              <a:buAutoNum type="arabicPeriod"/>
            </a:pPr>
            <a:r>
              <a:rPr lang="en-US" sz="2000" dirty="0"/>
              <a:t>Reaching The Next Milestone</a:t>
            </a:r>
          </a:p>
          <a:p>
            <a:pPr marL="514350" indent="-514350">
              <a:buFont typeface="+mj-lt"/>
              <a:buAutoNum type="arabicPeriod"/>
            </a:pP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2</a:t>
            </a:fld>
            <a:endParaRPr lang="en-US"/>
          </a:p>
        </p:txBody>
      </p:sp>
      <p:grpSp>
        <p:nvGrpSpPr>
          <p:cNvPr id="10" name="Group 9"/>
          <p:cNvGrpSpPr/>
          <p:nvPr/>
        </p:nvGrpSpPr>
        <p:grpSpPr>
          <a:xfrm>
            <a:off x="7118337" y="3470015"/>
            <a:ext cx="1498600" cy="2122629"/>
            <a:chOff x="6866467" y="4241800"/>
            <a:chExt cx="1498600" cy="1785104"/>
          </a:xfrm>
        </p:grpSpPr>
        <p:sp>
          <p:nvSpPr>
            <p:cNvPr id="11" name="Folded Corner 10"/>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TextBox 11"/>
            <p:cNvSpPr txBox="1"/>
            <p:nvPr/>
          </p:nvSpPr>
          <p:spPr>
            <a:xfrm>
              <a:off x="6866467" y="4241800"/>
              <a:ext cx="1498600" cy="1785104"/>
            </a:xfrm>
            <a:prstGeom prst="rect">
              <a:avLst/>
            </a:prstGeom>
            <a:noFill/>
          </p:spPr>
          <p:txBody>
            <a:bodyPr wrap="square" rtlCol="0">
              <a:spAutoFit/>
            </a:bodyPr>
            <a:lstStyle/>
            <a:p>
              <a:r>
                <a:rPr lang="en-US" sz="1000" dirty="0">
                  <a:latin typeface="Avenir Next" charset="0"/>
                  <a:ea typeface="Avenir Next" charset="0"/>
                  <a:cs typeface="Avenir Next" charset="0"/>
                </a:rPr>
                <a:t>Establish here that there are two separate exercises: 1) the “initial ask,” which is what’s in this presentation, and 2) the “roadmap” which is the work that needs to be done after you get commitment and input.</a:t>
              </a:r>
            </a:p>
          </p:txBody>
        </p:sp>
      </p:grpSp>
    </p:spTree>
    <p:extLst>
      <p:ext uri="{BB962C8B-B14F-4D97-AF65-F5344CB8AC3E}">
        <p14:creationId xmlns:p14="http://schemas.microsoft.com/office/powerpoint/2010/main" val="27722620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6398092" y="3422769"/>
            <a:ext cx="8466" cy="1602511"/>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29840" y="457200"/>
            <a:ext cx="3540715" cy="1600200"/>
          </a:xfrm>
        </p:spPr>
        <p:txBody>
          <a:bodyPr/>
          <a:lstStyle/>
          <a:p>
            <a:r>
              <a:rPr lang="en-US" smtClean="0"/>
              <a:t>Defining the </a:t>
            </a:r>
            <a:r>
              <a:rPr lang="en-US" dirty="0" smtClean="0"/>
              <a:t>Vision for Innovation</a:t>
            </a:r>
            <a:endParaRPr lang="en-US" dirty="0"/>
          </a:p>
        </p:txBody>
      </p:sp>
      <p:sp>
        <p:nvSpPr>
          <p:cNvPr id="9" name="Text Placeholder 8"/>
          <p:cNvSpPr>
            <a:spLocks noGrp="1"/>
          </p:cNvSpPr>
          <p:nvPr>
            <p:ph type="body" sz="half" idx="2"/>
          </p:nvPr>
        </p:nvSpPr>
        <p:spPr/>
        <p:txBody>
          <a:bodyPr/>
          <a:lstStyle/>
          <a:p>
            <a:r>
              <a:rPr lang="en-US" dirty="0"/>
              <a:t>ABC, Inc.’s </a:t>
            </a:r>
            <a:r>
              <a:rPr lang="en-US" dirty="0" smtClean="0"/>
              <a:t>vision </a:t>
            </a:r>
            <a:r>
              <a:rPr lang="en-US" dirty="0"/>
              <a:t>is </a:t>
            </a:r>
            <a:r>
              <a:rPr lang="en-US" i="1" dirty="0"/>
              <a:t>to have an industry-leading, seamless customer buying experience, and to </a:t>
            </a:r>
            <a:r>
              <a:rPr lang="en-US" i="1" dirty="0" smtClean="0"/>
              <a:t>be the most trusted brand for our customers.</a:t>
            </a:r>
            <a:endParaRPr lang="en-US" i="1" dirty="0"/>
          </a:p>
          <a:p>
            <a:r>
              <a:rPr lang="en-US" dirty="0"/>
              <a:t>To deliver on that vision, we need an </a:t>
            </a:r>
            <a:r>
              <a:rPr lang="en-US" dirty="0" smtClean="0"/>
              <a:t>innovation </a:t>
            </a:r>
            <a:r>
              <a:rPr lang="en-US" dirty="0"/>
              <a:t>s</a:t>
            </a:r>
            <a:r>
              <a:rPr lang="en-US" dirty="0" smtClean="0"/>
              <a:t>trategy which </a:t>
            </a:r>
            <a:r>
              <a:rPr lang="en-US" i="1" u="sng" dirty="0" smtClean="0"/>
              <a:t>rapidly digitizes our sales and </a:t>
            </a:r>
            <a:r>
              <a:rPr lang="en-US" i="1" u="sng" dirty="0" smtClean="0"/>
              <a:t>support processes </a:t>
            </a:r>
            <a:r>
              <a:rPr lang="en-US" i="1" u="sng" dirty="0" smtClean="0"/>
              <a:t>to better serve customers</a:t>
            </a:r>
            <a:r>
              <a:rPr lang="en-US" dirty="0" smtClean="0"/>
              <a:t>.</a:t>
            </a: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3</a:t>
            </a:fld>
            <a:endParaRPr lang="en-US" dirty="0"/>
          </a:p>
        </p:txBody>
      </p:sp>
      <p:cxnSp>
        <p:nvCxnSpPr>
          <p:cNvPr id="11" name="Straight Arrow Connector 10"/>
          <p:cNvCxnSpPr/>
          <p:nvPr/>
        </p:nvCxnSpPr>
        <p:spPr>
          <a:xfrm>
            <a:off x="4351867" y="5020730"/>
            <a:ext cx="3776133" cy="0"/>
          </a:xfrm>
          <a:prstGeom prst="straightConnector1">
            <a:avLst/>
          </a:prstGeom>
          <a:ln w="25400">
            <a:solidFill>
              <a:srgbClr val="FF5703"/>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633132" y="3301998"/>
            <a:ext cx="3369733" cy="0"/>
          </a:xfrm>
          <a:prstGeom prst="straightConnector1">
            <a:avLst/>
          </a:prstGeom>
          <a:ln w="25400">
            <a:solidFill>
              <a:srgbClr val="FF5703"/>
            </a:solidFill>
            <a:tailEnd type="triangle"/>
          </a:ln>
          <a:scene3d>
            <a:camera prst="orthographicFront">
              <a:rot lat="0" lon="0" rev="5400000"/>
            </a:camera>
            <a:lightRig rig="threePt" dir="t"/>
          </a:scene3d>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4388775" y="4425951"/>
            <a:ext cx="999067" cy="567266"/>
          </a:xfrm>
          <a:prstGeom prst="rect">
            <a:avLst/>
          </a:prstGeom>
          <a:solidFill>
            <a:srgbClr val="0284DF">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latin typeface="Avenir Next" charset="0"/>
                <a:ea typeface="Avenir Next" charset="0"/>
                <a:cs typeface="Avenir Next" charset="0"/>
              </a:rPr>
              <a:t>Current </a:t>
            </a:r>
            <a:r>
              <a:rPr lang="en-US" sz="1400" dirty="0">
                <a:solidFill>
                  <a:schemeClr val="tx1"/>
                </a:solidFill>
                <a:latin typeface="Avenir Next" charset="0"/>
                <a:ea typeface="Avenir Next" charset="0"/>
                <a:cs typeface="Avenir Next" charset="0"/>
              </a:rPr>
              <a:t>S</a:t>
            </a:r>
            <a:r>
              <a:rPr lang="en-US" sz="1400" dirty="0" smtClean="0">
                <a:solidFill>
                  <a:schemeClr val="tx1"/>
                </a:solidFill>
                <a:latin typeface="Avenir Next" charset="0"/>
                <a:ea typeface="Avenir Next" charset="0"/>
                <a:cs typeface="Avenir Next" charset="0"/>
              </a:rPr>
              <a:t>tate</a:t>
            </a:r>
            <a:endParaRPr lang="en-US" sz="1400" dirty="0">
              <a:solidFill>
                <a:schemeClr val="tx1"/>
              </a:solidFill>
              <a:latin typeface="Avenir Next" charset="0"/>
              <a:ea typeface="Avenir Next" charset="0"/>
              <a:cs typeface="Avenir Next" charset="0"/>
            </a:endParaRPr>
          </a:p>
        </p:txBody>
      </p:sp>
      <p:sp>
        <p:nvSpPr>
          <p:cNvPr id="15" name="Rectangle 14"/>
          <p:cNvSpPr/>
          <p:nvPr/>
        </p:nvSpPr>
        <p:spPr>
          <a:xfrm>
            <a:off x="7188200" y="1915666"/>
            <a:ext cx="1019098" cy="709000"/>
          </a:xfrm>
          <a:prstGeom prst="rect">
            <a:avLst/>
          </a:prstGeom>
          <a:solidFill>
            <a:srgbClr val="0284D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lumMod val="85000"/>
                  </a:schemeClr>
                </a:solidFill>
                <a:latin typeface="Avenir Next" charset="0"/>
                <a:ea typeface="Avenir Next" charset="0"/>
                <a:cs typeface="Avenir Next" charset="0"/>
              </a:rPr>
              <a:t>Our</a:t>
            </a:r>
          </a:p>
          <a:p>
            <a:pPr algn="ctr"/>
            <a:r>
              <a:rPr lang="en-US" sz="1400" dirty="0" smtClean="0">
                <a:solidFill>
                  <a:schemeClr val="bg1">
                    <a:lumMod val="85000"/>
                  </a:schemeClr>
                </a:solidFill>
                <a:latin typeface="Avenir Next" charset="0"/>
                <a:ea typeface="Avenir Next" charset="0"/>
                <a:cs typeface="Avenir Next" charset="0"/>
              </a:rPr>
              <a:t>Vision</a:t>
            </a:r>
            <a:endParaRPr lang="en-US" sz="1400" dirty="0">
              <a:solidFill>
                <a:schemeClr val="bg1">
                  <a:lumMod val="85000"/>
                </a:schemeClr>
              </a:solidFill>
              <a:latin typeface="Avenir Next" charset="0"/>
              <a:ea typeface="Avenir Next" charset="0"/>
              <a:cs typeface="Avenir Next" charset="0"/>
            </a:endParaRPr>
          </a:p>
        </p:txBody>
      </p:sp>
      <p:cxnSp>
        <p:nvCxnSpPr>
          <p:cNvPr id="17" name="Straight Arrow Connector 16"/>
          <p:cNvCxnSpPr/>
          <p:nvPr/>
        </p:nvCxnSpPr>
        <p:spPr>
          <a:xfrm flipV="1">
            <a:off x="5396309" y="2650994"/>
            <a:ext cx="1791891" cy="1791891"/>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351867" y="3422769"/>
            <a:ext cx="2015066"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441804" y="2946611"/>
            <a:ext cx="1583267" cy="461665"/>
          </a:xfrm>
          <a:prstGeom prst="rect">
            <a:avLst/>
          </a:prstGeom>
          <a:noFill/>
        </p:spPr>
        <p:txBody>
          <a:bodyPr wrap="square" rtlCol="0">
            <a:spAutoFit/>
          </a:bodyPr>
          <a:lstStyle/>
          <a:p>
            <a:r>
              <a:rPr lang="en-US" sz="1200" dirty="0" smtClean="0">
                <a:latin typeface="Avenir Next" charset="0"/>
                <a:ea typeface="Avenir Next" charset="0"/>
                <a:cs typeface="Avenir Next" charset="0"/>
              </a:rPr>
              <a:t>Actionable</a:t>
            </a:r>
            <a:br>
              <a:rPr lang="en-US" sz="1200" dirty="0" smtClean="0">
                <a:latin typeface="Avenir Next" charset="0"/>
                <a:ea typeface="Avenir Next" charset="0"/>
                <a:cs typeface="Avenir Next" charset="0"/>
              </a:rPr>
            </a:br>
            <a:r>
              <a:rPr lang="en-US" sz="1200" dirty="0" smtClean="0">
                <a:latin typeface="Avenir Next" charset="0"/>
                <a:ea typeface="Avenir Next" charset="0"/>
                <a:cs typeface="Avenir Next" charset="0"/>
              </a:rPr>
              <a:t>Insights</a:t>
            </a:r>
            <a:endParaRPr lang="en-US" sz="1200" dirty="0">
              <a:latin typeface="Avenir Next" charset="0"/>
              <a:ea typeface="Avenir Next" charset="0"/>
              <a:cs typeface="Avenir Next" charset="0"/>
            </a:endParaRPr>
          </a:p>
        </p:txBody>
      </p:sp>
      <p:sp>
        <p:nvSpPr>
          <p:cNvPr id="23" name="TextBox 22"/>
          <p:cNvSpPr txBox="1"/>
          <p:nvPr/>
        </p:nvSpPr>
        <p:spPr>
          <a:xfrm>
            <a:off x="5448299" y="5090184"/>
            <a:ext cx="1583267" cy="276999"/>
          </a:xfrm>
          <a:prstGeom prst="rect">
            <a:avLst/>
          </a:prstGeom>
          <a:noFill/>
        </p:spPr>
        <p:txBody>
          <a:bodyPr wrap="square" rtlCol="0">
            <a:spAutoFit/>
          </a:bodyPr>
          <a:lstStyle/>
          <a:p>
            <a:pPr algn="ctr"/>
            <a:r>
              <a:rPr lang="en-US" sz="1200" dirty="0" smtClean="0">
                <a:latin typeface="Avenir Next" charset="0"/>
                <a:ea typeface="Avenir Next" charset="0"/>
                <a:cs typeface="Avenir Next" charset="0"/>
              </a:rPr>
              <a:t>New Capabilities</a:t>
            </a:r>
            <a:endParaRPr lang="en-US" sz="1200" dirty="0">
              <a:latin typeface="Avenir Next" charset="0"/>
              <a:ea typeface="Avenir Next" charset="0"/>
              <a:cs typeface="Avenir Next" charset="0"/>
            </a:endParaRPr>
          </a:p>
        </p:txBody>
      </p:sp>
      <p:sp>
        <p:nvSpPr>
          <p:cNvPr id="21" name="TextBox 20"/>
          <p:cNvSpPr txBox="1"/>
          <p:nvPr/>
        </p:nvSpPr>
        <p:spPr>
          <a:xfrm>
            <a:off x="5479454" y="3223773"/>
            <a:ext cx="1625600" cy="646331"/>
          </a:xfrm>
          <a:prstGeom prst="rect">
            <a:avLst/>
          </a:prstGeom>
          <a:noFill/>
          <a:scene3d>
            <a:camera prst="orthographicFront">
              <a:rot lat="0" lon="0" rev="2700000"/>
            </a:camera>
            <a:lightRig rig="threePt" dir="t"/>
          </a:scene3d>
        </p:spPr>
        <p:txBody>
          <a:bodyPr wrap="square" rtlCol="0">
            <a:spAutoFit/>
          </a:bodyPr>
          <a:lstStyle/>
          <a:p>
            <a:pPr algn="ctr"/>
            <a:r>
              <a:rPr lang="en-US" dirty="0" smtClean="0">
                <a:latin typeface="Avenir Next" charset="0"/>
                <a:ea typeface="Avenir Next" charset="0"/>
                <a:cs typeface="Avenir Next" charset="0"/>
              </a:rPr>
              <a:t>Innovation Strategy</a:t>
            </a:r>
            <a:endParaRPr lang="en-US" dirty="0">
              <a:latin typeface="Avenir Next" charset="0"/>
              <a:ea typeface="Avenir Next" charset="0"/>
              <a:cs typeface="Avenir Next" charset="0"/>
            </a:endParaRPr>
          </a:p>
        </p:txBody>
      </p:sp>
      <p:sp>
        <p:nvSpPr>
          <p:cNvPr id="3" name="Rectangular Callout 2"/>
          <p:cNvSpPr/>
          <p:nvPr/>
        </p:nvSpPr>
        <p:spPr>
          <a:xfrm>
            <a:off x="2053433" y="4788139"/>
            <a:ext cx="1912010" cy="1445933"/>
          </a:xfrm>
          <a:prstGeom prst="wedgeRectCallout">
            <a:avLst>
              <a:gd name="adj1" fmla="val -54494"/>
              <a:gd name="adj2" fmla="val -65736"/>
            </a:avLst>
          </a:prstGeom>
          <a:solidFill>
            <a:srgbClr val="F9EA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solidFill>
                  <a:schemeClr val="tx2"/>
                </a:solidFill>
                <a:latin typeface="Avenir Next" charset="0"/>
                <a:ea typeface="Avenir Next" charset="0"/>
                <a:cs typeface="Avenir Next" charset="0"/>
              </a:rPr>
              <a:t>Insert an “innovation strategy” or “innovation vision” statement here which aligns with elements of the company vision and strategy. Incorporate appropriate strategic “vectors” such as digitization, cost reduction, technology investment, etc.</a:t>
            </a:r>
            <a:endParaRPr lang="en-US" sz="1000" dirty="0">
              <a:solidFill>
                <a:schemeClr val="tx2"/>
              </a:solidFill>
              <a:latin typeface="Avenir Next" charset="0"/>
              <a:ea typeface="Avenir Next" charset="0"/>
              <a:cs typeface="Avenir Next" charset="0"/>
            </a:endParaRPr>
          </a:p>
        </p:txBody>
      </p:sp>
      <p:grpSp>
        <p:nvGrpSpPr>
          <p:cNvPr id="27" name="Group 26"/>
          <p:cNvGrpSpPr/>
          <p:nvPr/>
        </p:nvGrpSpPr>
        <p:grpSpPr>
          <a:xfrm>
            <a:off x="6791093" y="267059"/>
            <a:ext cx="2086207" cy="1621094"/>
            <a:chOff x="6866467" y="4241800"/>
            <a:chExt cx="1498600" cy="1626793"/>
          </a:xfrm>
        </p:grpSpPr>
        <p:sp>
          <p:nvSpPr>
            <p:cNvPr id="28" name="Folded Corner 27"/>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TextBox 28"/>
            <p:cNvSpPr txBox="1"/>
            <p:nvPr/>
          </p:nvSpPr>
          <p:spPr>
            <a:xfrm>
              <a:off x="6866467" y="4241800"/>
              <a:ext cx="1498600" cy="1626793"/>
            </a:xfrm>
            <a:prstGeom prst="rect">
              <a:avLst/>
            </a:prstGeom>
            <a:noFill/>
          </p:spPr>
          <p:txBody>
            <a:bodyPr wrap="square" rtlCol="0">
              <a:spAutoFit/>
            </a:bodyPr>
            <a:lstStyle/>
            <a:p>
              <a:r>
                <a:rPr lang="en-US" sz="1000" dirty="0">
                  <a:latin typeface="Avenir Next" charset="0"/>
                  <a:ea typeface="Avenir Next" charset="0"/>
                  <a:cs typeface="Avenir Next" charset="0"/>
                </a:rPr>
                <a:t>The innovation strategy should directly answer: “What does company ABC require from innovation in order to execute on its vision?”</a:t>
              </a:r>
              <a:br>
                <a:rPr lang="en-US" sz="1000" dirty="0">
                  <a:latin typeface="Avenir Next" charset="0"/>
                  <a:ea typeface="Avenir Next" charset="0"/>
                  <a:cs typeface="Avenir Next" charset="0"/>
                </a:rPr>
              </a:br>
              <a:endParaRPr lang="en-US" sz="1000" dirty="0" smtClean="0">
                <a:latin typeface="Avenir Next" charset="0"/>
                <a:ea typeface="Avenir Next" charset="0"/>
                <a:cs typeface="Avenir Next" charset="0"/>
              </a:endParaRPr>
            </a:p>
            <a:p>
              <a:r>
                <a:rPr lang="en-US" sz="1000" dirty="0" smtClean="0">
                  <a:latin typeface="Avenir Next" charset="0"/>
                  <a:ea typeface="Avenir Next" charset="0"/>
                  <a:cs typeface="Avenir Next" charset="0"/>
                </a:rPr>
                <a:t>This </a:t>
              </a:r>
              <a:r>
                <a:rPr lang="en-US" sz="1000" dirty="0">
                  <a:latin typeface="Avenir Next" charset="0"/>
                  <a:ea typeface="Avenir Next" charset="0"/>
                  <a:cs typeface="Avenir Next" charset="0"/>
                </a:rPr>
                <a:t>is not the place to discuss ancillary benefits of being innovative.</a:t>
              </a:r>
            </a:p>
          </p:txBody>
        </p:sp>
      </p:grpSp>
    </p:spTree>
    <p:extLst>
      <p:ext uri="{BB962C8B-B14F-4D97-AF65-F5344CB8AC3E}">
        <p14:creationId xmlns:p14="http://schemas.microsoft.com/office/powerpoint/2010/main" val="902422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Financial Justification for Innovation </a:t>
            </a:r>
            <a:r>
              <a:rPr lang="en-US" dirty="0" smtClean="0"/>
              <a:t>Investment</a:t>
            </a: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4</a:t>
            </a:fld>
            <a:endParaRPr lang="en-US"/>
          </a:p>
        </p:txBody>
      </p:sp>
      <p:graphicFrame>
        <p:nvGraphicFramePr>
          <p:cNvPr id="9" name="Chart 8"/>
          <p:cNvGraphicFramePr/>
          <p:nvPr>
            <p:extLst>
              <p:ext uri="{D42A27DB-BD31-4B8C-83A1-F6EECF244321}">
                <p14:modId xmlns:p14="http://schemas.microsoft.com/office/powerpoint/2010/main" val="1420010800"/>
              </p:ext>
            </p:extLst>
          </p:nvPr>
        </p:nvGraphicFramePr>
        <p:xfrm>
          <a:off x="156637" y="1596177"/>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10" name="Right Brace 9"/>
          <p:cNvSpPr/>
          <p:nvPr/>
        </p:nvSpPr>
        <p:spPr>
          <a:xfrm>
            <a:off x="5667300" y="2534011"/>
            <a:ext cx="160867" cy="39793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5811234" y="2567878"/>
            <a:ext cx="1447800" cy="307777"/>
          </a:xfrm>
          <a:prstGeom prst="rect">
            <a:avLst/>
          </a:prstGeom>
          <a:noFill/>
        </p:spPr>
        <p:txBody>
          <a:bodyPr wrap="square" rtlCol="0">
            <a:spAutoFit/>
          </a:bodyPr>
          <a:lstStyle/>
          <a:p>
            <a:r>
              <a:rPr lang="en-US" sz="1400" dirty="0" smtClean="0">
                <a:latin typeface="Avenir Next" charset="0"/>
                <a:ea typeface="Avenir Next" charset="0"/>
                <a:cs typeface="Avenir Next" charset="0"/>
              </a:rPr>
              <a:t>Growth Gap</a:t>
            </a:r>
            <a:endParaRPr lang="en-US" sz="1400" dirty="0">
              <a:latin typeface="Avenir Next" charset="0"/>
              <a:ea typeface="Avenir Next" charset="0"/>
              <a:cs typeface="Avenir Next" charset="0"/>
            </a:endParaRPr>
          </a:p>
        </p:txBody>
      </p:sp>
      <p:sp>
        <p:nvSpPr>
          <p:cNvPr id="7" name="TextBox 6"/>
          <p:cNvSpPr txBox="1"/>
          <p:nvPr/>
        </p:nvSpPr>
        <p:spPr>
          <a:xfrm>
            <a:off x="6883400" y="2184400"/>
            <a:ext cx="2159000" cy="3539430"/>
          </a:xfrm>
          <a:prstGeom prst="rect">
            <a:avLst/>
          </a:prstGeom>
          <a:noFill/>
        </p:spPr>
        <p:txBody>
          <a:bodyPr wrap="square" rtlCol="0">
            <a:spAutoFit/>
          </a:bodyPr>
          <a:lstStyle/>
          <a:p>
            <a:pPr marL="119063" indent="-119063">
              <a:buFont typeface="Arial" panose="020B0604020202020204" pitchFamily="34" charset="0"/>
              <a:buChar char="•"/>
            </a:pPr>
            <a:r>
              <a:rPr lang="en-US" sz="1400" dirty="0" smtClean="0">
                <a:latin typeface="Avenir Next" charset="0"/>
                <a:ea typeface="Avenir Next" charset="0"/>
                <a:cs typeface="Avenir Next" charset="0"/>
              </a:rPr>
              <a:t>We must make an immediate innovation investment to close the &lt;&lt;metric&gt;&gt; gap.</a:t>
            </a:r>
          </a:p>
          <a:p>
            <a:pPr marL="119063" indent="-119063">
              <a:buFont typeface="Arial" panose="020B0604020202020204" pitchFamily="34" charset="0"/>
              <a:buChar char="•"/>
            </a:pPr>
            <a:r>
              <a:rPr lang="en-US" sz="1400" dirty="0" smtClean="0">
                <a:latin typeface="Avenir Next" charset="0"/>
                <a:ea typeface="Avenir Next" charset="0"/>
                <a:cs typeface="Avenir Next" charset="0"/>
              </a:rPr>
              <a:t>Investment categories may include: talent, acquisitions, new technologies, new workspaces, R&amp;D programs, etc.</a:t>
            </a:r>
          </a:p>
          <a:p>
            <a:pPr marL="119063" indent="-119063">
              <a:buFont typeface="Arial" panose="020B0604020202020204" pitchFamily="34" charset="0"/>
              <a:buChar char="•"/>
            </a:pPr>
            <a:r>
              <a:rPr lang="en-US" sz="1400" dirty="0" smtClean="0">
                <a:latin typeface="Avenir Next" charset="0"/>
                <a:ea typeface="Avenir Next" charset="0"/>
                <a:cs typeface="Avenir Next" charset="0"/>
              </a:rPr>
              <a:t>Our innovation strategy is sufficient only if we have a portfolio of initiatives which close the gap.</a:t>
            </a:r>
          </a:p>
          <a:p>
            <a:pPr marL="119063" indent="-119063">
              <a:buFont typeface="Arial" panose="020B0604020202020204" pitchFamily="34" charset="0"/>
              <a:buChar char="•"/>
            </a:pPr>
            <a:endParaRPr lang="en-US" sz="1400" dirty="0">
              <a:latin typeface="Avenir Next" charset="0"/>
              <a:ea typeface="Avenir Next" charset="0"/>
              <a:cs typeface="Avenir Next" charset="0"/>
            </a:endParaRPr>
          </a:p>
        </p:txBody>
      </p:sp>
      <p:sp>
        <p:nvSpPr>
          <p:cNvPr id="15" name="Rectangular Callout 14"/>
          <p:cNvSpPr/>
          <p:nvPr/>
        </p:nvSpPr>
        <p:spPr>
          <a:xfrm>
            <a:off x="4340627" y="3461695"/>
            <a:ext cx="1912010" cy="845733"/>
          </a:xfrm>
          <a:prstGeom prst="wedgeRectCallout">
            <a:avLst>
              <a:gd name="adj1" fmla="val -68156"/>
              <a:gd name="adj2" fmla="val -58582"/>
            </a:avLst>
          </a:prstGeom>
          <a:solidFill>
            <a:srgbClr val="F9EA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dirty="0" smtClean="0">
                <a:solidFill>
                  <a:schemeClr val="tx2"/>
                </a:solidFill>
                <a:latin typeface="Avenir Next" charset="0"/>
                <a:ea typeface="Avenir Next" charset="0"/>
                <a:cs typeface="Avenir Next" charset="0"/>
              </a:rPr>
              <a:t>Use a time horizon, metric, and language that is commonly used understood within your company to represent the growth of </a:t>
            </a:r>
            <a:r>
              <a:rPr lang="en-US" sz="900" smtClean="0">
                <a:solidFill>
                  <a:schemeClr val="tx2"/>
                </a:solidFill>
                <a:latin typeface="Avenir Next" charset="0"/>
                <a:ea typeface="Avenir Next" charset="0"/>
                <a:cs typeface="Avenir Next" charset="0"/>
              </a:rPr>
              <a:t>the company.</a:t>
            </a:r>
            <a:endParaRPr lang="en-US" sz="900" dirty="0">
              <a:solidFill>
                <a:schemeClr val="tx2"/>
              </a:solidFill>
              <a:latin typeface="Avenir Next" charset="0"/>
              <a:ea typeface="Avenir Next" charset="0"/>
              <a:cs typeface="Avenir Next" charset="0"/>
            </a:endParaRPr>
          </a:p>
        </p:txBody>
      </p:sp>
      <p:grpSp>
        <p:nvGrpSpPr>
          <p:cNvPr id="16" name="Group 15"/>
          <p:cNvGrpSpPr/>
          <p:nvPr/>
        </p:nvGrpSpPr>
        <p:grpSpPr>
          <a:xfrm>
            <a:off x="979733" y="5666686"/>
            <a:ext cx="3991657" cy="934172"/>
            <a:chOff x="6866467" y="4241800"/>
            <a:chExt cx="1498600" cy="1498600"/>
          </a:xfrm>
        </p:grpSpPr>
        <p:sp>
          <p:nvSpPr>
            <p:cNvPr id="17" name="Folded Corner 16"/>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TextBox 17"/>
            <p:cNvSpPr txBox="1"/>
            <p:nvPr/>
          </p:nvSpPr>
          <p:spPr>
            <a:xfrm>
              <a:off x="6866467" y="4241800"/>
              <a:ext cx="1498600" cy="838472"/>
            </a:xfrm>
            <a:prstGeom prst="rect">
              <a:avLst/>
            </a:prstGeom>
            <a:noFill/>
          </p:spPr>
          <p:txBody>
            <a:bodyPr wrap="square" rtlCol="0">
              <a:spAutoFit/>
            </a:bodyPr>
            <a:lstStyle/>
            <a:p>
              <a:r>
                <a:rPr lang="en-US" sz="900" dirty="0">
                  <a:latin typeface="Avenir Next" charset="0"/>
                  <a:ea typeface="Avenir Next" charset="0"/>
                  <a:cs typeface="Avenir Next" charset="0"/>
                </a:rPr>
                <a:t>The growth gap succinctly illustrates innovation as an imperative. Make sure to show a realistic scenario based on the company or industry’s track record. </a:t>
              </a:r>
              <a:endParaRPr lang="en-US" sz="900" dirty="0" smtClean="0">
                <a:latin typeface="Avenir Next" charset="0"/>
                <a:ea typeface="Avenir Next" charset="0"/>
                <a:cs typeface="Avenir Next" charset="0"/>
              </a:endParaRPr>
            </a:p>
            <a:p>
              <a:r>
                <a:rPr lang="en-US" sz="900" dirty="0">
                  <a:latin typeface="Avenir Next" charset="0"/>
                  <a:ea typeface="Avenir Next" charset="0"/>
                  <a:cs typeface="Avenir Next" charset="0"/>
                </a:rPr>
                <a:t/>
              </a:r>
              <a:br>
                <a:rPr lang="en-US" sz="900" dirty="0">
                  <a:latin typeface="Avenir Next" charset="0"/>
                  <a:ea typeface="Avenir Next" charset="0"/>
                  <a:cs typeface="Avenir Next" charset="0"/>
                </a:rPr>
              </a:br>
              <a:r>
                <a:rPr lang="en-US" sz="900" dirty="0">
                  <a:latin typeface="Avenir Next" charset="0"/>
                  <a:ea typeface="Avenir Next" charset="0"/>
                  <a:cs typeface="Avenir Next" charset="0"/>
                </a:rPr>
                <a:t>Underlying assertion of this slide: if the status quo were working, we wouldn’t need an innovation strategy.</a:t>
              </a:r>
            </a:p>
          </p:txBody>
        </p:sp>
      </p:grpSp>
    </p:spTree>
    <p:extLst>
      <p:ext uri="{BB962C8B-B14F-4D97-AF65-F5344CB8AC3E}">
        <p14:creationId xmlns:p14="http://schemas.microsoft.com/office/powerpoint/2010/main" val="1399307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Benefits of Innovation</a:t>
            </a:r>
            <a:endParaRPr lang="en-US" dirty="0"/>
          </a:p>
        </p:txBody>
      </p:sp>
      <p:grpSp>
        <p:nvGrpSpPr>
          <p:cNvPr id="4" name="Group 3"/>
          <p:cNvGrpSpPr/>
          <p:nvPr/>
        </p:nvGrpSpPr>
        <p:grpSpPr>
          <a:xfrm>
            <a:off x="718665" y="1465164"/>
            <a:ext cx="7065401" cy="4346982"/>
            <a:chOff x="718665" y="1465164"/>
            <a:chExt cx="7065401" cy="4346982"/>
          </a:xfrm>
        </p:grpSpPr>
        <p:sp>
          <p:nvSpPr>
            <p:cNvPr id="5" name="Rectangle 4"/>
            <p:cNvSpPr/>
            <p:nvPr/>
          </p:nvSpPr>
          <p:spPr>
            <a:xfrm>
              <a:off x="2680049" y="1569912"/>
              <a:ext cx="5047488" cy="837972"/>
            </a:xfrm>
            <a:prstGeom prst="rect">
              <a:avLst/>
            </a:prstGeom>
            <a:solidFill>
              <a:srgbClr val="0284DF">
                <a:alpha val="15000"/>
              </a:srgb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8100" tIns="59956" rIns="79006" bIns="59956" numCol="1" spcCol="1270" anchor="ctr" anchorCtr="0">
              <a:noAutofit/>
            </a:bodyPr>
            <a:lstStyle/>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Higher-quality products</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Integration into </a:t>
              </a:r>
              <a:r>
                <a:rPr lang="en-US" sz="1000" b="0" i="0" u="none" kern="1200" dirty="0" smtClean="0">
                  <a:latin typeface="Avenir Next" charset="0"/>
                  <a:ea typeface="Avenir Next" charset="0"/>
                  <a:cs typeface="Avenir Next" charset="0"/>
                </a:rPr>
                <a:t>smartphones </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Improved design and user </a:t>
              </a:r>
              <a:r>
                <a:rPr lang="en-US" sz="1000" b="0" i="0" u="none" kern="1200" dirty="0" smtClean="0">
                  <a:latin typeface="Avenir Next" charset="0"/>
                  <a:ea typeface="Avenir Next" charset="0"/>
                  <a:cs typeface="Avenir Next" charset="0"/>
                </a:rPr>
                <a:t>experience</a:t>
              </a:r>
              <a:endParaRPr lang="en-US" sz="1000" kern="1200" dirty="0">
                <a:latin typeface="Avenir Next" charset="0"/>
                <a:ea typeface="Avenir Next" charset="0"/>
                <a:cs typeface="Avenir Next" charset="0"/>
              </a:endParaRPr>
            </a:p>
          </p:txBody>
        </p:sp>
        <p:sp>
          <p:nvSpPr>
            <p:cNvPr id="8" name="Rectangle 7"/>
            <p:cNvSpPr/>
            <p:nvPr/>
          </p:nvSpPr>
          <p:spPr>
            <a:xfrm>
              <a:off x="718665" y="1465164"/>
              <a:ext cx="1961384" cy="1047465"/>
            </a:xfrm>
            <a:prstGeom prst="rect">
              <a:avLst/>
            </a:prstGeom>
            <a:solidFill>
              <a:srgbClr val="0284DF"/>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1143" tIns="91138" rIns="131143" bIns="91138" numCol="1" spcCol="1270" anchor="ctr" anchorCtr="0">
              <a:noAutofit/>
            </a:bodyPr>
            <a:lstStyle/>
            <a:p>
              <a:pPr lvl="0" algn="ctr" defTabSz="933450">
                <a:lnSpc>
                  <a:spcPct val="90000"/>
                </a:lnSpc>
                <a:spcBef>
                  <a:spcPct val="0"/>
                </a:spcBef>
                <a:spcAft>
                  <a:spcPct val="35000"/>
                </a:spcAft>
              </a:pPr>
              <a:r>
                <a:rPr lang="en-US" sz="2100" kern="1200" dirty="0" smtClean="0">
                  <a:latin typeface="Avenir Next" charset="0"/>
                  <a:ea typeface="Avenir Next" charset="0"/>
                  <a:cs typeface="Avenir Next" charset="0"/>
                </a:rPr>
                <a:t>To Customers</a:t>
              </a:r>
              <a:endParaRPr lang="en-US" sz="2100" kern="1200" dirty="0">
                <a:latin typeface="Avenir Next" charset="0"/>
                <a:ea typeface="Avenir Next" charset="0"/>
                <a:cs typeface="Avenir Next" charset="0"/>
              </a:endParaRPr>
            </a:p>
          </p:txBody>
        </p:sp>
        <p:sp>
          <p:nvSpPr>
            <p:cNvPr id="9" name="Rectangle 8"/>
            <p:cNvSpPr/>
            <p:nvPr/>
          </p:nvSpPr>
          <p:spPr>
            <a:xfrm>
              <a:off x="2680049" y="2669751"/>
              <a:ext cx="5047488" cy="837972"/>
            </a:xfrm>
            <a:prstGeom prst="rect">
              <a:avLst/>
            </a:prstGeom>
            <a:solidFill>
              <a:srgbClr val="0284DF">
                <a:alpha val="15000"/>
              </a:srgb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8100" tIns="59956" rIns="79006" bIns="59956" numCol="1" spcCol="1270" anchor="ctr" anchorCtr="0">
              <a:noAutofit/>
            </a:bodyPr>
            <a:lstStyle/>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New career paths</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Empowerment &amp; learning</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New rewards mechanisms</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kern="1200" dirty="0" smtClean="0">
                  <a:latin typeface="Avenir Next" charset="0"/>
                  <a:ea typeface="Avenir Next" charset="0"/>
                  <a:cs typeface="Avenir Next" charset="0"/>
                </a:rPr>
                <a:t>More connections throughout the business</a:t>
              </a:r>
              <a:endParaRPr lang="en-US" sz="1000" kern="1200" dirty="0">
                <a:latin typeface="Avenir Next" charset="0"/>
                <a:ea typeface="Avenir Next" charset="0"/>
                <a:cs typeface="Avenir Next" charset="0"/>
              </a:endParaRPr>
            </a:p>
          </p:txBody>
        </p:sp>
        <p:sp>
          <p:nvSpPr>
            <p:cNvPr id="10" name="Rectangle 9"/>
            <p:cNvSpPr/>
            <p:nvPr/>
          </p:nvSpPr>
          <p:spPr>
            <a:xfrm>
              <a:off x="718665" y="2565003"/>
              <a:ext cx="1961384" cy="1047465"/>
            </a:xfrm>
            <a:prstGeom prst="rect">
              <a:avLst/>
            </a:prstGeom>
            <a:solidFill>
              <a:srgbClr val="0284DF"/>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1143" tIns="91138" rIns="131143" bIns="91138" numCol="1" spcCol="1270" anchor="ctr" anchorCtr="0">
              <a:noAutofit/>
            </a:bodyPr>
            <a:lstStyle/>
            <a:p>
              <a:pPr lvl="0" algn="ctr" defTabSz="933450">
                <a:lnSpc>
                  <a:spcPct val="90000"/>
                </a:lnSpc>
                <a:spcBef>
                  <a:spcPct val="0"/>
                </a:spcBef>
                <a:spcAft>
                  <a:spcPct val="35000"/>
                </a:spcAft>
              </a:pPr>
              <a:r>
                <a:rPr lang="en-US" sz="2100" kern="1200" dirty="0" smtClean="0">
                  <a:latin typeface="Avenir Next" charset="0"/>
                  <a:ea typeface="Avenir Next" charset="0"/>
                  <a:cs typeface="Avenir Next" charset="0"/>
                </a:rPr>
                <a:t>To Employees</a:t>
              </a:r>
              <a:endParaRPr lang="en-US" sz="2100" kern="1200" dirty="0">
                <a:latin typeface="Avenir Next" charset="0"/>
                <a:ea typeface="Avenir Next" charset="0"/>
                <a:cs typeface="Avenir Next" charset="0"/>
              </a:endParaRPr>
            </a:p>
          </p:txBody>
        </p:sp>
        <p:sp>
          <p:nvSpPr>
            <p:cNvPr id="14" name="Rectangle 13"/>
            <p:cNvSpPr/>
            <p:nvPr/>
          </p:nvSpPr>
          <p:spPr>
            <a:xfrm>
              <a:off x="2680049" y="3769589"/>
              <a:ext cx="5047488" cy="837972"/>
            </a:xfrm>
            <a:prstGeom prst="rect">
              <a:avLst/>
            </a:prstGeom>
            <a:solidFill>
              <a:srgbClr val="0284DF">
                <a:alpha val="15000"/>
              </a:srgb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8100" tIns="59956" rIns="79006" bIns="59956" numCol="1" spcCol="1270" anchor="ctr" anchorCtr="0">
              <a:noAutofit/>
            </a:bodyPr>
            <a:lstStyle/>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Competitive differentiation</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Better understanding of market trends/customer needs</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Improved customer loyalty and satisfaction</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New company and management image</a:t>
              </a:r>
              <a:endParaRPr lang="en-US" sz="1000" kern="1200" dirty="0">
                <a:latin typeface="Avenir Next" charset="0"/>
                <a:ea typeface="Avenir Next" charset="0"/>
                <a:cs typeface="Avenir Next" charset="0"/>
              </a:endParaRPr>
            </a:p>
          </p:txBody>
        </p:sp>
        <p:sp>
          <p:nvSpPr>
            <p:cNvPr id="15" name="Rectangle 14"/>
            <p:cNvSpPr/>
            <p:nvPr/>
          </p:nvSpPr>
          <p:spPr>
            <a:xfrm>
              <a:off x="718665" y="3664842"/>
              <a:ext cx="1961384" cy="1047465"/>
            </a:xfrm>
            <a:prstGeom prst="rect">
              <a:avLst/>
            </a:prstGeom>
            <a:solidFill>
              <a:srgbClr val="0284DF"/>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1143" tIns="91138" rIns="131143" bIns="91138" numCol="1" spcCol="1270" anchor="ctr" anchorCtr="0">
              <a:noAutofit/>
            </a:bodyPr>
            <a:lstStyle/>
            <a:p>
              <a:pPr lvl="0" algn="ctr" defTabSz="933450">
                <a:lnSpc>
                  <a:spcPct val="90000"/>
                </a:lnSpc>
                <a:spcBef>
                  <a:spcPct val="0"/>
                </a:spcBef>
                <a:spcAft>
                  <a:spcPct val="35000"/>
                </a:spcAft>
              </a:pPr>
              <a:r>
                <a:rPr lang="en-US" sz="2100" kern="1200" dirty="0" smtClean="0">
                  <a:latin typeface="Avenir Next" charset="0"/>
                  <a:ea typeface="Avenir Next" charset="0"/>
                  <a:cs typeface="Avenir Next" charset="0"/>
                </a:rPr>
                <a:t>To ABC, Inc.</a:t>
              </a:r>
              <a:endParaRPr lang="en-US" sz="2100" kern="1200" dirty="0">
                <a:latin typeface="Avenir Next" charset="0"/>
                <a:ea typeface="Avenir Next" charset="0"/>
                <a:cs typeface="Avenir Next" charset="0"/>
              </a:endParaRPr>
            </a:p>
          </p:txBody>
        </p:sp>
        <p:sp>
          <p:nvSpPr>
            <p:cNvPr id="16" name="Rectangle 15"/>
            <p:cNvSpPr/>
            <p:nvPr/>
          </p:nvSpPr>
          <p:spPr>
            <a:xfrm>
              <a:off x="2680049" y="4869428"/>
              <a:ext cx="5104017" cy="837972"/>
            </a:xfrm>
            <a:prstGeom prst="rect">
              <a:avLst/>
            </a:prstGeom>
            <a:solidFill>
              <a:srgbClr val="0284DF">
                <a:alpha val="15000"/>
              </a:srgbClr>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8100" tIns="59956" rIns="79006" bIns="59956" numCol="1" spcCol="1270" anchor="ctr" anchorCtr="0">
              <a:noAutofit/>
            </a:bodyPr>
            <a:lstStyle/>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Long-run growth and profitability</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Cost savings and margin improvement</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Expanded marketplace opportunity</a:t>
              </a:r>
              <a:endParaRPr lang="en-US" sz="1000" kern="1200" dirty="0">
                <a:latin typeface="Avenir Next" charset="0"/>
                <a:ea typeface="Avenir Next" charset="0"/>
                <a:cs typeface="Avenir Next" charset="0"/>
              </a:endParaRPr>
            </a:p>
            <a:p>
              <a:pPr marL="119063" lvl="1" indent="-119063" algn="l" defTabSz="444500">
                <a:lnSpc>
                  <a:spcPct val="90000"/>
                </a:lnSpc>
                <a:spcBef>
                  <a:spcPct val="0"/>
                </a:spcBef>
                <a:spcAft>
                  <a:spcPct val="15000"/>
                </a:spcAft>
                <a:buChar char="••"/>
              </a:pPr>
              <a:r>
                <a:rPr lang="en-US" sz="1000" b="0" i="0" u="none" kern="1200" dirty="0" smtClean="0">
                  <a:latin typeface="Avenir Next" charset="0"/>
                  <a:ea typeface="Avenir Next" charset="0"/>
                  <a:cs typeface="Avenir Next" charset="0"/>
                </a:rPr>
                <a:t>Becom</a:t>
              </a:r>
              <a:r>
                <a:rPr lang="en-US" sz="1000" dirty="0" smtClean="0">
                  <a:latin typeface="Avenir Next" charset="0"/>
                  <a:ea typeface="Avenir Next" charset="0"/>
                  <a:cs typeface="Avenir Next" charset="0"/>
                </a:rPr>
                <a:t>e the leader in our sector, not a “forever follower”</a:t>
              </a:r>
              <a:endParaRPr lang="en-US" sz="1000" kern="1200" dirty="0">
                <a:latin typeface="Avenir Next" charset="0"/>
                <a:ea typeface="Avenir Next" charset="0"/>
                <a:cs typeface="Avenir Next" charset="0"/>
              </a:endParaRPr>
            </a:p>
          </p:txBody>
        </p:sp>
        <p:sp>
          <p:nvSpPr>
            <p:cNvPr id="17" name="Rectangle 16"/>
            <p:cNvSpPr/>
            <p:nvPr/>
          </p:nvSpPr>
          <p:spPr>
            <a:xfrm>
              <a:off x="718666" y="4764681"/>
              <a:ext cx="1961384" cy="1047465"/>
            </a:xfrm>
            <a:prstGeom prst="rect">
              <a:avLst/>
            </a:prstGeom>
            <a:solidFill>
              <a:srgbClr val="0284DF"/>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1143" tIns="91138" rIns="131143" bIns="91138" numCol="1" spcCol="1270" anchor="ctr" anchorCtr="0">
              <a:noAutofit/>
            </a:bodyPr>
            <a:lstStyle/>
            <a:p>
              <a:pPr lvl="0" algn="ctr" defTabSz="933450">
                <a:lnSpc>
                  <a:spcPct val="90000"/>
                </a:lnSpc>
                <a:spcBef>
                  <a:spcPct val="0"/>
                </a:spcBef>
                <a:spcAft>
                  <a:spcPct val="35000"/>
                </a:spcAft>
              </a:pPr>
              <a:r>
                <a:rPr lang="en-US" sz="2100" kern="1200" dirty="0" smtClean="0">
                  <a:latin typeface="Avenir Next" charset="0"/>
                  <a:ea typeface="Avenir Next" charset="0"/>
                  <a:cs typeface="Avenir Next" charset="0"/>
                </a:rPr>
                <a:t>To Shareholders</a:t>
              </a:r>
              <a:endParaRPr lang="en-US" sz="2100" kern="1200" dirty="0">
                <a:latin typeface="Avenir Next" charset="0"/>
                <a:ea typeface="Avenir Next" charset="0"/>
                <a:cs typeface="Avenir Next" charset="0"/>
              </a:endParaRPr>
            </a:p>
          </p:txBody>
        </p:sp>
      </p:gr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5</a:t>
            </a:fld>
            <a:endParaRPr lang="en-US"/>
          </a:p>
        </p:txBody>
      </p:sp>
      <p:grpSp>
        <p:nvGrpSpPr>
          <p:cNvPr id="11" name="Group 10"/>
          <p:cNvGrpSpPr/>
          <p:nvPr/>
        </p:nvGrpSpPr>
        <p:grpSpPr>
          <a:xfrm>
            <a:off x="7452873" y="3575646"/>
            <a:ext cx="1498600" cy="1710032"/>
            <a:chOff x="6866467" y="4241800"/>
            <a:chExt cx="1498600" cy="1498600"/>
          </a:xfrm>
        </p:grpSpPr>
        <p:sp>
          <p:nvSpPr>
            <p:cNvPr id="12" name="Folded Corner 11"/>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p:cNvSpPr txBox="1"/>
            <p:nvPr/>
          </p:nvSpPr>
          <p:spPr>
            <a:xfrm>
              <a:off x="6866467" y="4241800"/>
              <a:ext cx="1498600" cy="1359686"/>
            </a:xfrm>
            <a:prstGeom prst="rect">
              <a:avLst/>
            </a:prstGeom>
            <a:noFill/>
          </p:spPr>
          <p:txBody>
            <a:bodyPr wrap="square" rtlCol="0">
              <a:spAutoFit/>
            </a:bodyPr>
            <a:lstStyle/>
            <a:p>
              <a:r>
                <a:rPr lang="en-US" sz="900" dirty="0">
                  <a:latin typeface="Avenir Next" charset="0"/>
                  <a:ea typeface="Avenir Next" charset="0"/>
                  <a:cs typeface="Avenir Next" charset="0"/>
                </a:rPr>
                <a:t>Create an exhaustive list of benefits beforehand, but throttle back to just a handful here in order to leave room for imagination &amp; discussion. Leave the audience excited about the possibilities. Remember that </a:t>
              </a:r>
              <a:r>
                <a:rPr lang="en-US" sz="900" dirty="0" smtClean="0">
                  <a:latin typeface="Avenir Next" charset="0"/>
                  <a:ea typeface="Avenir Next" charset="0"/>
                  <a:cs typeface="Avenir Next" charset="0"/>
                </a:rPr>
                <a:t>these can </a:t>
              </a:r>
              <a:r>
                <a:rPr lang="en-US" sz="900" dirty="0">
                  <a:latin typeface="Avenir Next" charset="0"/>
                  <a:ea typeface="Avenir Next" charset="0"/>
                  <a:cs typeface="Avenir Next" charset="0"/>
                </a:rPr>
                <a:t>be refined later.</a:t>
              </a:r>
            </a:p>
          </p:txBody>
        </p:sp>
      </p:grpSp>
    </p:spTree>
    <p:extLst>
      <p:ext uri="{BB962C8B-B14F-4D97-AF65-F5344CB8AC3E}">
        <p14:creationId xmlns:p14="http://schemas.microsoft.com/office/powerpoint/2010/main" val="4285739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Innovation Landscape</a:t>
            </a: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6</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921089076"/>
              </p:ext>
            </p:extLst>
          </p:nvPr>
        </p:nvGraphicFramePr>
        <p:xfrm>
          <a:off x="628650" y="1605493"/>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1" name="Group 10"/>
          <p:cNvGrpSpPr/>
          <p:nvPr/>
        </p:nvGrpSpPr>
        <p:grpSpPr>
          <a:xfrm>
            <a:off x="1048214" y="5370992"/>
            <a:ext cx="2138078" cy="1297438"/>
            <a:chOff x="6866467" y="4241800"/>
            <a:chExt cx="1498600" cy="1631216"/>
          </a:xfrm>
        </p:grpSpPr>
        <p:sp>
          <p:nvSpPr>
            <p:cNvPr id="12" name="Folded Corner 11"/>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Box 12"/>
            <p:cNvSpPr txBox="1"/>
            <p:nvPr/>
          </p:nvSpPr>
          <p:spPr>
            <a:xfrm>
              <a:off x="6866467" y="4241800"/>
              <a:ext cx="1498600" cy="1631216"/>
            </a:xfrm>
            <a:prstGeom prst="rect">
              <a:avLst/>
            </a:prstGeom>
            <a:noFill/>
          </p:spPr>
          <p:txBody>
            <a:bodyPr wrap="square" rtlCol="0">
              <a:spAutoFit/>
            </a:bodyPr>
            <a:lstStyle/>
            <a:p>
              <a:r>
                <a:rPr lang="en-US" sz="1000" dirty="0">
                  <a:latin typeface="Avenir Next" charset="0"/>
                  <a:ea typeface="Avenir Next" charset="0"/>
                  <a:cs typeface="Avenir Next" charset="0"/>
                </a:rPr>
                <a:t>Underlying narrative: if we don’t do something similar or better than what others are doing, in a strategic fashion, we will be left behind. Also give a nod to what your company is already doing well.</a:t>
              </a:r>
            </a:p>
          </p:txBody>
        </p:sp>
      </p:grpSp>
    </p:spTree>
    <p:extLst>
      <p:ext uri="{BB962C8B-B14F-4D97-AF65-F5344CB8AC3E}">
        <p14:creationId xmlns:p14="http://schemas.microsoft.com/office/powerpoint/2010/main" val="4259460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511" y="174054"/>
            <a:ext cx="9948365" cy="1325563"/>
          </a:xfrm>
        </p:spPr>
        <p:txBody>
          <a:bodyPr>
            <a:normAutofit/>
          </a:bodyPr>
          <a:lstStyle/>
          <a:p>
            <a:r>
              <a:rPr lang="en-US" sz="4200" dirty="0" smtClean="0"/>
              <a:t>Success Measures and Milestones</a:t>
            </a:r>
            <a:endParaRPr lang="en-US" sz="4200"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7</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38875938"/>
              </p:ext>
            </p:extLst>
          </p:nvPr>
        </p:nvGraphicFramePr>
        <p:xfrm>
          <a:off x="924983" y="1510220"/>
          <a:ext cx="7287683" cy="3916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p:cNvSpPr txBox="1"/>
          <p:nvPr/>
        </p:nvSpPr>
        <p:spPr>
          <a:xfrm>
            <a:off x="6223636" y="1410342"/>
            <a:ext cx="1881718" cy="1323439"/>
          </a:xfrm>
          <a:prstGeom prst="rect">
            <a:avLst/>
          </a:prstGeom>
          <a:noFill/>
        </p:spPr>
        <p:txBody>
          <a:bodyPr wrap="square" rtlCol="0">
            <a:spAutoFit/>
          </a:bodyPr>
          <a:lstStyle/>
          <a:p>
            <a:r>
              <a:rPr lang="en-US" sz="1000" b="1" dirty="0" smtClean="0">
                <a:latin typeface="Avenir Next" charset="0"/>
                <a:ea typeface="Avenir Next" charset="0"/>
                <a:cs typeface="Avenir Next" charset="0"/>
              </a:rPr>
              <a:t>Today</a:t>
            </a:r>
            <a:r>
              <a:rPr lang="en-US" sz="1000" dirty="0" smtClean="0">
                <a:latin typeface="Avenir Next" charset="0"/>
                <a:ea typeface="Avenir Next" charset="0"/>
                <a:cs typeface="Avenir Next" charset="0"/>
              </a:rPr>
              <a:t>:</a:t>
            </a:r>
          </a:p>
          <a:p>
            <a:pPr marL="285750" indent="-285750">
              <a:buFont typeface="Arial" panose="020B0604020202020204" pitchFamily="34" charset="0"/>
              <a:buChar char="•"/>
            </a:pPr>
            <a:r>
              <a:rPr lang="en-US" sz="1000" dirty="0" smtClean="0">
                <a:latin typeface="Avenir Next" charset="0"/>
                <a:ea typeface="Avenir Next" charset="0"/>
                <a:cs typeface="Avenir Next" charset="0"/>
              </a:rPr>
              <a:t>Common Expectations/ Understanding of </a:t>
            </a:r>
            <a:r>
              <a:rPr lang="en-US" sz="1000" dirty="0">
                <a:latin typeface="Avenir Next" charset="0"/>
                <a:ea typeface="Avenir Next" charset="0"/>
                <a:cs typeface="Avenir Next" charset="0"/>
              </a:rPr>
              <a:t>Goals</a:t>
            </a:r>
          </a:p>
          <a:p>
            <a:pPr marL="285750" indent="-285750">
              <a:buFont typeface="Arial" panose="020B0604020202020204" pitchFamily="34" charset="0"/>
              <a:buChar char="•"/>
            </a:pPr>
            <a:r>
              <a:rPr lang="en-US" sz="1000" dirty="0" smtClean="0">
                <a:latin typeface="Avenir Next" charset="0"/>
                <a:ea typeface="Avenir Next" charset="0"/>
                <a:cs typeface="Avenir Next" charset="0"/>
              </a:rPr>
              <a:t>Establish Growth Gap</a:t>
            </a:r>
            <a:endParaRPr lang="en-US" sz="1000" dirty="0">
              <a:latin typeface="Avenir Next" charset="0"/>
              <a:ea typeface="Avenir Next" charset="0"/>
              <a:cs typeface="Avenir Next" charset="0"/>
            </a:endParaRPr>
          </a:p>
          <a:p>
            <a:pPr marL="285750" indent="-285750">
              <a:buFont typeface="Arial" panose="020B0604020202020204" pitchFamily="34" charset="0"/>
              <a:buChar char="•"/>
            </a:pPr>
            <a:r>
              <a:rPr lang="en-US" sz="1000" dirty="0" smtClean="0">
                <a:latin typeface="Avenir Next" charset="0"/>
                <a:ea typeface="Avenir Next" charset="0"/>
                <a:cs typeface="Avenir Next" charset="0"/>
              </a:rPr>
              <a:t>Gain Executive </a:t>
            </a:r>
            <a:r>
              <a:rPr lang="en-US" sz="1000" dirty="0">
                <a:latin typeface="Avenir Next" charset="0"/>
                <a:ea typeface="Avenir Next" charset="0"/>
                <a:cs typeface="Avenir Next" charset="0"/>
              </a:rPr>
              <a:t>Commitment</a:t>
            </a:r>
          </a:p>
          <a:p>
            <a:pPr marL="285750" indent="-285750">
              <a:buFont typeface="Arial" panose="020B0604020202020204" pitchFamily="34" charset="0"/>
              <a:buChar char="•"/>
            </a:pPr>
            <a:r>
              <a:rPr lang="en-US" sz="1000" dirty="0">
                <a:latin typeface="Avenir Next" charset="0"/>
                <a:ea typeface="Avenir Next" charset="0"/>
                <a:cs typeface="Avenir Next" charset="0"/>
              </a:rPr>
              <a:t>Articulate Stages</a:t>
            </a:r>
          </a:p>
          <a:p>
            <a:pPr marL="285750" indent="-285750">
              <a:buFont typeface="Arial" panose="020B0604020202020204" pitchFamily="34" charset="0"/>
              <a:buChar char="•"/>
            </a:pPr>
            <a:endParaRPr lang="en-US" sz="1000" dirty="0">
              <a:latin typeface="Avenir Next" charset="0"/>
              <a:ea typeface="Avenir Next" charset="0"/>
              <a:cs typeface="Avenir Next" charset="0"/>
            </a:endParaRPr>
          </a:p>
        </p:txBody>
      </p:sp>
      <p:sp>
        <p:nvSpPr>
          <p:cNvPr id="10" name="TextBox 9"/>
          <p:cNvSpPr txBox="1"/>
          <p:nvPr/>
        </p:nvSpPr>
        <p:spPr>
          <a:xfrm>
            <a:off x="7158411" y="2952314"/>
            <a:ext cx="1881718" cy="1015663"/>
          </a:xfrm>
          <a:prstGeom prst="rect">
            <a:avLst/>
          </a:prstGeom>
          <a:noFill/>
        </p:spPr>
        <p:txBody>
          <a:bodyPr wrap="square" rtlCol="0">
            <a:spAutoFit/>
          </a:bodyPr>
          <a:lstStyle/>
          <a:p>
            <a:r>
              <a:rPr lang="en-US" sz="1000" b="1" dirty="0" smtClean="0">
                <a:latin typeface="Avenir Next" charset="0"/>
                <a:ea typeface="Avenir Next" charset="0"/>
                <a:cs typeface="Avenir Next" charset="0"/>
              </a:rPr>
              <a:t>Within 4 Weeks</a:t>
            </a:r>
            <a:r>
              <a:rPr lang="en-US" sz="1000" dirty="0" smtClean="0">
                <a:latin typeface="Avenir Next" charset="0"/>
                <a:ea typeface="Avenir Next" charset="0"/>
                <a:cs typeface="Avenir Next" charset="0"/>
              </a:rPr>
              <a:t>:</a:t>
            </a:r>
          </a:p>
          <a:p>
            <a:pPr marL="285750" indent="-285750">
              <a:buFont typeface="Arial" panose="020B0604020202020204" pitchFamily="34" charset="0"/>
              <a:buChar char="•"/>
            </a:pPr>
            <a:r>
              <a:rPr lang="en-US" sz="1000" dirty="0">
                <a:latin typeface="Avenir Next" charset="0"/>
                <a:ea typeface="Avenir Next" charset="0"/>
                <a:cs typeface="Avenir Next" charset="0"/>
              </a:rPr>
              <a:t>Strategy/objectives</a:t>
            </a:r>
          </a:p>
          <a:p>
            <a:pPr marL="285750" indent="-285750">
              <a:buFont typeface="Arial" panose="020B0604020202020204" pitchFamily="34" charset="0"/>
              <a:buChar char="•"/>
            </a:pPr>
            <a:r>
              <a:rPr lang="en-US" sz="1000" dirty="0">
                <a:latin typeface="Avenir Next" charset="0"/>
                <a:ea typeface="Avenir Next" charset="0"/>
                <a:cs typeface="Avenir Next" charset="0"/>
              </a:rPr>
              <a:t>Tactics</a:t>
            </a:r>
          </a:p>
          <a:p>
            <a:pPr marL="285750" indent="-285750">
              <a:buFont typeface="Arial" panose="020B0604020202020204" pitchFamily="34" charset="0"/>
              <a:buChar char="•"/>
            </a:pPr>
            <a:r>
              <a:rPr lang="en-US" sz="1000" dirty="0">
                <a:latin typeface="Avenir Next" charset="0"/>
                <a:ea typeface="Avenir Next" charset="0"/>
                <a:cs typeface="Avenir Next" charset="0"/>
              </a:rPr>
              <a:t>Resource requirements</a:t>
            </a:r>
          </a:p>
          <a:p>
            <a:pPr marL="285750" indent="-285750">
              <a:buFont typeface="Arial" panose="020B0604020202020204" pitchFamily="34" charset="0"/>
              <a:buChar char="•"/>
            </a:pPr>
            <a:r>
              <a:rPr lang="en-US" sz="1000" dirty="0">
                <a:latin typeface="Avenir Next" charset="0"/>
                <a:ea typeface="Avenir Next" charset="0"/>
                <a:cs typeface="Avenir Next" charset="0"/>
              </a:rPr>
              <a:t>Impact/measures</a:t>
            </a:r>
          </a:p>
          <a:p>
            <a:pPr marL="285750" indent="-285750">
              <a:buFont typeface="Arial" panose="020B0604020202020204" pitchFamily="34" charset="0"/>
              <a:buChar char="•"/>
            </a:pPr>
            <a:r>
              <a:rPr lang="en-US" sz="1000" dirty="0">
                <a:latin typeface="Avenir Next" charset="0"/>
                <a:ea typeface="Avenir Next" charset="0"/>
                <a:cs typeface="Avenir Next" charset="0"/>
              </a:rPr>
              <a:t>Define pilot </a:t>
            </a:r>
            <a:r>
              <a:rPr lang="en-US" sz="1000" dirty="0" smtClean="0">
                <a:latin typeface="Avenir Next" charset="0"/>
                <a:ea typeface="Avenir Next" charset="0"/>
                <a:cs typeface="Avenir Next" charset="0"/>
              </a:rPr>
              <a:t>program</a:t>
            </a:r>
            <a:endParaRPr lang="en-US" sz="1000" dirty="0">
              <a:latin typeface="Avenir Next" charset="0"/>
              <a:ea typeface="Avenir Next" charset="0"/>
              <a:cs typeface="Avenir Next" charset="0"/>
            </a:endParaRPr>
          </a:p>
        </p:txBody>
      </p:sp>
      <p:sp>
        <p:nvSpPr>
          <p:cNvPr id="11" name="TextBox 10"/>
          <p:cNvSpPr txBox="1"/>
          <p:nvPr/>
        </p:nvSpPr>
        <p:spPr>
          <a:xfrm>
            <a:off x="6041594" y="4427390"/>
            <a:ext cx="1966383" cy="1323439"/>
          </a:xfrm>
          <a:prstGeom prst="rect">
            <a:avLst/>
          </a:prstGeom>
          <a:noFill/>
        </p:spPr>
        <p:txBody>
          <a:bodyPr wrap="square" rtlCol="0">
            <a:spAutoFit/>
          </a:bodyPr>
          <a:lstStyle/>
          <a:p>
            <a:r>
              <a:rPr lang="en-US" sz="1000" b="1" dirty="0" smtClean="0">
                <a:latin typeface="Avenir Next" charset="0"/>
                <a:ea typeface="Avenir Next" charset="0"/>
                <a:cs typeface="Avenir Next" charset="0"/>
              </a:rPr>
              <a:t>Within 3 Months</a:t>
            </a:r>
            <a:r>
              <a:rPr lang="en-US" sz="1000" dirty="0" smtClean="0">
                <a:latin typeface="Avenir Next" charset="0"/>
                <a:ea typeface="Avenir Next" charset="0"/>
                <a:cs typeface="Avenir Next" charset="0"/>
              </a:rPr>
              <a:t>:</a:t>
            </a:r>
          </a:p>
          <a:p>
            <a:pPr marL="285750" indent="-285750">
              <a:buFont typeface="Arial" panose="020B0604020202020204" pitchFamily="34" charset="0"/>
              <a:buChar char="•"/>
            </a:pPr>
            <a:r>
              <a:rPr lang="en-US" sz="1000" dirty="0">
                <a:latin typeface="Avenir Next" charset="0"/>
                <a:ea typeface="Avenir Next" charset="0"/>
                <a:cs typeface="Avenir Next" charset="0"/>
              </a:rPr>
              <a:t>Pilot program kickoff</a:t>
            </a:r>
          </a:p>
          <a:p>
            <a:pPr marL="285750" indent="-285750">
              <a:buFont typeface="Arial" panose="020B0604020202020204" pitchFamily="34" charset="0"/>
              <a:buChar char="•"/>
            </a:pPr>
            <a:r>
              <a:rPr lang="en-US" sz="1000" dirty="0">
                <a:latin typeface="Avenir Next" charset="0"/>
                <a:ea typeface="Avenir Next" charset="0"/>
                <a:cs typeface="Avenir Next" charset="0"/>
              </a:rPr>
              <a:t>Secure all resources</a:t>
            </a:r>
          </a:p>
          <a:p>
            <a:pPr marL="285750" indent="-285750">
              <a:buFont typeface="Arial" panose="020B0604020202020204" pitchFamily="34" charset="0"/>
              <a:buChar char="•"/>
            </a:pPr>
            <a:r>
              <a:rPr lang="en-US" sz="1000" dirty="0">
                <a:latin typeface="Avenir Next" charset="0"/>
                <a:ea typeface="Avenir Next" charset="0"/>
                <a:cs typeface="Avenir Next" charset="0"/>
              </a:rPr>
              <a:t>Identify early initiatives</a:t>
            </a:r>
          </a:p>
          <a:p>
            <a:pPr marL="285750" indent="-285750">
              <a:buFont typeface="Arial" panose="020B0604020202020204" pitchFamily="34" charset="0"/>
              <a:buChar char="•"/>
            </a:pPr>
            <a:r>
              <a:rPr lang="en-US" sz="1000" dirty="0">
                <a:latin typeface="Avenir Next" charset="0"/>
                <a:ea typeface="Avenir Next" charset="0"/>
                <a:cs typeface="Avenir Next" charset="0"/>
              </a:rPr>
              <a:t>Launch communications &amp; reporting</a:t>
            </a:r>
          </a:p>
          <a:p>
            <a:pPr marL="285750" indent="-285750">
              <a:buFont typeface="Arial" panose="020B0604020202020204" pitchFamily="34" charset="0"/>
              <a:buChar char="•"/>
            </a:pPr>
            <a:r>
              <a:rPr lang="en-US" sz="1000" dirty="0">
                <a:latin typeface="Avenir Next" charset="0"/>
                <a:ea typeface="Avenir Next" charset="0"/>
                <a:cs typeface="Avenir Next" charset="0"/>
              </a:rPr>
              <a:t>Enter design &amp; build phases</a:t>
            </a:r>
          </a:p>
        </p:txBody>
      </p:sp>
      <p:sp>
        <p:nvSpPr>
          <p:cNvPr id="12" name="TextBox 11"/>
          <p:cNvSpPr txBox="1"/>
          <p:nvPr/>
        </p:nvSpPr>
        <p:spPr>
          <a:xfrm>
            <a:off x="194371" y="2882744"/>
            <a:ext cx="1881718" cy="1323439"/>
          </a:xfrm>
          <a:prstGeom prst="rect">
            <a:avLst/>
          </a:prstGeom>
          <a:noFill/>
        </p:spPr>
        <p:txBody>
          <a:bodyPr wrap="square" rtlCol="0">
            <a:spAutoFit/>
          </a:bodyPr>
          <a:lstStyle/>
          <a:p>
            <a:r>
              <a:rPr lang="en-US" sz="1000" b="1" dirty="0" smtClean="0">
                <a:latin typeface="Avenir Next" charset="0"/>
                <a:ea typeface="Avenir Next" charset="0"/>
                <a:cs typeface="Avenir Next" charset="0"/>
              </a:rPr>
              <a:t>Monitor Every 3 Months</a:t>
            </a:r>
            <a:r>
              <a:rPr lang="en-US" sz="1000" dirty="0" smtClean="0">
                <a:latin typeface="Avenir Next" charset="0"/>
                <a:ea typeface="Avenir Next" charset="0"/>
                <a:cs typeface="Avenir Next" charset="0"/>
              </a:rPr>
              <a:t>:</a:t>
            </a:r>
          </a:p>
          <a:p>
            <a:pPr marL="285750" indent="-285750">
              <a:buFont typeface="Arial" panose="020B0604020202020204" pitchFamily="34" charset="0"/>
              <a:buChar char="•"/>
            </a:pPr>
            <a:r>
              <a:rPr lang="en-US" sz="1000" dirty="0" smtClean="0">
                <a:latin typeface="Avenir Next" charset="0"/>
                <a:ea typeface="Avenir Next" charset="0"/>
                <a:cs typeface="Avenir Next" charset="0"/>
              </a:rPr>
              <a:t>Assess progress towards closing growth gap</a:t>
            </a:r>
          </a:p>
          <a:p>
            <a:pPr marL="285750" indent="-285750">
              <a:buFont typeface="Arial" panose="020B0604020202020204" pitchFamily="34" charset="0"/>
              <a:buChar char="•"/>
            </a:pPr>
            <a:r>
              <a:rPr lang="en-US" sz="1000" dirty="0" smtClean="0">
                <a:latin typeface="Avenir Next" charset="0"/>
                <a:ea typeface="Avenir Next" charset="0"/>
                <a:cs typeface="Avenir Next" charset="0"/>
              </a:rPr>
              <a:t>Barrier assessment</a:t>
            </a:r>
            <a:endParaRPr lang="en-US" sz="1000" dirty="0">
              <a:latin typeface="Avenir Next" charset="0"/>
              <a:ea typeface="Avenir Next" charset="0"/>
              <a:cs typeface="Avenir Next" charset="0"/>
            </a:endParaRPr>
          </a:p>
          <a:p>
            <a:pPr marL="285750" indent="-285750">
              <a:buFont typeface="Arial" panose="020B0604020202020204" pitchFamily="34" charset="0"/>
              <a:buChar char="•"/>
            </a:pPr>
            <a:r>
              <a:rPr lang="en-US" sz="1000" dirty="0">
                <a:latin typeface="Avenir Next" charset="0"/>
                <a:ea typeface="Avenir Next" charset="0"/>
                <a:cs typeface="Avenir Next" charset="0"/>
              </a:rPr>
              <a:t>Refine strategy &amp; roadmap</a:t>
            </a:r>
          </a:p>
          <a:p>
            <a:pPr marL="285750" indent="-285750">
              <a:buFont typeface="Arial" panose="020B0604020202020204" pitchFamily="34" charset="0"/>
              <a:buChar char="•"/>
            </a:pPr>
            <a:r>
              <a:rPr lang="en-US" sz="1000" dirty="0" smtClean="0">
                <a:latin typeface="Avenir Next" charset="0"/>
                <a:ea typeface="Avenir Next" charset="0"/>
                <a:cs typeface="Avenir Next" charset="0"/>
              </a:rPr>
              <a:t>Re-prioritize portfolio</a:t>
            </a:r>
            <a:endParaRPr lang="en-US" sz="1000" dirty="0">
              <a:latin typeface="Avenir Next" charset="0"/>
              <a:ea typeface="Avenir Next" charset="0"/>
              <a:cs typeface="Avenir Next" charset="0"/>
            </a:endParaRPr>
          </a:p>
        </p:txBody>
      </p:sp>
      <p:grpSp>
        <p:nvGrpSpPr>
          <p:cNvPr id="16" name="Group 15"/>
          <p:cNvGrpSpPr/>
          <p:nvPr/>
        </p:nvGrpSpPr>
        <p:grpSpPr>
          <a:xfrm>
            <a:off x="281826" y="5032748"/>
            <a:ext cx="2141164" cy="1498600"/>
            <a:chOff x="6866467" y="4241800"/>
            <a:chExt cx="1511632" cy="1498600"/>
          </a:xfrm>
        </p:grpSpPr>
        <p:sp>
          <p:nvSpPr>
            <p:cNvPr id="17" name="Folded Corner 16"/>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TextBox 17"/>
            <p:cNvSpPr txBox="1"/>
            <p:nvPr/>
          </p:nvSpPr>
          <p:spPr>
            <a:xfrm>
              <a:off x="6879499" y="4280241"/>
              <a:ext cx="1498600" cy="1323439"/>
            </a:xfrm>
            <a:prstGeom prst="rect">
              <a:avLst/>
            </a:prstGeom>
            <a:noFill/>
          </p:spPr>
          <p:txBody>
            <a:bodyPr wrap="square" rtlCol="0">
              <a:spAutoFit/>
            </a:bodyPr>
            <a:lstStyle/>
            <a:p>
              <a:r>
                <a:rPr lang="en-US" sz="1000" dirty="0">
                  <a:latin typeface="Avenir Next" charset="0"/>
                  <a:ea typeface="Avenir Next" charset="0"/>
                  <a:cs typeface="Avenir Next" charset="0"/>
                </a:rPr>
                <a:t>Make it clear that today is about developing the shared vision. The goal of this slide is to introduce the idea that innovation will require iterations, and demand regular executive attention and decision-making powers to </a:t>
              </a:r>
              <a:r>
                <a:rPr lang="en-US" sz="1000" dirty="0" smtClean="0">
                  <a:latin typeface="Avenir Next" charset="0"/>
                  <a:ea typeface="Avenir Next" charset="0"/>
                  <a:cs typeface="Avenir Next" charset="0"/>
                </a:rPr>
                <a:t>deliver results.</a:t>
              </a:r>
              <a:endParaRPr lang="en-US" sz="1000" dirty="0">
                <a:latin typeface="Avenir Next" charset="0"/>
                <a:ea typeface="Avenir Next" charset="0"/>
                <a:cs typeface="Avenir Next" charset="0"/>
              </a:endParaRPr>
            </a:p>
          </p:txBody>
        </p:sp>
      </p:grpSp>
    </p:spTree>
    <p:extLst>
      <p:ext uri="{BB962C8B-B14F-4D97-AF65-F5344CB8AC3E}">
        <p14:creationId xmlns:p14="http://schemas.microsoft.com/office/powerpoint/2010/main" val="4044289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634" y="365126"/>
            <a:ext cx="7886700" cy="1325563"/>
          </a:xfrm>
        </p:spPr>
        <p:txBody>
          <a:bodyPr/>
          <a:lstStyle/>
          <a:p>
            <a:r>
              <a:rPr lang="en-US" dirty="0" smtClean="0"/>
              <a:t>Addressing the Unknowns</a:t>
            </a:r>
            <a:endParaRPr lang="en-US" dirty="0"/>
          </a:p>
        </p:txBody>
      </p:sp>
      <p:sp>
        <p:nvSpPr>
          <p:cNvPr id="3" name="Content Placeholder 2"/>
          <p:cNvSpPr>
            <a:spLocks noGrp="1"/>
          </p:cNvSpPr>
          <p:nvPr>
            <p:ph idx="1"/>
          </p:nvPr>
        </p:nvSpPr>
        <p:spPr>
          <a:xfrm>
            <a:off x="451226" y="1605487"/>
            <a:ext cx="6855884" cy="4351338"/>
          </a:xfrm>
        </p:spPr>
        <p:txBody>
          <a:bodyPr>
            <a:noAutofit/>
          </a:bodyPr>
          <a:lstStyle/>
          <a:p>
            <a:pPr marL="0" indent="0">
              <a:buNone/>
            </a:pPr>
            <a:r>
              <a:rPr lang="en-US" sz="1400" dirty="0"/>
              <a:t>Some answers are required to develop common </a:t>
            </a:r>
            <a:r>
              <a:rPr lang="en-US" sz="1400" dirty="0" smtClean="0"/>
              <a:t>expectations and understanding </a:t>
            </a:r>
            <a:r>
              <a:rPr lang="en-US" sz="1400" dirty="0"/>
              <a:t>of innovation efforts:</a:t>
            </a:r>
          </a:p>
          <a:p>
            <a:r>
              <a:rPr lang="en-US" sz="1400" dirty="0"/>
              <a:t>To what extent has the board/executive team discussed innovation </a:t>
            </a:r>
            <a:r>
              <a:rPr lang="en-US" sz="1400" dirty="0" smtClean="0"/>
              <a:t>efforts?</a:t>
            </a:r>
          </a:p>
          <a:p>
            <a:r>
              <a:rPr lang="en-US" sz="1400" dirty="0" smtClean="0"/>
              <a:t>Which executive decision-making structure should govern innovation decisions, such as R&amp;D investments, infrastructure investments, etc.?</a:t>
            </a:r>
          </a:p>
          <a:p>
            <a:r>
              <a:rPr lang="en-US" sz="1400" dirty="0" smtClean="0"/>
              <a:t>How will we know if our innovation efforts are succeeding?</a:t>
            </a:r>
          </a:p>
          <a:p>
            <a:r>
              <a:rPr lang="en-US" sz="1400" dirty="0" smtClean="0"/>
              <a:t>What </a:t>
            </a:r>
            <a:r>
              <a:rPr lang="en-US" sz="1400" dirty="0"/>
              <a:t>has prevented any similar initiatives from succeeding in the past?</a:t>
            </a:r>
          </a:p>
          <a:p>
            <a:r>
              <a:rPr lang="en-US" sz="1400" dirty="0"/>
              <a:t>What budgets already exist for investments in new technology, acquisitions, personnel, training, consultants, etc.</a:t>
            </a:r>
          </a:p>
          <a:p>
            <a:r>
              <a:rPr lang="en-US" sz="1400" dirty="0"/>
              <a:t>Who should we work with to </a:t>
            </a:r>
            <a:r>
              <a:rPr lang="en-US" sz="1400" dirty="0" smtClean="0"/>
              <a:t>tie the </a:t>
            </a:r>
            <a:r>
              <a:rPr lang="en-US" sz="1400" dirty="0"/>
              <a:t>innovation strategy into: M&amp;A, risk management, project management office, finance, HR, etc.</a:t>
            </a:r>
          </a:p>
          <a:p>
            <a:r>
              <a:rPr lang="en-US" sz="1400" dirty="0"/>
              <a:t>What is the appetite for </a:t>
            </a:r>
            <a:r>
              <a:rPr lang="en-US" sz="1400" dirty="0" smtClean="0"/>
              <a:t>mergers and acquisitions? For building </a:t>
            </a:r>
            <a:r>
              <a:rPr lang="en-US" sz="1400" dirty="0"/>
              <a:t>or renting new innovation spaces?</a:t>
            </a:r>
          </a:p>
          <a:p>
            <a:r>
              <a:rPr lang="en-US" sz="1400" dirty="0"/>
              <a:t>What ideas, </a:t>
            </a:r>
            <a:r>
              <a:rPr lang="en-US" sz="1400" dirty="0" smtClean="0"/>
              <a:t>business challenges, or customer segments might be good </a:t>
            </a:r>
            <a:r>
              <a:rPr lang="en-US" sz="1400" dirty="0"/>
              <a:t>initial innovation focus areas?</a:t>
            </a:r>
          </a:p>
          <a:p>
            <a:pPr marL="0" indent="0">
              <a:buNone/>
            </a:pPr>
            <a:r>
              <a:rPr lang="en-US" sz="1400" dirty="0" smtClean="0"/>
              <a:t>Initial responses to these questions will be built into the Innovation Roadmap.</a:t>
            </a:r>
            <a:endParaRPr lang="en-US" sz="1400"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8</a:t>
            </a:fld>
            <a:endParaRPr lang="en-US"/>
          </a:p>
        </p:txBody>
      </p:sp>
      <p:sp>
        <p:nvSpPr>
          <p:cNvPr id="11" name="Rectangular Callout 10"/>
          <p:cNvSpPr/>
          <p:nvPr/>
        </p:nvSpPr>
        <p:spPr>
          <a:xfrm>
            <a:off x="7417299" y="4025473"/>
            <a:ext cx="1498600" cy="1823633"/>
          </a:xfrm>
          <a:prstGeom prst="wedgeRectCallout">
            <a:avLst>
              <a:gd name="adj1" fmla="val -77907"/>
              <a:gd name="adj2" fmla="val -49557"/>
            </a:avLst>
          </a:prstGeom>
          <a:solidFill>
            <a:srgbClr val="F9EA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dirty="0" smtClean="0">
                <a:solidFill>
                  <a:schemeClr val="tx2"/>
                </a:solidFill>
                <a:latin typeface="Avenir Next" charset="0"/>
                <a:ea typeface="Avenir Next" charset="0"/>
                <a:cs typeface="Avenir Next" charset="0"/>
              </a:rPr>
              <a:t>Limit the questions to what you have time to discuss. Take care not to go down rabbit holes that will derail the conversation. This may be the best time to surface any misconceptions about innovation. Follow up on any unanswered questions after the presentation.</a:t>
            </a:r>
            <a:endParaRPr lang="en-US" sz="900" dirty="0">
              <a:solidFill>
                <a:schemeClr val="tx2"/>
              </a:solidFill>
              <a:latin typeface="Avenir Next" charset="0"/>
              <a:ea typeface="Avenir Next" charset="0"/>
              <a:cs typeface="Avenir Next" charset="0"/>
            </a:endParaRPr>
          </a:p>
        </p:txBody>
      </p:sp>
      <p:grpSp>
        <p:nvGrpSpPr>
          <p:cNvPr id="12" name="Group 11"/>
          <p:cNvGrpSpPr/>
          <p:nvPr/>
        </p:nvGrpSpPr>
        <p:grpSpPr>
          <a:xfrm>
            <a:off x="7457640" y="1690689"/>
            <a:ext cx="1498600" cy="1793519"/>
            <a:chOff x="6866467" y="4241800"/>
            <a:chExt cx="1498600" cy="1498600"/>
          </a:xfrm>
        </p:grpSpPr>
        <p:sp>
          <p:nvSpPr>
            <p:cNvPr id="13" name="Folded Corner 12"/>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TextBox 13"/>
            <p:cNvSpPr txBox="1"/>
            <p:nvPr/>
          </p:nvSpPr>
          <p:spPr>
            <a:xfrm>
              <a:off x="6866467" y="4241800"/>
              <a:ext cx="1498600" cy="1325692"/>
            </a:xfrm>
            <a:prstGeom prst="rect">
              <a:avLst/>
            </a:prstGeom>
            <a:noFill/>
          </p:spPr>
          <p:txBody>
            <a:bodyPr wrap="square" rtlCol="0">
              <a:spAutoFit/>
            </a:bodyPr>
            <a:lstStyle/>
            <a:p>
              <a:r>
                <a:rPr lang="en-US" sz="900" dirty="0">
                  <a:latin typeface="Avenir Next" charset="0"/>
                  <a:ea typeface="Avenir Next" charset="0"/>
                  <a:cs typeface="Avenir Next" charset="0"/>
                </a:rPr>
                <a:t>This slide is the “soft ask.” You’re asking for expert advice and guidance from the people who know the company best. The answers to these questions may help more to bring innovation into focus for your audience than it does for you.</a:t>
              </a:r>
            </a:p>
          </p:txBody>
        </p:sp>
      </p:grpSp>
    </p:spTree>
    <p:extLst>
      <p:ext uri="{BB962C8B-B14F-4D97-AF65-F5344CB8AC3E}">
        <p14:creationId xmlns:p14="http://schemas.microsoft.com/office/powerpoint/2010/main" val="3720810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Investment Required to Launch</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95938329"/>
              </p:ext>
            </p:extLst>
          </p:nvPr>
        </p:nvGraphicFramePr>
        <p:xfrm>
          <a:off x="3887788" y="987425"/>
          <a:ext cx="462915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 Placeholder 8"/>
          <p:cNvSpPr>
            <a:spLocks noGrp="1"/>
          </p:cNvSpPr>
          <p:nvPr>
            <p:ph type="body" sz="half" idx="2"/>
          </p:nvPr>
        </p:nvSpPr>
        <p:spPr/>
        <p:txBody>
          <a:bodyPr/>
          <a:lstStyle/>
          <a:p>
            <a:r>
              <a:rPr lang="en-US" dirty="0"/>
              <a:t>Over the next four weeks, we’d like to develop a comprehensive innovation roadmap and launch a pilot program. </a:t>
            </a:r>
            <a:endParaRPr lang="en-US" dirty="0" smtClean="0"/>
          </a:p>
          <a:p>
            <a:r>
              <a:rPr lang="en-US" dirty="0"/>
              <a:t>We will present the roadmap, including a longer-term resource request and details of the pilot program </a:t>
            </a:r>
            <a:r>
              <a:rPr lang="en-US" dirty="0" smtClean="0"/>
              <a:t>at an oversight meeting next month.</a:t>
            </a:r>
            <a:endParaRPr lang="en-US" dirty="0"/>
          </a:p>
        </p:txBody>
      </p:sp>
      <p:sp>
        <p:nvSpPr>
          <p:cNvPr id="6" name="Slide Number Placeholder 5"/>
          <p:cNvSpPr>
            <a:spLocks noGrp="1"/>
          </p:cNvSpPr>
          <p:nvPr>
            <p:ph type="sldNum" sz="quarter" idx="4294967295"/>
          </p:nvPr>
        </p:nvSpPr>
        <p:spPr>
          <a:xfrm>
            <a:off x="6457950" y="6356351"/>
            <a:ext cx="2057400" cy="365125"/>
          </a:xfrm>
          <a:prstGeom prst="rect">
            <a:avLst/>
          </a:prstGeom>
        </p:spPr>
        <p:txBody>
          <a:bodyPr/>
          <a:lstStyle/>
          <a:p>
            <a:fld id="{5F8547B6-345C-4FB3-887E-3CE1A20A5796}" type="slidenum">
              <a:rPr lang="en-US" smtClean="0"/>
              <a:t>9</a:t>
            </a:fld>
            <a:endParaRPr lang="en-US"/>
          </a:p>
        </p:txBody>
      </p:sp>
      <p:grpSp>
        <p:nvGrpSpPr>
          <p:cNvPr id="13" name="Group 12"/>
          <p:cNvGrpSpPr/>
          <p:nvPr/>
        </p:nvGrpSpPr>
        <p:grpSpPr>
          <a:xfrm>
            <a:off x="691054" y="5041731"/>
            <a:ext cx="1974088" cy="1169497"/>
            <a:chOff x="6866467" y="4241800"/>
            <a:chExt cx="1498600" cy="1498600"/>
          </a:xfrm>
        </p:grpSpPr>
        <p:sp>
          <p:nvSpPr>
            <p:cNvPr id="14" name="Folded Corner 13"/>
            <p:cNvSpPr/>
            <p:nvPr/>
          </p:nvSpPr>
          <p:spPr>
            <a:xfrm>
              <a:off x="6866467" y="4241800"/>
              <a:ext cx="1498600" cy="1498600"/>
            </a:xfrm>
            <a:prstGeom prst="foldedCorner">
              <a:avLst/>
            </a:prstGeom>
            <a:solidFill>
              <a:srgbClr val="F9EA2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TextBox 14"/>
            <p:cNvSpPr txBox="1"/>
            <p:nvPr/>
          </p:nvSpPr>
          <p:spPr>
            <a:xfrm>
              <a:off x="6866467" y="4241800"/>
              <a:ext cx="1498600" cy="1287822"/>
            </a:xfrm>
            <a:prstGeom prst="rect">
              <a:avLst/>
            </a:prstGeom>
            <a:noFill/>
          </p:spPr>
          <p:txBody>
            <a:bodyPr wrap="square" rtlCol="0">
              <a:spAutoFit/>
            </a:bodyPr>
            <a:lstStyle/>
            <a:p>
              <a:r>
                <a:rPr lang="en-US" sz="900" dirty="0">
                  <a:latin typeface="Avenir Next" charset="0"/>
                  <a:ea typeface="Avenir Next" charset="0"/>
                  <a:cs typeface="Avenir Next" charset="0"/>
                </a:rPr>
                <a:t>This slide is the “hard ask” of dollars, people, time, and/or space. There is a commitment to be made, but no way of knowing the full commitment upfront. Limit this to the “initial ask” and be clear what this will buy the organization and by when.</a:t>
              </a:r>
            </a:p>
          </p:txBody>
        </p:sp>
      </p:grpSp>
    </p:spTree>
    <p:extLst>
      <p:ext uri="{BB962C8B-B14F-4D97-AF65-F5344CB8AC3E}">
        <p14:creationId xmlns:p14="http://schemas.microsoft.com/office/powerpoint/2010/main" val="5158814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253</TotalTime>
  <Words>1523</Words>
  <Application>Microsoft Macintosh PowerPoint</Application>
  <PresentationFormat>On-screen Show (4:3)</PresentationFormat>
  <Paragraphs>168</Paragraphs>
  <Slides>12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Avenir Black</vt:lpstr>
      <vt:lpstr>Avenir Next</vt:lpstr>
      <vt:lpstr>Avenir Next  </vt:lpstr>
      <vt:lpstr>Calibri</vt:lpstr>
      <vt:lpstr>Arial</vt:lpstr>
      <vt:lpstr>Office Theme</vt:lpstr>
      <vt:lpstr>Making the  Case for Innovation</vt:lpstr>
      <vt:lpstr>Contents</vt:lpstr>
      <vt:lpstr>Defining the Vision for Innovation</vt:lpstr>
      <vt:lpstr>A Financial Justification for Innovation Investment</vt:lpstr>
      <vt:lpstr>The Benefits of Innovation</vt:lpstr>
      <vt:lpstr>The Innovation Landscape</vt:lpstr>
      <vt:lpstr>Success Measures and Milestones</vt:lpstr>
      <vt:lpstr>Addressing the Unknowns</vt:lpstr>
      <vt:lpstr>The Investment Required to Launch</vt:lpstr>
      <vt:lpstr>Other Considerations</vt:lpstr>
      <vt:lpstr>Reaching the Next Milestone</vt:lpstr>
      <vt:lpstr>For more resources…</vt:lpstr>
    </vt:vector>
  </TitlesOfParts>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Case for Innovation</dc:title>
  <dc:creator>Proietti</dc:creator>
  <cp:lastModifiedBy>Scott Kirsner</cp:lastModifiedBy>
  <cp:revision>35</cp:revision>
  <dcterms:created xsi:type="dcterms:W3CDTF">2017-03-31T02:53:48Z</dcterms:created>
  <dcterms:modified xsi:type="dcterms:W3CDTF">2017-05-17T19:28:25Z</dcterms:modified>
</cp:coreProperties>
</file>