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7" r:id="rId2"/>
    <p:sldId id="298" r:id="rId3"/>
    <p:sldId id="315" r:id="rId4"/>
    <p:sldId id="316" r:id="rId5"/>
    <p:sldId id="317" r:id="rId6"/>
    <p:sldId id="319" r:id="rId7"/>
    <p:sldId id="323" r:id="rId8"/>
    <p:sldId id="322" r:id="rId9"/>
    <p:sldId id="320" r:id="rId10"/>
    <p:sldId id="321" r:id="rId11"/>
    <p:sldId id="324" r:id="rId12"/>
    <p:sldId id="326" r:id="rId13"/>
    <p:sldId id="325" r:id="rId14"/>
    <p:sldId id="350" r:id="rId15"/>
    <p:sldId id="351" r:id="rId16"/>
    <p:sldId id="352" r:id="rId17"/>
    <p:sldId id="344" r:id="rId18"/>
    <p:sldId id="345" r:id="rId19"/>
    <p:sldId id="346" r:id="rId20"/>
    <p:sldId id="347" r:id="rId21"/>
    <p:sldId id="348" r:id="rId22"/>
    <p:sldId id="349" r:id="rId23"/>
    <p:sldId id="353" r:id="rId24"/>
    <p:sldId id="354" r:id="rId25"/>
    <p:sldId id="341" r:id="rId26"/>
    <p:sldId id="343" r:id="rId27"/>
    <p:sldId id="336" r:id="rId28"/>
    <p:sldId id="267" r:id="rId2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81CE"/>
    <a:srgbClr val="378FE4"/>
    <a:srgbClr val="3D9BF5"/>
    <a:srgbClr val="D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266"/>
    <p:restoredTop sz="94649"/>
  </p:normalViewPr>
  <p:slideViewPr>
    <p:cSldViewPr snapToGrid="0" snapToObjects="1">
      <p:cViewPr>
        <p:scale>
          <a:sx n="95" d="100"/>
          <a:sy n="95" d="100"/>
        </p:scale>
        <p:origin x="1040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07B5D-8CBE-6A4F-865D-345CF9C37C8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A34B4-5C16-B440-B49F-0965D5F17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61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7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25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8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70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51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9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47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2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20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11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8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10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84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62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76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937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129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913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78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914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61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46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51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21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52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42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68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A34B4-5C16-B440-B49F-0965D5F177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8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DB16-BE5E-4748-B279-CC89E16DBE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06" y="4436701"/>
            <a:ext cx="2329703" cy="61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6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28CE-C4EB-E54C-9219-D3A895B3E103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DB16-BE5E-4748-B279-CC89E16DB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75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28CE-C4EB-E54C-9219-D3A895B3E103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DB16-BE5E-4748-B279-CC89E16DB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5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28CE-C4EB-E54C-9219-D3A895B3E103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DB16-BE5E-4748-B279-CC89E16DB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46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28CE-C4EB-E54C-9219-D3A895B3E103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DB16-BE5E-4748-B279-CC89E16DB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31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28CE-C4EB-E54C-9219-D3A895B3E103}" type="datetimeFigureOut">
              <a:rPr lang="en-US" smtClean="0"/>
              <a:t>11/2/19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DB16-BE5E-4748-B279-CC89E16DB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2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28CE-C4EB-E54C-9219-D3A895B3E103}" type="datetimeFigureOut">
              <a:rPr lang="en-US" smtClean="0"/>
              <a:t>11/2/19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DB16-BE5E-4748-B279-CC89E16DB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15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28CE-C4EB-E54C-9219-D3A895B3E103}" type="datetimeFigureOut">
              <a:rPr lang="en-US" smtClean="0"/>
              <a:t>11/2/19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DB16-BE5E-4748-B279-CC89E16DB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43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28CE-C4EB-E54C-9219-D3A895B3E103}" type="datetimeFigureOut">
              <a:rPr lang="en-US" smtClean="0"/>
              <a:t>11/2/19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DB16-BE5E-4748-B279-CC89E16DB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61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28CE-C4EB-E54C-9219-D3A895B3E103}" type="datetimeFigureOut">
              <a:rPr lang="en-US" smtClean="0"/>
              <a:t>11/2/19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DB16-BE5E-4748-B279-CC89E16DB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16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28CE-C4EB-E54C-9219-D3A895B3E103}" type="datetimeFigureOut">
              <a:rPr lang="en-US" smtClean="0"/>
              <a:t>11/2/19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DB16-BE5E-4748-B279-CC89E16DB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91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628CE-C4EB-E54C-9219-D3A895B3E103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EDB16-BE5E-4748-B279-CC89E16DB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5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nnovationleader.com/co-creation-ecosystem-report" TargetMode="External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hyperlink" Target="http://innovationleader.com/risk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cg.com/en-us/publications/2019/most-innovative-companies-innovation.aspx" TargetMode="External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bcg.com/en-us/publications/2019/most-innovative-companies-innovation.aspx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fastcompany.com/most-innovative-companies/201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ategy-business.com/feature/What-the-Top-Innovators-Get-Right?gko=e7cf9" TargetMode="External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ategy-business.com/feature/What-the-Top-Innovators-Get-Right?gko=e7cf9" TargetMode="External"/><Relationship Id="rId4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deloitte.com/us/en/insights/topics/innovation/innovation-in-europe-digital-technology-strategies.html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deloitte.com/us/en/insights/topics/innovation/innovation-in-europe-digital-technology-strategies.html" TargetMode="External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deloitte.com/us/en/insights/topics/innovation/innovation-in-europe-digital-technology-strategies.html" TargetMode="Externa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retwaters.com/2019paper/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retwaters.com/2019paper/" TargetMode="External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retwaters.com/2019paper/" TargetMode="External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.kpmg.us/techinnovation/tech-hubs.html" TargetMode="External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.kpmg.us/techinnovation/tech-hubs.html" TargetMode="External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cbinsights.com/research/corporate-innovation-labs-best-products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gfmag.com/magazine/june-2019/innovators-2019-innovation-center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scale.com/resource/2019-state-of-crowdsourced-innovation-report/" TargetMode="External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novationleader.com" TargetMode="External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7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s://innovationleader.com/benchmarking2020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novationleader.com/benchmarking2020" TargetMode="Externa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novationleader.com/benchmarking2020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http://innovationleader.com/startup-engagement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://innovationleader.com/startup-engagement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nnovationleader.com/co-creation-ecosystem-report" TargetMode="External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nnovationleader.com/co-creation-ecosystem-report" TargetMode="External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832"/>
            <a:ext cx="6457797" cy="5295393"/>
          </a:xfrm>
          <a:prstGeom prst="rect">
            <a:avLst/>
          </a:prstGeom>
        </p:spPr>
      </p:pic>
      <p:sp>
        <p:nvSpPr>
          <p:cNvPr id="120" name="Shape 120"/>
          <p:cNvSpPr>
            <a:spLocks noGrp="1"/>
          </p:cNvSpPr>
          <p:nvPr>
            <p:ph type="ctrTitle"/>
          </p:nvPr>
        </p:nvSpPr>
        <p:spPr>
          <a:xfrm>
            <a:off x="208524" y="-241943"/>
            <a:ext cx="8619526" cy="1741289"/>
          </a:xfrm>
          <a:prstGeom prst="rect">
            <a:avLst/>
          </a:prstGeom>
        </p:spPr>
        <p:txBody>
          <a:bodyPr>
            <a:noAutofit/>
          </a:bodyPr>
          <a:lstStyle/>
          <a:p>
            <a:pPr lvl="1" algn="l" defTabSz="283418"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750" b="1" dirty="0">
                <a:solidFill>
                  <a:schemeClr val="tx1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25 Recent Data Points &amp; Rankings for Innovators in Large Organizations</a:t>
            </a:r>
            <a:endParaRPr sz="375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524" y="1499347"/>
            <a:ext cx="622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181CE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Compiled by Innovation Leader (@</a:t>
            </a:r>
            <a:r>
              <a:rPr lang="en-US" sz="1800" b="1" dirty="0" err="1">
                <a:solidFill>
                  <a:srgbClr val="3181CE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innolead</a:t>
            </a:r>
            <a:r>
              <a:rPr lang="en-US" sz="1800" b="1" dirty="0">
                <a:solidFill>
                  <a:srgbClr val="3181CE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)</a:t>
            </a:r>
          </a:p>
          <a:p>
            <a:r>
              <a:rPr lang="en-US" sz="1800" b="1" dirty="0">
                <a:solidFill>
                  <a:srgbClr val="3181CE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November 2019</a:t>
            </a:r>
            <a:endParaRPr lang="en-US" sz="1800" b="1" dirty="0">
              <a:solidFill>
                <a:srgbClr val="3181CE"/>
              </a:solidFill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87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Ecosystem building — status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436" y="4607078"/>
            <a:ext cx="603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Innovation Leader survey of 257 professionals in large organizations, 2019.</a:t>
            </a:r>
          </a:p>
          <a:p>
            <a:r>
              <a:rPr lang="en-US" sz="1200" dirty="0">
                <a:hlinkClick r:id="rId3"/>
              </a:rPr>
              <a:t>http://innovationleader.com/co-creation-ecosystem-report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3" b="10412"/>
          <a:stretch/>
        </p:blipFill>
        <p:spPr>
          <a:xfrm>
            <a:off x="171450" y="946115"/>
            <a:ext cx="9154253" cy="289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</a:t>
            </a:r>
            <a:r>
              <a:rPr lang="en-US" sz="2400" b="1">
                <a:latin typeface="Nitti Grotesk ExtraBold" charset="0"/>
                <a:ea typeface="Nitti Grotesk ExtraBold" charset="0"/>
                <a:cs typeface="Nitti Grotesk ExtraBold" charset="0"/>
              </a:rPr>
              <a:t>Engagement between </a:t>
            </a:r>
            <a:r>
              <a:rPr lang="en-US" sz="2400" b="1">
                <a:latin typeface="Nitti Grotesk ExtraBold" charset="0"/>
                <a:ea typeface="Nitti Grotesk ExtraBold" charset="0"/>
                <a:cs typeface="Nitti Grotesk ExtraBold" charset="0"/>
              </a:rPr>
              <a:t>i</a:t>
            </a:r>
            <a:r>
              <a:rPr lang="en-US" sz="2400" b="1">
                <a:latin typeface="Nitti Grotesk ExtraBold" charset="0"/>
                <a:ea typeface="Nitti Grotesk ExtraBold" charset="0"/>
                <a:cs typeface="Nitti Grotesk ExtraBold" charset="0"/>
              </a:rPr>
              <a:t>nnovation 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g</a:t>
            </a:r>
            <a:r>
              <a:rPr lang="en-US" sz="2400" b="1">
                <a:latin typeface="Nitti Grotesk ExtraBold" charset="0"/>
                <a:ea typeface="Nitti Grotesk ExtraBold" charset="0"/>
                <a:cs typeface="Nitti Grotesk ExtraBold" charset="0"/>
              </a:rPr>
              <a:t>roups and colleagues in    security, legal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, </a:t>
            </a:r>
            <a:r>
              <a:rPr lang="en-US" sz="2400" b="1">
                <a:latin typeface="Nitti Grotesk ExtraBold" charset="0"/>
                <a:ea typeface="Nitti Grotesk ExtraBold" charset="0"/>
                <a:cs typeface="Nitti Grotesk ExtraBold" charset="0"/>
              </a:rPr>
              <a:t>and compliance 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r</a:t>
            </a:r>
            <a:r>
              <a:rPr lang="en-US" sz="2400" b="1">
                <a:latin typeface="Nitti Grotesk ExtraBold" charset="0"/>
                <a:ea typeface="Nitti Grotesk ExtraBold" charset="0"/>
                <a:cs typeface="Nitti Grotesk ExtraBold" charset="0"/>
              </a:rPr>
              <a:t>oles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40" y="1435421"/>
            <a:ext cx="6669181" cy="29937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435" y="4609144"/>
            <a:ext cx="603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Innovation Leader survey of 150 professionals in large organizations, 2019.</a:t>
            </a:r>
          </a:p>
          <a:p>
            <a:r>
              <a:rPr lang="en-US" sz="1200" dirty="0">
                <a:hlinkClick r:id="rId4"/>
              </a:rPr>
              <a:t>http://innovationleader.com/risk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9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BCG: What areas of innovation are you targeting?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776" y="4609144"/>
            <a:ext cx="603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Boston Consulting Group</a:t>
            </a:r>
          </a:p>
          <a:p>
            <a:r>
              <a:rPr lang="en-US" sz="1200" dirty="0">
                <a:hlinkClick r:id="rId3"/>
              </a:rPr>
              <a:t>https://www.bcg.com/en-us/publications/2019/most-innovative-companies-innovation.aspx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4"/>
          <a:stretch/>
        </p:blipFill>
        <p:spPr>
          <a:xfrm>
            <a:off x="1488701" y="932278"/>
            <a:ext cx="4993523" cy="363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3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BCG’s Most Innovative Companies 2019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776" y="4609144"/>
            <a:ext cx="603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Boston Consulting Group</a:t>
            </a:r>
          </a:p>
          <a:p>
            <a:r>
              <a:rPr lang="en-US" sz="1200" dirty="0">
                <a:hlinkClick r:id="rId3"/>
              </a:rPr>
              <a:t>https://www.bcg.com/en-us/publications/2019/most-innovative-companies-innovation.aspx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824" y="1129553"/>
            <a:ext cx="3439085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1. Alphabet/Google</a:t>
            </a:r>
          </a:p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2. Amazon</a:t>
            </a:r>
          </a:p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3. Apple</a:t>
            </a:r>
          </a:p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4. Microsoft</a:t>
            </a:r>
          </a:p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5. Samsung</a:t>
            </a:r>
          </a:p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6. Netflix</a:t>
            </a:r>
          </a:p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7. IBM</a:t>
            </a:r>
          </a:p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8. Facebook</a:t>
            </a:r>
          </a:p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9. Tesla</a:t>
            </a:r>
          </a:p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10. Adidas</a:t>
            </a:r>
            <a:endParaRPr lang="en-US" sz="1950" b="1" dirty="0">
              <a:latin typeface="Nitti Grotesk" charset="0"/>
              <a:ea typeface="Nitti Grotesk" charset="0"/>
              <a:cs typeface="Nitti Grote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25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Fast Company’s Most Innovative Companies 2019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776" y="4609144"/>
            <a:ext cx="603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Fast Company</a:t>
            </a:r>
          </a:p>
          <a:p>
            <a:r>
              <a:rPr lang="en-US" sz="1200" dirty="0">
                <a:hlinkClick r:id="rId3"/>
              </a:rPr>
              <a:t>https://www.fastcompany.com/most-innovative-companies/2019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824" y="1129553"/>
            <a:ext cx="3439085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1. </a:t>
            </a:r>
            <a:r>
              <a:rPr lang="en-US" sz="1950" b="1" dirty="0" err="1">
                <a:latin typeface="Nitti Grotesk" charset="0"/>
                <a:ea typeface="Nitti Grotesk" charset="0"/>
                <a:cs typeface="Nitti Grotesk" charset="0"/>
              </a:rPr>
              <a:t>Meituan</a:t>
            </a:r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 </a:t>
            </a:r>
            <a:r>
              <a:rPr lang="en-US" sz="1950" b="1" dirty="0" err="1">
                <a:latin typeface="Nitti Grotesk" charset="0"/>
                <a:ea typeface="Nitti Grotesk" charset="0"/>
                <a:cs typeface="Nitti Grotesk" charset="0"/>
              </a:rPr>
              <a:t>Dianping</a:t>
            </a:r>
            <a:endParaRPr lang="en-US" sz="1950" b="1" dirty="0">
              <a:latin typeface="Nitti Grotesk" charset="0"/>
              <a:ea typeface="Nitti Grotesk" charset="0"/>
              <a:cs typeface="Nitti Grotesk" charset="0"/>
            </a:endParaRPr>
          </a:p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2. Grab</a:t>
            </a:r>
          </a:p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2. NBA</a:t>
            </a:r>
          </a:p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4. Disney</a:t>
            </a:r>
          </a:p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5. Stitch Fix</a:t>
            </a:r>
          </a:p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6. </a:t>
            </a:r>
            <a:r>
              <a:rPr lang="en-US" sz="1950" b="1" dirty="0" err="1">
                <a:latin typeface="Nitti Grotesk" charset="0"/>
                <a:ea typeface="Nitti Grotesk" charset="0"/>
                <a:cs typeface="Nitti Grotesk" charset="0"/>
              </a:rPr>
              <a:t>Sweetgreen</a:t>
            </a:r>
            <a:endParaRPr lang="en-US" sz="1950" b="1" dirty="0">
              <a:latin typeface="Nitti Grotesk" charset="0"/>
              <a:ea typeface="Nitti Grotesk" charset="0"/>
              <a:cs typeface="Nitti Grotesk" charset="0"/>
            </a:endParaRPr>
          </a:p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7. </a:t>
            </a:r>
            <a:r>
              <a:rPr lang="en-US" sz="1950" b="1" dirty="0" err="1">
                <a:latin typeface="Nitti Grotesk" charset="0"/>
                <a:ea typeface="Nitti Grotesk" charset="0"/>
                <a:cs typeface="Nitti Grotesk" charset="0"/>
              </a:rPr>
              <a:t>Apeel</a:t>
            </a:r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 Sciences</a:t>
            </a:r>
          </a:p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8. Square</a:t>
            </a:r>
          </a:p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9. </a:t>
            </a:r>
            <a:r>
              <a:rPr lang="en-US" sz="1950" b="1" dirty="0" err="1">
                <a:latin typeface="Nitti Grotesk" charset="0"/>
                <a:ea typeface="Nitti Grotesk" charset="0"/>
                <a:cs typeface="Nitti Grotesk" charset="0"/>
              </a:rPr>
              <a:t>Oatly</a:t>
            </a:r>
            <a:endParaRPr lang="en-US" sz="1950" b="1" dirty="0">
              <a:latin typeface="Nitti Grotesk" charset="0"/>
              <a:ea typeface="Nitti Grotesk" charset="0"/>
              <a:cs typeface="Nitti Grotesk" charset="0"/>
            </a:endParaRPr>
          </a:p>
          <a:p>
            <a:r>
              <a:rPr lang="en-US" sz="1950" b="1" dirty="0">
                <a:latin typeface="Nitti Grotesk" charset="0"/>
                <a:ea typeface="Nitti Grotesk" charset="0"/>
                <a:cs typeface="Nitti Grotesk" charset="0"/>
              </a:rPr>
              <a:t>10. Twitch</a:t>
            </a:r>
            <a:endParaRPr lang="en-US" sz="1950" b="1" dirty="0">
              <a:latin typeface="Nitti Grotesk" charset="0"/>
              <a:ea typeface="Nitti Grotesk" charset="0"/>
              <a:cs typeface="Nitti Grote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09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Strategy&amp;: Most Innovative Companies 2010-2018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776" y="4609144"/>
            <a:ext cx="603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Strategy&amp;, part of the PwC Network</a:t>
            </a:r>
          </a:p>
          <a:p>
            <a:r>
              <a:rPr lang="en-US" sz="1200" dirty="0">
                <a:hlinkClick r:id="rId3"/>
              </a:rPr>
              <a:t>https://www.strategy-business.com/feature/What-the-Top-Innovators-Get-Right?gko=e7cf9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74" y="967684"/>
            <a:ext cx="5258921" cy="354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4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Strategy&amp;: R&amp;D spending and revenue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776" y="4609144"/>
            <a:ext cx="603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Capital IQ data, Thomson Reuters </a:t>
            </a:r>
            <a:r>
              <a:rPr lang="en-US" sz="1200" dirty="0" err="1">
                <a:latin typeface="Nitti Grotesk" charset="0"/>
                <a:ea typeface="Nitti Grotesk" charset="0"/>
                <a:cs typeface="Nitti Grotesk" charset="0"/>
              </a:rPr>
              <a:t>Eikon</a:t>
            </a:r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 data, Strategy&amp; analysis</a:t>
            </a:r>
          </a:p>
          <a:p>
            <a:r>
              <a:rPr lang="en-US" sz="1200" dirty="0">
                <a:hlinkClick r:id="rId3"/>
              </a:rPr>
              <a:t>https://www.strategy-business.com/feature/What-the-Top-Innovators-Get-Right?gko=e7cf9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4"/>
          <a:stretch/>
        </p:blipFill>
        <p:spPr>
          <a:xfrm>
            <a:off x="1140759" y="1036372"/>
            <a:ext cx="2792506" cy="349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0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Deloitte: Triggers for innovation activity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691" y="4457865"/>
            <a:ext cx="6141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</a:t>
            </a:r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Deloitte “Innovation in Europe” report (survey of 760 companies)</a:t>
            </a:r>
          </a:p>
          <a:p>
            <a:r>
              <a:rPr lang="en-US" sz="1200" dirty="0">
                <a:hlinkClick r:id="rId3"/>
              </a:rPr>
              <a:t>https://www2.deloitte.com/us/en/insights/topics/innovation/innovation-in-europe-digital-technology-strategies.html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95" y="971550"/>
            <a:ext cx="6315410" cy="339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1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Deloitte: Types of innovation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691" y="4457865"/>
            <a:ext cx="6141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</a:t>
            </a:r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Deloitte “Innovation in Europe” report (survey of 760 companies)</a:t>
            </a:r>
          </a:p>
          <a:p>
            <a:r>
              <a:rPr lang="en-US" sz="1200" dirty="0">
                <a:hlinkClick r:id="rId3"/>
              </a:rPr>
              <a:t>https://www2.deloitte.com/us/en/insights/topics/innovation/innovation-in-europe-digital-technology-strategies.html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41" y="964889"/>
            <a:ext cx="4871330" cy="349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0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Deloitte: How do you improve innovation processes?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691" y="4457865"/>
            <a:ext cx="6141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</a:t>
            </a:r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Deloitte “Innovation in Europe” report (survey of 760 companies)</a:t>
            </a:r>
          </a:p>
          <a:p>
            <a:r>
              <a:rPr lang="en-US" sz="1200" dirty="0">
                <a:hlinkClick r:id="rId3"/>
              </a:rPr>
              <a:t>https://www2.deloitte.com/us/en/insights/topics/innovation/innovation-in-europe-digital-technology-strategies.html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578224" y="917762"/>
            <a:ext cx="4104884" cy="340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0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About Innovation Leader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9228" y="991093"/>
            <a:ext cx="82914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b="1" dirty="0">
                <a:latin typeface="Nitti Grotesk ExtraBold" charset="0"/>
                <a:ea typeface="Nitti Grotesk ExtraBold" charset="0"/>
                <a:cs typeface="Nitti Grotesk ExtraBold" charset="0"/>
              </a:rPr>
              <a:t>We’ve built the </a:t>
            </a:r>
            <a:r>
              <a:rPr lang="en-US" sz="1650" b="1" dirty="0">
                <a:solidFill>
                  <a:srgbClr val="FF000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largest </a:t>
            </a:r>
            <a:r>
              <a:rPr lang="en-US" sz="1650" b="1" dirty="0">
                <a:latin typeface="Nitti Grotesk ExtraBold" charset="0"/>
                <a:ea typeface="Nitti Grotesk ExtraBold" charset="0"/>
                <a:cs typeface="Nitti Grotesk ExtraBold" charset="0"/>
              </a:rPr>
              <a:t>network of corporate innovators, strategy execs, and emerging tech leaders — and we work hard to help them achieve </a:t>
            </a:r>
            <a:r>
              <a:rPr lang="en-US" sz="1650" b="1" dirty="0">
                <a:solidFill>
                  <a:srgbClr val="FF000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real impact </a:t>
            </a:r>
            <a:r>
              <a:rPr lang="en-US" sz="1650" b="1" dirty="0">
                <a:latin typeface="Nitti Grotesk ExtraBold" charset="0"/>
                <a:ea typeface="Nitti Grotesk ExtraBold" charset="0"/>
                <a:cs typeface="Nitti Grotesk ExtraBold" charset="0"/>
              </a:rPr>
              <a:t>in their organizations. One of our key offerings is </a:t>
            </a:r>
            <a:r>
              <a:rPr lang="en-US" sz="1650" b="1" dirty="0">
                <a:solidFill>
                  <a:srgbClr val="FF000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quarterly research reports </a:t>
            </a:r>
            <a:r>
              <a:rPr lang="en-US" sz="1650" b="1" dirty="0">
                <a:latin typeface="Nitti Grotesk ExtraBold" charset="0"/>
                <a:ea typeface="Nitti Grotesk ExtraBold" charset="0"/>
                <a:cs typeface="Nitti Grotesk ExtraBold" charset="0"/>
              </a:rPr>
              <a:t>that collect data, interviews, and advice on best practices. This report includes Innovation Leader data, as well as data from other sources.</a:t>
            </a:r>
          </a:p>
          <a:p>
            <a:endParaRPr lang="is-IS" sz="12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  <a:p>
            <a:r>
              <a:rPr lang="is-IS" sz="165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innovationleader.com</a:t>
            </a:r>
          </a:p>
          <a:p>
            <a:r>
              <a:rPr lang="en-US" sz="165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@</a:t>
            </a:r>
            <a:r>
              <a:rPr lang="en-US" sz="1650" b="1" dirty="0" err="1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innolead</a:t>
            </a:r>
            <a:r>
              <a:rPr lang="en-US" sz="165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 </a:t>
            </a:r>
            <a:r>
              <a:rPr lang="en-US" sz="1650" b="1" dirty="0">
                <a:latin typeface="Nitti Grotesk ExtraBold" charset="0"/>
                <a:ea typeface="Nitti Grotesk ExtraBold" charset="0"/>
                <a:cs typeface="Nitti Grotesk ExtraBold" charset="0"/>
              </a:rPr>
              <a:t>on Twitter &amp; Instagram</a:t>
            </a:r>
          </a:p>
          <a:p>
            <a:endParaRPr lang="is-IS" sz="165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12" y="2228850"/>
            <a:ext cx="3471641" cy="1911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84" y="3143374"/>
            <a:ext cx="2219244" cy="1752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5" y="3143375"/>
            <a:ext cx="1548826" cy="2004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40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Innovation Trends Report: Macro trends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776" y="4609144"/>
            <a:ext cx="603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Innovation Trends Report 2019 by Bret Waters (interviews with 100 corp. innovation executives)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</a:t>
            </a:r>
            <a:r>
              <a:rPr lang="en-US" sz="1200" dirty="0">
                <a:hlinkClick r:id="rId3"/>
              </a:rPr>
              <a:t>://bretwaters.com/2019paper/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1"/>
          <a:stretch/>
        </p:blipFill>
        <p:spPr>
          <a:xfrm>
            <a:off x="648261" y="998444"/>
            <a:ext cx="5983675" cy="347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Innovation Trends Report: Innovation frameworks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776" y="4609144"/>
            <a:ext cx="603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Innovation Trends Report 2019 by Bret Waters (interviews with 100 corp. innovation executives)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https://bretwaters.com/2019paper/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4"/>
          <a:stretch/>
        </p:blipFill>
        <p:spPr>
          <a:xfrm>
            <a:off x="654424" y="937933"/>
            <a:ext cx="5689227" cy="361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1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Innovation Trends Report: Relevant technologies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776" y="4609144"/>
            <a:ext cx="603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Innovation Trends Report 2019 by Bret Waters (interviews with 100 corp. innovation executives)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https://bretwaters.com/2019paper/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5"/>
          <a:stretch/>
        </p:blipFill>
        <p:spPr>
          <a:xfrm>
            <a:off x="654424" y="937932"/>
            <a:ext cx="5346326" cy="367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7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KPMG: Tech hubs outside of Silicon Valley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776" y="4609144"/>
            <a:ext cx="603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</a:t>
            </a:r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KPMG survey of 740 global tech industry leaders</a:t>
            </a:r>
          </a:p>
          <a:p>
            <a:r>
              <a:rPr lang="en-US" sz="1200" dirty="0">
                <a:hlinkClick r:id="rId3"/>
              </a:rPr>
              <a:t>https://info.kpmg.us/techinnovation/tech-hubs.html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85" y="934570"/>
            <a:ext cx="7567334" cy="349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0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KPMG: Countries that show the most promise 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776" y="4609144"/>
            <a:ext cx="603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</a:t>
            </a:r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KPMG survey of 740 global tech industry leaders</a:t>
            </a:r>
          </a:p>
          <a:p>
            <a:r>
              <a:rPr lang="en-US" sz="1200" dirty="0">
                <a:hlinkClick r:id="rId3"/>
              </a:rPr>
              <a:t>https://info.kpmg.us/techinnovation/tech-hubs.html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21" y="1158128"/>
            <a:ext cx="8348745" cy="287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CB Insights: Corporate Innovation Products That Changed the World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776" y="4609144"/>
            <a:ext cx="603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CB Insights</a:t>
            </a:r>
          </a:p>
          <a:p>
            <a:r>
              <a:rPr lang="en-US" sz="1200" dirty="0">
                <a:hlinkClick r:id="rId3"/>
              </a:rPr>
              <a:t>https://www.cbinsights.com/research/corporate-innovation-labs-best-products/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823" y="1250577"/>
            <a:ext cx="526452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Nitti Grotesk" charset="0"/>
                <a:ea typeface="Nitti Grotesk" charset="0"/>
                <a:cs typeface="Nitti Grotesk" charset="0"/>
              </a:rPr>
              <a:t>1. </a:t>
            </a:r>
            <a:r>
              <a:rPr lang="en-US" sz="1500" dirty="0" err="1">
                <a:latin typeface="Nitti Grotesk" charset="0"/>
                <a:ea typeface="Nitti Grotesk" charset="0"/>
                <a:cs typeface="Nitti Grotesk" charset="0"/>
              </a:rPr>
              <a:t>Waymo</a:t>
            </a:r>
            <a:r>
              <a:rPr lang="en-US" sz="1500" dirty="0">
                <a:latin typeface="Nitti Grotesk" charset="0"/>
                <a:ea typeface="Nitti Grotesk" charset="0"/>
                <a:cs typeface="Nitti Grotesk" charset="0"/>
              </a:rPr>
              <a:t> (Google X)</a:t>
            </a:r>
          </a:p>
          <a:p>
            <a:r>
              <a:rPr lang="en-US" sz="1500" dirty="0">
                <a:latin typeface="Nitti Grotesk" charset="0"/>
                <a:ea typeface="Nitti Grotesk" charset="0"/>
                <a:cs typeface="Nitti Grotesk" charset="0"/>
              </a:rPr>
              <a:t>2. Amazon Alexa (Amazon Lab126)</a:t>
            </a:r>
          </a:p>
          <a:p>
            <a:r>
              <a:rPr lang="en-US" sz="1500" dirty="0">
                <a:latin typeface="Nitti Grotesk" charset="0"/>
                <a:ea typeface="Nitti Grotesk" charset="0"/>
                <a:cs typeface="Nitti Grotesk" charset="0"/>
              </a:rPr>
              <a:t>3. Watson (IBM Research)</a:t>
            </a:r>
          </a:p>
          <a:p>
            <a:r>
              <a:rPr lang="en-US" sz="1500" dirty="0">
                <a:latin typeface="Nitti Grotesk" charset="0"/>
                <a:ea typeface="Nitti Grotesk" charset="0"/>
                <a:cs typeface="Nitti Grotesk" charset="0"/>
              </a:rPr>
              <a:t>4. The Kindle (Amazon Lab126)</a:t>
            </a:r>
          </a:p>
          <a:p>
            <a:r>
              <a:rPr lang="en-US" sz="1500" dirty="0">
                <a:latin typeface="Nitti Grotesk" charset="0"/>
                <a:ea typeface="Nitti Grotesk" charset="0"/>
                <a:cs typeface="Nitti Grotesk" charset="0"/>
              </a:rPr>
              <a:t>5. The Ethernet (Xerox PARC)</a:t>
            </a:r>
          </a:p>
          <a:p>
            <a:r>
              <a:rPr lang="en-US" sz="1500" dirty="0">
                <a:latin typeface="Nitti Grotesk" charset="0"/>
                <a:ea typeface="Nitti Grotesk" charset="0"/>
                <a:cs typeface="Nitti Grotesk" charset="0"/>
              </a:rPr>
              <a:t>6. Unix (AT&amp;T Bell Labs)</a:t>
            </a:r>
          </a:p>
          <a:p>
            <a:r>
              <a:rPr lang="en-US" sz="1500" dirty="0">
                <a:latin typeface="Nitti Grotesk" charset="0"/>
                <a:ea typeface="Nitti Grotesk" charset="0"/>
                <a:cs typeface="Nitti Grotesk" charset="0"/>
              </a:rPr>
              <a:t>7. C programming language (AT&amp;T Bell Labs)</a:t>
            </a:r>
          </a:p>
          <a:p>
            <a:r>
              <a:rPr lang="en-US" sz="1500" dirty="0">
                <a:latin typeface="Nitti Grotesk" charset="0"/>
                <a:ea typeface="Nitti Grotesk" charset="0"/>
                <a:cs typeface="Nitti Grotesk" charset="0"/>
              </a:rPr>
              <a:t>8. The Charge-Coupled Device (AT&amp;T Bell Labs)</a:t>
            </a:r>
          </a:p>
          <a:p>
            <a:r>
              <a:rPr lang="en-US" sz="1500" dirty="0">
                <a:latin typeface="Nitti Grotesk" charset="0"/>
                <a:ea typeface="Nitti Grotesk" charset="0"/>
                <a:cs typeface="Nitti Grotesk" charset="0"/>
              </a:rPr>
              <a:t>9. The Smartphone (IBM Research)</a:t>
            </a:r>
          </a:p>
          <a:p>
            <a:r>
              <a:rPr lang="en-US" sz="1500" dirty="0">
                <a:latin typeface="Nitti Grotesk" charset="0"/>
                <a:ea typeface="Nitti Grotesk" charset="0"/>
                <a:cs typeface="Nitti Grotesk" charset="0"/>
              </a:rPr>
              <a:t>10. The Graphical User Interface (Xerox PARC</a:t>
            </a:r>
            <a:r>
              <a:rPr lang="en-US" sz="1500" dirty="0">
                <a:latin typeface="Nitti Grotesk" charset="0"/>
                <a:ea typeface="Nitti Grotesk" charset="0"/>
                <a:cs typeface="Nitti Grotesk" charset="0"/>
              </a:rPr>
              <a:t>)</a:t>
            </a:r>
          </a:p>
          <a:p>
            <a:r>
              <a:rPr lang="en-US" sz="1500" dirty="0">
                <a:latin typeface="Nitti Grotesk" charset="0"/>
                <a:ea typeface="Nitti Grotesk" charset="0"/>
                <a:cs typeface="Nitti Grotesk" charset="0"/>
              </a:rPr>
              <a:t>11. The Computer Mouse (Xerox PARC)</a:t>
            </a:r>
          </a:p>
          <a:p>
            <a:r>
              <a:rPr lang="en-US" sz="1500" dirty="0">
                <a:latin typeface="Nitti Grotesk" charset="0"/>
                <a:ea typeface="Nitti Grotesk" charset="0"/>
                <a:cs typeface="Nitti Grotesk" charset="0"/>
              </a:rPr>
              <a:t>12. The Laser Printer (Xerox PARC)</a:t>
            </a:r>
          </a:p>
          <a:p>
            <a:r>
              <a:rPr lang="en-US" sz="1500" dirty="0">
                <a:latin typeface="Nitti Grotesk" charset="0"/>
                <a:ea typeface="Nitti Grotesk" charset="0"/>
                <a:cs typeface="Nitti Grotesk" charset="0"/>
              </a:rPr>
              <a:t>13. The Photovoltaic Cell (AT&amp;T Bell Labs)</a:t>
            </a:r>
          </a:p>
          <a:p>
            <a:r>
              <a:rPr lang="en-US" sz="1500" dirty="0">
                <a:latin typeface="Nitti Grotesk" charset="0"/>
                <a:ea typeface="Nitti Grotesk" charset="0"/>
                <a:cs typeface="Nitti Grotesk" charset="0"/>
              </a:rPr>
              <a:t>14. The Transistor (AT&amp;T Bell Labs)</a:t>
            </a:r>
          </a:p>
          <a:p>
            <a:endParaRPr lang="en-US" sz="1500" dirty="0">
              <a:latin typeface="Nitti Grotesk" charset="0"/>
              <a:ea typeface="Nitti Grotesk" charset="0"/>
              <a:cs typeface="Nitti Grote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1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Global Finance: Best Financial Innovation Labs 2019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776" y="4609144"/>
            <a:ext cx="603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Global Finance</a:t>
            </a:r>
          </a:p>
          <a:p>
            <a:r>
              <a:rPr lang="en-US" sz="1200" dirty="0">
                <a:hlinkClick r:id="rId3"/>
              </a:rPr>
              <a:t>https://www.gfmag.com/magazine/june-2019/innovators-2019-innovation-centers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347595"/>
              </p:ext>
            </p:extLst>
          </p:nvPr>
        </p:nvGraphicFramePr>
        <p:xfrm>
          <a:off x="655546" y="892564"/>
          <a:ext cx="5930149" cy="365978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19796"/>
                <a:gridCol w="4110353"/>
              </a:tblGrid>
              <a:tr h="18288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>
                          <a:solidFill>
                            <a:srgbClr val="FF0000"/>
                          </a:solidFill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Lab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City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dirty="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Accelerator Frankfurt</a:t>
                      </a:r>
                      <a:endParaRPr lang="en-US" sz="800" b="0" dirty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Frankfurt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Alior Bank RBL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Warsaw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Barclays Accelerator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London, Tel Aviv, New York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dirty="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Beta-</a:t>
                      </a:r>
                      <a:r>
                        <a:rPr lang="en-US" sz="800" dirty="0" err="1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i</a:t>
                      </a:r>
                      <a:endParaRPr lang="en-US" sz="800" b="0" dirty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Lisbon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BNY Mellon Global Innovation Centers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London, Chennai, Pune, Singapore, Silicon Valley, Pittsburgh, Pennington, Jersey City, Oriskaney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boostLAB Powered by BTG Pactual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Sao Paulo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Capital One Labs 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Washington, DC, New York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Citi Innovation Labs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dirty="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Dublin, Tel Aviv, Singapore, Mexico City, London, San Francisco</a:t>
                      </a:r>
                      <a:endParaRPr lang="en-US" sz="800" b="0" dirty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Cyberport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Hong Kong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DBS Asia X (DAX)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Singapore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dirty="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Deutsche Bank Innovation Labs</a:t>
                      </a:r>
                      <a:endParaRPr lang="en-US" sz="800" b="0" dirty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Silicon Valley, Berlin, New York, London, Singapore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DIFC Fintech Hive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Dubai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dirty="0" smtClean="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Fidelity Labs/FCAT</a:t>
                      </a:r>
                      <a:endParaRPr lang="en-US" sz="800" b="0" dirty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dirty="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New York</a:t>
                      </a:r>
                      <a:endParaRPr lang="en-US" sz="800" b="0" dirty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FinLab AG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Frankfurt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Fintech Innovation Lab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dirty="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New York, London, Hong Kong</a:t>
                      </a:r>
                      <a:endParaRPr lang="en-US" sz="800" b="0" dirty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FIS Global – FIS Financial Inclusion Lab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Bengaluru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LUISS Enlabs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dirty="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Rome, Milan</a:t>
                      </a:r>
                      <a:endParaRPr lang="en-US" sz="800" b="0" dirty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OTP Bank Innovation Lab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Budapest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PayPal Innovation Lab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dirty="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Singapore, San Jose, Scottsdale, Chennai</a:t>
                      </a:r>
                      <a:endParaRPr lang="en-US" sz="800" b="0" dirty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Santander InnoVentures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London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Startupbootcamp — FinTech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dirty="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Amsterdam, Cairo, Cape Town, Chengdu, Dubai, Hartford, London, Melbourne, Mexico City, </a:t>
                      </a:r>
                      <a:r>
                        <a:rPr lang="en-US" sz="800" dirty="0" smtClean="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NYC</a:t>
                      </a:r>
                      <a:endParaRPr lang="en-US" sz="800" b="0" dirty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Synechron — FinLabs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Amsterdam, New York, Charlotte, Fort Lauderdale, London, Dubai, Hyderabad, Bengaluru, Pune, Serbia, Singapore, Paris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TechQuartier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Frankfurt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Wells Fargo Startup Accelerator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New York</a:t>
                      </a:r>
                      <a:endParaRPr lang="en-US" sz="800" b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dirty="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YES Fintech</a:t>
                      </a:r>
                      <a:endParaRPr lang="en-US" sz="800" b="0" dirty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dirty="0">
                          <a:effectLst/>
                          <a:latin typeface="Nitti Grotesk" charset="0"/>
                          <a:ea typeface="Nitti Grotesk" charset="0"/>
                          <a:cs typeface="Nitti Grotesk" charset="0"/>
                        </a:rPr>
                        <a:t>Mumbai</a:t>
                      </a:r>
                      <a:endParaRPr lang="en-US" sz="800" b="0" dirty="0">
                        <a:effectLst/>
                        <a:latin typeface="Nitti Grotesk" charset="0"/>
                        <a:ea typeface="Nitti Grotesk" charset="0"/>
                        <a:cs typeface="Nitti Grotesk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28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</a:t>
            </a:r>
            <a:r>
              <a:rPr lang="en-US" sz="2400" b="1" dirty="0" err="1">
                <a:latin typeface="Nitti Grotesk ExtraBold" charset="0"/>
                <a:ea typeface="Nitti Grotesk ExtraBold" charset="0"/>
                <a:cs typeface="Nitti Grotesk ExtraBold" charset="0"/>
              </a:rPr>
              <a:t>IdeaScale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: How companies measure the success of crowdsourcing initiatives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776" y="4609144"/>
            <a:ext cx="603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</a:t>
            </a:r>
            <a:r>
              <a:rPr lang="en-US" sz="1200" dirty="0" err="1">
                <a:latin typeface="Nitti Grotesk" charset="0"/>
                <a:ea typeface="Nitti Grotesk" charset="0"/>
                <a:cs typeface="Nitti Grotesk" charset="0"/>
              </a:rPr>
              <a:t>IdeaScale</a:t>
            </a:r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 “2019 State of Crowdsourced Innovation” report</a:t>
            </a:r>
          </a:p>
          <a:p>
            <a:r>
              <a:rPr lang="en-US" sz="1200" dirty="0">
                <a:hlinkClick r:id="rId3"/>
              </a:rPr>
              <a:t>https://ideascale.com/resource/2019-state-of-crowdsourced-innovation-report/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35" y="1197475"/>
            <a:ext cx="5130053" cy="346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8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7959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We’d love to stay connected!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9228" y="996246"/>
            <a:ext cx="78213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Nitti Grotesk" charset="0"/>
                <a:ea typeface="Nitti Grotesk" charset="0"/>
                <a:cs typeface="Nitti Grotesk" charset="0"/>
              </a:rPr>
              <a:t>innovationleader.com</a:t>
            </a:r>
            <a:r>
              <a:rPr lang="en-US" sz="1800" b="1" dirty="0">
                <a:latin typeface="Nitti Grotesk" charset="0"/>
                <a:ea typeface="Nitti Grotesk" charset="0"/>
                <a:cs typeface="Nitti Grotesk" charset="0"/>
              </a:rPr>
              <a:t>/email (</a:t>
            </a:r>
            <a:r>
              <a:rPr lang="en-US" sz="1800" b="1" dirty="0">
                <a:solidFill>
                  <a:srgbClr val="0070C0"/>
                </a:solidFill>
                <a:latin typeface="Nitti Grotesk" charset="0"/>
                <a:ea typeface="Nitti Grotesk" charset="0"/>
                <a:cs typeface="Nitti Grotesk" charset="0"/>
              </a:rPr>
              <a:t>newsletter</a:t>
            </a:r>
            <a:r>
              <a:rPr lang="en-US" sz="1800" b="1" dirty="0">
                <a:latin typeface="Nitti Grotesk" charset="0"/>
                <a:ea typeface="Nitti Grotesk" charset="0"/>
                <a:cs typeface="Nitti Grotesk" charset="0"/>
              </a:rPr>
              <a:t>)</a:t>
            </a:r>
          </a:p>
          <a:p>
            <a:r>
              <a:rPr lang="en-US" sz="1800" b="1" dirty="0" err="1">
                <a:latin typeface="Nitti Grotesk" charset="0"/>
                <a:ea typeface="Nitti Grotesk" charset="0"/>
                <a:cs typeface="Nitti Grotesk" charset="0"/>
              </a:rPr>
              <a:t>linkedin.com</a:t>
            </a:r>
            <a:r>
              <a:rPr lang="en-US" sz="1800" b="1" dirty="0">
                <a:latin typeface="Nitti Grotesk" charset="0"/>
                <a:ea typeface="Nitti Grotesk" charset="0"/>
                <a:cs typeface="Nitti Grotesk" charset="0"/>
              </a:rPr>
              <a:t>/company/innovation-leader</a:t>
            </a:r>
          </a:p>
          <a:p>
            <a:r>
              <a:rPr lang="en-US" sz="1800" b="1" dirty="0">
                <a:latin typeface="Nitti Grotesk" charset="0"/>
                <a:ea typeface="Nitti Grotesk" charset="0"/>
                <a:cs typeface="Nitti Grotesk" charset="0"/>
              </a:rPr>
              <a:t>@</a:t>
            </a:r>
            <a:r>
              <a:rPr lang="en-US" sz="1800" b="1" dirty="0" err="1">
                <a:latin typeface="Nitti Grotesk" charset="0"/>
                <a:ea typeface="Nitti Grotesk" charset="0"/>
                <a:cs typeface="Nitti Grotesk" charset="0"/>
              </a:rPr>
              <a:t>innolead</a:t>
            </a:r>
            <a:r>
              <a:rPr lang="en-US" sz="1800" b="1" dirty="0">
                <a:latin typeface="Nitti Grotesk" charset="0"/>
                <a:ea typeface="Nitti Grotesk" charset="0"/>
                <a:cs typeface="Nitti Grotesk" charset="0"/>
              </a:rPr>
              <a:t> (</a:t>
            </a:r>
            <a:r>
              <a:rPr lang="en-US" sz="1800" b="1" dirty="0">
                <a:solidFill>
                  <a:srgbClr val="0070C0"/>
                </a:solidFill>
                <a:latin typeface="Nitti Grotesk" charset="0"/>
                <a:ea typeface="Nitti Grotesk" charset="0"/>
                <a:cs typeface="Nitti Grotesk" charset="0"/>
              </a:rPr>
              <a:t>on Twitter or Instagram</a:t>
            </a:r>
            <a:r>
              <a:rPr lang="en-US" sz="1800" b="1" dirty="0">
                <a:latin typeface="Nitti Grotesk" charset="0"/>
                <a:ea typeface="Nitti Grotesk" charset="0"/>
                <a:cs typeface="Nitti Grotesk" charset="0"/>
              </a:rPr>
              <a:t>)</a:t>
            </a:r>
          </a:p>
          <a:p>
            <a:r>
              <a:rPr lang="en-US" sz="1800" b="1" dirty="0">
                <a:solidFill>
                  <a:srgbClr val="0070C0"/>
                </a:solidFill>
                <a:latin typeface="Nitti Grotesk" charset="0"/>
                <a:ea typeface="Nitti Grotesk" charset="0"/>
                <a:cs typeface="Nitti Grotesk" charset="0"/>
                <a:hlinkClick r:id="rId3"/>
              </a:rPr>
              <a:t>info@innovationleader.com</a:t>
            </a:r>
            <a:endParaRPr lang="en-US" sz="1800" b="1" dirty="0">
              <a:solidFill>
                <a:srgbClr val="0070C0"/>
              </a:solidFill>
              <a:latin typeface="Nitti Grotesk" charset="0"/>
              <a:ea typeface="Nitti Grotesk" charset="0"/>
              <a:cs typeface="Nitti Grotesk" charset="0"/>
            </a:endParaRPr>
          </a:p>
          <a:p>
            <a:endParaRPr lang="en-US" sz="1800" b="1" dirty="0">
              <a:latin typeface="Nitti Grotesk" charset="0"/>
              <a:ea typeface="Nitti Grotesk" charset="0"/>
              <a:cs typeface="Nitti Grotesk" charset="0"/>
            </a:endParaRPr>
          </a:p>
          <a:p>
            <a:r>
              <a:rPr lang="en-US" sz="1800" b="1" dirty="0">
                <a:solidFill>
                  <a:srgbClr val="D40000"/>
                </a:solidFill>
                <a:latin typeface="Nitti Grotesk" charset="0"/>
                <a:ea typeface="Nitti Grotesk" charset="0"/>
                <a:cs typeface="Nitti Grotesk" charset="0"/>
              </a:rPr>
              <a:t>*Note</a:t>
            </a:r>
            <a:r>
              <a:rPr lang="en-US" sz="1800" b="1" dirty="0">
                <a:latin typeface="Nitti Grotesk" charset="0"/>
                <a:ea typeface="Nitti Grotesk" charset="0"/>
                <a:cs typeface="Nitti Grotesk" charset="0"/>
              </a:rPr>
              <a:t>: If you cite any of the data from this presentation,</a:t>
            </a:r>
          </a:p>
          <a:p>
            <a:r>
              <a:rPr lang="en-US" sz="1800" b="1" dirty="0">
                <a:latin typeface="Nitti Grotesk" charset="0"/>
                <a:ea typeface="Nitti Grotesk" charset="0"/>
                <a:cs typeface="Nitti Grotesk" charset="0"/>
              </a:rPr>
              <a:t>please reference the original source. Thanks!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39" y="806824"/>
            <a:ext cx="3280103" cy="244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05" y="3265776"/>
            <a:ext cx="1490442" cy="1988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4" t="15120" r="27795"/>
          <a:stretch/>
        </p:blipFill>
        <p:spPr>
          <a:xfrm>
            <a:off x="2162024" y="3265776"/>
            <a:ext cx="1566105" cy="200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07" y="3265776"/>
            <a:ext cx="1459393" cy="1888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95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7598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What are the biggest enablers of innovation success?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6" y="958103"/>
            <a:ext cx="5028028" cy="40795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7851" y="1613647"/>
            <a:ext cx="3307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Innovation Leader survey of 215 professionals in large organizations, 2019.</a:t>
            </a:r>
          </a:p>
          <a:p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  <a:p>
            <a:r>
              <a:rPr lang="en-US" sz="1200" dirty="0">
                <a:hlinkClick r:id="rId4"/>
              </a:rPr>
              <a:t>https://innovationleader.com/benchmarking2020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6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7245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What are biggest obstacles to 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i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nnovation success?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7851" y="1613647"/>
            <a:ext cx="3307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Innovation Leader survey of 215 professionals in large organizations, 2019.</a:t>
            </a:r>
          </a:p>
          <a:p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  <a:p>
            <a:r>
              <a:rPr lang="en-US" sz="1200" dirty="0">
                <a:hlinkClick r:id="rId3"/>
              </a:rPr>
              <a:t>https://innovationleader.com/benchmarking2020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39" y="1000976"/>
            <a:ext cx="4391585" cy="40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Top 5 financial 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m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etrics 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u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sed to gauge 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i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nnovation 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i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mpact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7851" y="1613647"/>
            <a:ext cx="3307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Innovation Leader survey of 215 professionals in large organizations, 2019.</a:t>
            </a:r>
          </a:p>
          <a:p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  <a:p>
            <a:r>
              <a:rPr lang="en-US" sz="1200" dirty="0">
                <a:hlinkClick r:id="rId3"/>
              </a:rPr>
              <a:t>https://innovationleader.com/benchmarking2020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44" y="973792"/>
            <a:ext cx="5015189" cy="267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1767" r="3111"/>
          <a:stretch/>
        </p:blipFill>
        <p:spPr>
          <a:xfrm>
            <a:off x="359228" y="1038786"/>
            <a:ext cx="6333703" cy="39534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Large companies and startup engagement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9983" y="2370045"/>
            <a:ext cx="3045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Innovation Leader survey of 115 professionals in large organizations, 2019.</a:t>
            </a:r>
          </a:p>
          <a:p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  <a:p>
            <a:r>
              <a:rPr lang="en-US" sz="1200" dirty="0">
                <a:hlinkClick r:id="rId4"/>
              </a:rPr>
              <a:t>http://innovationleader.com/startup-engagement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9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Large companies: Goals of startup engagement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" y="906290"/>
            <a:ext cx="5632076" cy="41812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9983" y="2370044"/>
            <a:ext cx="3146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Innovation Leader survey of 115 professionals in large organizations, 2019.</a:t>
            </a:r>
          </a:p>
          <a:p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  <a:p>
            <a:r>
              <a:rPr lang="en-US" sz="1200" dirty="0">
                <a:hlinkClick r:id="rId4"/>
              </a:rPr>
              <a:t>http://innovationleader.com/startup-engagement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0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Experience with co-creation activity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9899" y="2349873"/>
            <a:ext cx="3307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Innovation Leader survey of 257 professionals in large organizations, 2019.</a:t>
            </a:r>
          </a:p>
          <a:p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  <a:p>
            <a:r>
              <a:rPr lang="en-US" sz="1200" dirty="0">
                <a:hlinkClick r:id="rId3"/>
              </a:rPr>
              <a:t>http://innovationleader.com/co-creation-ecosystem-report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03" y="886119"/>
            <a:ext cx="4083530" cy="428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228" y="447538"/>
            <a:ext cx="832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Nitti Grotesk ExtraBold" charset="0"/>
                <a:ea typeface="Nitti Grotesk ExtraBold" charset="0"/>
                <a:cs typeface="Nitti Grotesk ExtraBold" charset="0"/>
              </a:rPr>
              <a:t>&gt;</a:t>
            </a:r>
            <a:r>
              <a:rPr lang="en-US" sz="2400" b="1" dirty="0">
                <a:latin typeface="Nitti Grotesk ExtraBold" charset="0"/>
                <a:ea typeface="Nitti Grotesk ExtraBold" charset="0"/>
                <a:cs typeface="Nitti Grotesk ExtraBold" charset="0"/>
              </a:rPr>
              <a:t> Common partners for co-creation activity</a:t>
            </a:r>
            <a:endParaRPr lang="en-US" sz="2400" b="1" dirty="0">
              <a:latin typeface="Nitti Grotesk ExtraBold" charset="0"/>
              <a:ea typeface="Nitti Grotesk ExtraBold" charset="0"/>
              <a:cs typeface="Nitti Grotesk Extra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436" y="4607077"/>
            <a:ext cx="603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itti Grotesk" charset="0"/>
                <a:ea typeface="Nitti Grotesk" charset="0"/>
                <a:cs typeface="Nitti Grotesk" charset="0"/>
              </a:rPr>
              <a:t>*Source: Innovation Leader survey of 257 professionals in large organizations, 2019.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  <a:p>
            <a:r>
              <a:rPr lang="en-US" sz="1200" dirty="0">
                <a:hlinkClick r:id="rId3"/>
              </a:rPr>
              <a:t>http://innovationleader.com/co-creation-ecosystem-report</a:t>
            </a:r>
            <a:endParaRPr lang="en-US" sz="1200" dirty="0">
              <a:latin typeface="Nitti Grotesk" charset="0"/>
              <a:ea typeface="Nitti Grotesk" charset="0"/>
              <a:cs typeface="Nitti Grotes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5"/>
          <a:stretch/>
        </p:blipFill>
        <p:spPr>
          <a:xfrm>
            <a:off x="211790" y="855863"/>
            <a:ext cx="8671544" cy="293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1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17662</TotalTime>
  <Words>1124</Words>
  <Application>Microsoft Macintosh PowerPoint</Application>
  <PresentationFormat>On-screen Show (16:9)</PresentationFormat>
  <Paragraphs>208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Avenir Next</vt:lpstr>
      <vt:lpstr>Calibri</vt:lpstr>
      <vt:lpstr>Calibri Light</vt:lpstr>
      <vt:lpstr>Nitti Grotesk</vt:lpstr>
      <vt:lpstr>Nitti Grotesk ExtraBold</vt:lpstr>
      <vt:lpstr>Arial</vt:lpstr>
      <vt:lpstr>Office Theme</vt:lpstr>
      <vt:lpstr>25 Recent Data Points &amp; Rankings for Innovators in Large Organizations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innovation agenda for 2017</dc:title>
  <dc:creator>Scott Kirsner</dc:creator>
  <cp:lastModifiedBy>Scott Kirsner</cp:lastModifiedBy>
  <cp:revision>104</cp:revision>
  <cp:lastPrinted>2019-11-03T18:52:51Z</cp:lastPrinted>
  <dcterms:created xsi:type="dcterms:W3CDTF">2017-02-10T01:28:34Z</dcterms:created>
  <dcterms:modified xsi:type="dcterms:W3CDTF">2019-11-03T19:38:04Z</dcterms:modified>
</cp:coreProperties>
</file>