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6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6" r:id="rId25"/>
    <p:sldId id="297" r:id="rId26"/>
    <p:sldId id="299" r:id="rId27"/>
    <p:sldId id="294" r:id="rId28"/>
    <p:sldId id="293" r:id="rId29"/>
    <p:sldId id="300" r:id="rId30"/>
    <p:sldId id="301" r:id="rId31"/>
    <p:sldId id="302" r:id="rId32"/>
    <p:sldId id="303" r:id="rId33"/>
    <p:sldId id="304" r:id="rId34"/>
    <p:sldId id="305" r:id="rId35"/>
    <p:sldId id="298" r:id="rId36"/>
    <p:sldId id="295" r:id="rId37"/>
    <p:sldId id="319" r:id="rId38"/>
    <p:sldId id="318" r:id="rId39"/>
    <p:sldId id="306" r:id="rId40"/>
    <p:sldId id="311" r:id="rId41"/>
    <p:sldId id="317" r:id="rId42"/>
    <p:sldId id="314" r:id="rId43"/>
    <p:sldId id="316" r:id="rId44"/>
    <p:sldId id="308" r:id="rId45"/>
    <p:sldId id="309" r:id="rId46"/>
    <p:sldId id="310" r:id="rId47"/>
    <p:sldId id="315" r:id="rId48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6"/>
    <p:restoredTop sz="94658"/>
  </p:normalViewPr>
  <p:slideViewPr>
    <p:cSldViewPr>
      <p:cViewPr>
        <p:scale>
          <a:sx n="34" d="100"/>
          <a:sy n="34" d="100"/>
        </p:scale>
        <p:origin x="1552" y="1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4091705" y="0"/>
            <a:ext cx="14196294" cy="10015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9004" y="1381804"/>
            <a:ext cx="10129990" cy="1767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29816"/>
            <a:ext cx="6534912" cy="17190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507289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48764" y="1876553"/>
            <a:ext cx="15590470" cy="478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1A7156-27ED-CB40-8356-B54F2A40467A}"/>
              </a:ext>
            </a:extLst>
          </p:cNvPr>
          <p:cNvSpPr/>
          <p:nvPr/>
        </p:nvSpPr>
        <p:spPr>
          <a:xfrm>
            <a:off x="8770088" y="0"/>
            <a:ext cx="9525000" cy="982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1CF81-EE67-3C4A-A170-3B64B7046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656">
            <a:off x="4784092" y="127337"/>
            <a:ext cx="16327995" cy="814805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62000" y="6220755"/>
            <a:ext cx="147828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pc="-30" dirty="0">
                <a:latin typeface="Avenir Next" charset="0"/>
                <a:ea typeface="Avenir Next" charset="0"/>
                <a:cs typeface="Avenir Next" charset="0"/>
              </a:rPr>
              <a:t>Collected </a:t>
            </a:r>
            <a:r>
              <a:rPr lang="en-US" sz="9600" b="1" spc="-220" dirty="0">
                <a:latin typeface="Avenir Next" charset="0"/>
                <a:ea typeface="Avenir Next" charset="0"/>
                <a:cs typeface="Avenir Next" charset="0"/>
              </a:rPr>
              <a:t>Data</a:t>
            </a:r>
            <a:r>
              <a:rPr lang="en-US" sz="9600" b="1" spc="-1235" dirty="0">
                <a:latin typeface="Avenir Next" charset="0"/>
                <a:ea typeface="Avenir Next" charset="0"/>
                <a:cs typeface="Avenir Next" charset="0"/>
              </a:rPr>
              <a:t>  </a:t>
            </a:r>
            <a:r>
              <a:rPr lang="en-US" sz="9600" b="1" spc="-10" dirty="0">
                <a:latin typeface="Avenir Next" charset="0"/>
                <a:ea typeface="Avenir Next" charset="0"/>
                <a:cs typeface="Avenir Next" charset="0"/>
              </a:rPr>
              <a:t>from  </a:t>
            </a:r>
            <a:r>
              <a:rPr lang="en-US" sz="9600" b="1" spc="-130" dirty="0">
                <a:latin typeface="Avenir Next" charset="0"/>
                <a:ea typeface="Avenir Next" charset="0"/>
                <a:cs typeface="Avenir Next" charset="0"/>
              </a:rPr>
              <a:t>Recent</a:t>
            </a:r>
            <a:r>
              <a:rPr lang="en-US" sz="9600" b="1" spc="-60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9600" b="1" spc="-114" dirty="0">
                <a:latin typeface="Avenir Next" charset="0"/>
                <a:ea typeface="Avenir Next" charset="0"/>
                <a:cs typeface="Avenir Next" charset="0"/>
              </a:rPr>
              <a:t>Reports</a:t>
            </a:r>
            <a:endParaRPr lang="en-US" sz="9600" b="1" dirty="0">
              <a:latin typeface="Avenir Next" charset="0"/>
              <a:ea typeface="Avenir Next" charset="0"/>
              <a:cs typeface="Avenir Next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5072890" cy="102869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7843837" y="952500"/>
            <a:ext cx="9829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venir Next" charset="0"/>
                <a:ea typeface="Avenir Next" charset="0"/>
                <a:cs typeface="Avenir Next" charset="0"/>
              </a:rPr>
              <a:t>Best Practices: Co-Creation &amp; Ecosystem Development</a:t>
            </a:r>
          </a:p>
          <a:p>
            <a:r>
              <a:rPr lang="en-US" sz="4800" dirty="0">
                <a:latin typeface="Avenir Next" charset="0"/>
                <a:ea typeface="Avenir Next" charset="0"/>
                <a:cs typeface="Avenir Next" charset="0"/>
              </a:rPr>
              <a:t>Q1 2019— Data from 260 respondents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330452"/>
            <a:ext cx="7832903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96784" y="5445251"/>
            <a:ext cx="9858374" cy="3876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521" y="2210687"/>
            <a:ext cx="9899504" cy="342860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4D3CC8-9E0B-CE4E-9930-AECB9E339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82" y="1943100"/>
            <a:ext cx="9753600" cy="69088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-42934" y="1377803"/>
            <a:ext cx="9714826" cy="7496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5072890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29600" y="952500"/>
            <a:ext cx="9296400" cy="815030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z="9600" spc="-355" dirty="0">
                <a:latin typeface="Avenir Next" charset="0"/>
                <a:ea typeface="Avenir Next" charset="0"/>
                <a:cs typeface="Avenir Next" charset="0"/>
              </a:rPr>
              <a:t>Startup Engagement: Best Practices for Large Organizations</a:t>
            </a:r>
          </a:p>
          <a:p>
            <a:pPr marL="12700" marR="5080">
              <a:spcBef>
                <a:spcPts val="95"/>
              </a:spcBef>
            </a:pPr>
            <a:r>
              <a:rPr lang="en-US" sz="4800" spc="-355" dirty="0">
                <a:latin typeface="Avenir Next" charset="0"/>
                <a:ea typeface="Avenir Next" charset="0"/>
                <a:cs typeface="Avenir Next" charset="0"/>
              </a:rPr>
              <a:t>Q2 2019 — Data from 115 respondents</a:t>
            </a:r>
            <a:endParaRPr sz="48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59300" y="9581073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2188029"/>
            <a:ext cx="16230599" cy="5915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20699" y="1435559"/>
            <a:ext cx="9296490" cy="7203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4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742" y="1461058"/>
            <a:ext cx="9143999" cy="88259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52587" y="0"/>
            <a:ext cx="9134474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61108" y="1323153"/>
            <a:ext cx="902969" cy="503555"/>
          </a:xfrm>
          <a:custGeom>
            <a:avLst/>
            <a:gdLst/>
            <a:ahLst/>
            <a:cxnLst/>
            <a:rect l="l" t="t" r="r" b="b"/>
            <a:pathLst>
              <a:path w="902970" h="503555">
                <a:moveTo>
                  <a:pt x="0" y="0"/>
                </a:moveTo>
                <a:lnTo>
                  <a:pt x="902949" y="0"/>
                </a:lnTo>
                <a:lnTo>
                  <a:pt x="902949" y="503147"/>
                </a:lnTo>
                <a:lnTo>
                  <a:pt x="0" y="50314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96796" y="1028700"/>
            <a:ext cx="1069657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4065" y="38689"/>
            <a:ext cx="10296524" cy="4676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47611" y="4604914"/>
            <a:ext cx="8191499" cy="5682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12701" y="1028706"/>
            <a:ext cx="14658974" cy="8229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7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674585"/>
            <a:ext cx="15791180" cy="84328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800"/>
              </a:lnSpc>
              <a:spcBef>
                <a:spcPts val="95"/>
              </a:spcBef>
            </a:pPr>
            <a:r>
              <a:rPr lang="en-US" sz="4200" b="1" spc="-45" dirty="0">
                <a:latin typeface="Avenir Next" charset="0"/>
                <a:ea typeface="Avenir Next" charset="0"/>
                <a:cs typeface="Avenir Next" charset="0"/>
              </a:rPr>
              <a:t>About This Presentation</a:t>
            </a: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endParaRPr lang="en-US" sz="3700" spc="-45" dirty="0">
              <a:latin typeface="Avenir Next" charset="0"/>
              <a:ea typeface="Avenir Next" charset="0"/>
              <a:cs typeface="Avenir Next" charset="0"/>
            </a:endParaRP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r>
              <a:rPr sz="3700" spc="-45" dirty="0">
                <a:latin typeface="Avenir Next" charset="0"/>
                <a:ea typeface="Avenir Next" charset="0"/>
                <a:cs typeface="Avenir Next" charset="0"/>
              </a:rPr>
              <a:t>This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 </a:t>
            </a:r>
            <a:r>
              <a:rPr sz="3700" spc="95" dirty="0">
                <a:latin typeface="Avenir Next" charset="0"/>
                <a:ea typeface="Avenir Next" charset="0"/>
                <a:cs typeface="Avenir Next" charset="0"/>
              </a:rPr>
              <a:t>collects </a:t>
            </a:r>
            <a:r>
              <a:rPr sz="3700" spc="30" dirty="0">
                <a:latin typeface="Avenir Next" charset="0"/>
                <a:ea typeface="Avenir Next" charset="0"/>
                <a:cs typeface="Avenir Next" charset="0"/>
              </a:rPr>
              <a:t>data </a:t>
            </a:r>
            <a:r>
              <a:rPr sz="3700" spc="50" dirty="0">
                <a:latin typeface="Avenir Next" charset="0"/>
                <a:ea typeface="Avenir Next" charset="0"/>
                <a:cs typeface="Avenir Next" charset="0"/>
              </a:rPr>
              <a:t>from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Innovation </a:t>
            </a:r>
            <a:r>
              <a:rPr sz="3700" spc="10" dirty="0">
                <a:latin typeface="Avenir Next" charset="0"/>
                <a:ea typeface="Avenir Next" charset="0"/>
                <a:cs typeface="Avenir Next" charset="0"/>
              </a:rPr>
              <a:t>Leader's </a:t>
            </a:r>
            <a:r>
              <a:rPr sz="3700" spc="70" dirty="0">
                <a:latin typeface="Avenir Next" charset="0"/>
                <a:ea typeface="Avenir Next" charset="0"/>
                <a:cs typeface="Avenir Next" charset="0"/>
              </a:rPr>
              <a:t>recent </a:t>
            </a:r>
            <a:r>
              <a:rPr sz="3700" spc="10" dirty="0">
                <a:latin typeface="Avenir Next" charset="0"/>
                <a:ea typeface="Avenir Next" charset="0"/>
                <a:cs typeface="Avenir Next" charset="0"/>
              </a:rPr>
              <a:t>research</a:t>
            </a:r>
            <a:r>
              <a:rPr lang="en-US" sz="3700" spc="1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70" dirty="0">
                <a:latin typeface="Avenir Next" charset="0"/>
                <a:ea typeface="Avenir Next" charset="0"/>
                <a:cs typeface="Avenir Next" charset="0"/>
              </a:rPr>
              <a:t>reports. </a:t>
            </a:r>
            <a:r>
              <a:rPr sz="3700" spc="-50" dirty="0">
                <a:latin typeface="Avenir Next" charset="0"/>
                <a:ea typeface="Avenir Next" charset="0"/>
                <a:cs typeface="Avenir Next" charset="0"/>
              </a:rPr>
              <a:t>Feel </a:t>
            </a:r>
            <a:r>
              <a:rPr sz="3700" spc="20" dirty="0">
                <a:latin typeface="Avenir Next" charset="0"/>
                <a:ea typeface="Avenir Next" charset="0"/>
                <a:cs typeface="Avenir Next" charset="0"/>
              </a:rPr>
              <a:t>free </a:t>
            </a:r>
            <a:r>
              <a:rPr sz="3700" spc="165" dirty="0">
                <a:latin typeface="Avenir Next" charset="0"/>
                <a:ea typeface="Avenir Next" charset="0"/>
                <a:cs typeface="Avenir Next" charset="0"/>
              </a:rPr>
              <a:t>to </a:t>
            </a:r>
            <a:r>
              <a:rPr sz="3700" dirty="0">
                <a:latin typeface="Avenir Next" charset="0"/>
                <a:ea typeface="Avenir Next" charset="0"/>
                <a:cs typeface="Avenir Next" charset="0"/>
              </a:rPr>
              <a:t>use </a:t>
            </a:r>
            <a:r>
              <a:rPr sz="3700" spc="55" dirty="0">
                <a:latin typeface="Avenir Next" charset="0"/>
                <a:ea typeface="Avenir Next" charset="0"/>
                <a:cs typeface="Avenir Next" charset="0"/>
              </a:rPr>
              <a:t>these </a:t>
            </a:r>
            <a:r>
              <a:rPr sz="3700" spc="70" dirty="0">
                <a:latin typeface="Avenir Next" charset="0"/>
                <a:ea typeface="Avenir Next" charset="0"/>
                <a:cs typeface="Avenir Next" charset="0"/>
              </a:rPr>
              <a:t>charts </a:t>
            </a:r>
            <a:r>
              <a:rPr sz="3700" spc="-20" dirty="0">
                <a:latin typeface="Avenir Next" charset="0"/>
                <a:ea typeface="Avenir Next" charset="0"/>
                <a:cs typeface="Avenir Next" charset="0"/>
              </a:rPr>
              <a:t>and </a:t>
            </a:r>
            <a:r>
              <a:rPr sz="3700" spc="5" dirty="0">
                <a:latin typeface="Avenir Next" charset="0"/>
                <a:ea typeface="Avenir Next" charset="0"/>
                <a:cs typeface="Avenir Next" charset="0"/>
              </a:rPr>
              <a:t>graphs </a:t>
            </a:r>
            <a:r>
              <a:rPr sz="3700" spc="55" dirty="0">
                <a:latin typeface="Avenir Next" charset="0"/>
                <a:ea typeface="Avenir Next" charset="0"/>
                <a:cs typeface="Avenir Next" charset="0"/>
              </a:rPr>
              <a:t>internally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in </a:t>
            </a:r>
            <a:r>
              <a:rPr sz="3700" spc="20" dirty="0">
                <a:latin typeface="Avenir Next" charset="0"/>
                <a:ea typeface="Avenir Next" charset="0"/>
                <a:cs typeface="Avenir Next" charset="0"/>
              </a:rPr>
              <a:t>your </a:t>
            </a:r>
            <a:r>
              <a:rPr sz="3700" spc="40" dirty="0">
                <a:latin typeface="Avenir Next" charset="0"/>
                <a:ea typeface="Avenir Next" charset="0"/>
                <a:cs typeface="Avenir Next" charset="0"/>
              </a:rPr>
              <a:t>own 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presentations,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45" dirty="0">
                <a:latin typeface="Avenir Next" charset="0"/>
                <a:ea typeface="Avenir Next" charset="0"/>
                <a:cs typeface="Avenir Next" charset="0"/>
              </a:rPr>
              <a:t>or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in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public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presentations,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30" dirty="0">
                <a:latin typeface="Avenir Next" charset="0"/>
                <a:ea typeface="Avenir Next" charset="0"/>
                <a:cs typeface="Avenir Next" charset="0"/>
              </a:rPr>
              <a:t>with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95" dirty="0">
                <a:latin typeface="Avenir Next" charset="0"/>
                <a:ea typeface="Avenir Next" charset="0"/>
                <a:cs typeface="Avenir Next" charset="0"/>
              </a:rPr>
              <a:t>credit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65" dirty="0">
                <a:latin typeface="Avenir Next" charset="0"/>
                <a:ea typeface="Avenir Next" charset="0"/>
                <a:cs typeface="Avenir Next" charset="0"/>
              </a:rPr>
              <a:t>to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Innovation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-40" dirty="0">
                <a:latin typeface="Avenir Next" charset="0"/>
                <a:ea typeface="Avenir Next" charset="0"/>
                <a:cs typeface="Avenir Next" charset="0"/>
              </a:rPr>
              <a:t>Leader</a:t>
            </a:r>
            <a:r>
              <a:rPr lang="en-US"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265" dirty="0">
                <a:latin typeface="Avenir Next" charset="0"/>
                <a:ea typeface="Avenir Next" charset="0"/>
                <a:cs typeface="Avenir Next" charset="0"/>
              </a:rPr>
              <a:t>/ </a:t>
            </a:r>
            <a:r>
              <a:rPr sz="3700" spc="40" dirty="0">
                <a:latin typeface="Avenir Next" charset="0"/>
                <a:ea typeface="Avenir Next" charset="0"/>
                <a:cs typeface="Avenir Next" charset="0"/>
              </a:rPr>
              <a:t>innovationleader.com.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-110" dirty="0">
                <a:latin typeface="Avenir Next" charset="0"/>
                <a:ea typeface="Avenir Next" charset="0"/>
                <a:cs typeface="Avenir Next" charset="0"/>
              </a:rPr>
              <a:t>We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0" dirty="0">
                <a:latin typeface="Avenir Next" charset="0"/>
                <a:ea typeface="Avenir Next" charset="0"/>
                <a:cs typeface="Avenir Next" charset="0"/>
              </a:rPr>
              <a:t>ask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30" dirty="0">
                <a:latin typeface="Avenir Next" charset="0"/>
                <a:ea typeface="Avenir Next" charset="0"/>
                <a:cs typeface="Avenir Next" charset="0"/>
              </a:rPr>
              <a:t>that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5" dirty="0">
                <a:latin typeface="Avenir Next" charset="0"/>
                <a:ea typeface="Avenir Next" charset="0"/>
                <a:cs typeface="Avenir Next" charset="0"/>
              </a:rPr>
              <a:t>you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25" dirty="0">
                <a:latin typeface="Avenir Next" charset="0"/>
                <a:ea typeface="Avenir Next" charset="0"/>
                <a:cs typeface="Avenir Next" charset="0"/>
              </a:rPr>
              <a:t>do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14" dirty="0">
                <a:latin typeface="Avenir Next" charset="0"/>
                <a:ea typeface="Avenir Next" charset="0"/>
                <a:cs typeface="Avenir Next" charset="0"/>
              </a:rPr>
              <a:t>not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00" dirty="0">
                <a:latin typeface="Avenir Next" charset="0"/>
                <a:ea typeface="Avenir Next" charset="0"/>
                <a:cs typeface="Avenir Next" charset="0"/>
              </a:rPr>
              <a:t>post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14" dirty="0">
                <a:latin typeface="Avenir Next" charset="0"/>
                <a:ea typeface="Avenir Next" charset="0"/>
                <a:cs typeface="Avenir Next" charset="0"/>
              </a:rPr>
              <a:t>this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20" dirty="0">
                <a:latin typeface="Avenir Next" charset="0"/>
                <a:ea typeface="Avenir Next" charset="0"/>
                <a:cs typeface="Avenir Next" charset="0"/>
              </a:rPr>
              <a:t>on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90" dirty="0">
                <a:latin typeface="Avenir Next" charset="0"/>
                <a:ea typeface="Avenir Next" charset="0"/>
                <a:cs typeface="Avenir Next" charset="0"/>
              </a:rPr>
              <a:t>the </a:t>
            </a:r>
            <a:r>
              <a:rPr sz="3700" spc="25" dirty="0">
                <a:latin typeface="Avenir Next" charset="0"/>
                <a:ea typeface="Avenir Next" charset="0"/>
                <a:cs typeface="Avenir Next" charset="0"/>
              </a:rPr>
              <a:t>web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in </a:t>
            </a:r>
            <a:r>
              <a:rPr sz="3700" spc="150" dirty="0">
                <a:latin typeface="Avenir Next" charset="0"/>
                <a:ea typeface="Avenir Next" charset="0"/>
                <a:cs typeface="Avenir Next" charset="0"/>
              </a:rPr>
              <a:t>its </a:t>
            </a:r>
            <a:r>
              <a:rPr sz="3700" spc="90" dirty="0">
                <a:latin typeface="Avenir Next" charset="0"/>
                <a:ea typeface="Avenir Next" charset="0"/>
                <a:cs typeface="Avenir Next" charset="0"/>
              </a:rPr>
              <a:t>entirety, </a:t>
            </a:r>
            <a:r>
              <a:rPr sz="3700" spc="-35" dirty="0">
                <a:latin typeface="Avenir Next" charset="0"/>
                <a:ea typeface="Avenir Next" charset="0"/>
                <a:cs typeface="Avenir Next" charset="0"/>
              </a:rPr>
              <a:t>as </a:t>
            </a:r>
            <a:r>
              <a:rPr sz="3700" spc="204" dirty="0">
                <a:latin typeface="Avenir Next" charset="0"/>
                <a:ea typeface="Avenir Next" charset="0"/>
                <a:cs typeface="Avenir Next" charset="0"/>
              </a:rPr>
              <a:t>it </a:t>
            </a:r>
            <a:r>
              <a:rPr sz="3700" spc="5" dirty="0">
                <a:latin typeface="Avenir Next" charset="0"/>
                <a:ea typeface="Avenir Next" charset="0"/>
                <a:cs typeface="Avenir Next" charset="0"/>
              </a:rPr>
              <a:t>was </a:t>
            </a:r>
            <a:r>
              <a:rPr sz="3700" spc="45" dirty="0">
                <a:latin typeface="Avenir Next" charset="0"/>
                <a:ea typeface="Avenir Next" charset="0"/>
                <a:cs typeface="Avenir Next" charset="0"/>
              </a:rPr>
              <a:t>created </a:t>
            </a:r>
            <a:r>
              <a:rPr sz="3700" spc="35" dirty="0">
                <a:latin typeface="Avenir Next" charset="0"/>
                <a:ea typeface="Avenir Next" charset="0"/>
                <a:cs typeface="Avenir Next" charset="0"/>
              </a:rPr>
              <a:t>exclusively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for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Innovation </a:t>
            </a:r>
            <a:r>
              <a:rPr sz="3700" spc="10" dirty="0">
                <a:latin typeface="Avenir Next" charset="0"/>
                <a:ea typeface="Avenir Next" charset="0"/>
                <a:cs typeface="Avenir Next" charset="0"/>
              </a:rPr>
              <a:t>Leader's </a:t>
            </a:r>
            <a:r>
              <a:rPr sz="3700" spc="25" dirty="0">
                <a:latin typeface="Avenir Next" charset="0"/>
                <a:ea typeface="Avenir Next" charset="0"/>
                <a:cs typeface="Avenir Next" charset="0"/>
              </a:rPr>
              <a:t>members.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 </a:t>
            </a: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endParaRPr lang="en-US" sz="3700" spc="25" dirty="0">
              <a:latin typeface="Avenir Next" charset="0"/>
              <a:ea typeface="Avenir Next" charset="0"/>
              <a:cs typeface="Avenir Next" charset="0"/>
            </a:endParaRP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We’re grateful to the sponsors who underwrote these reports: The </a:t>
            </a:r>
            <a:r>
              <a:rPr lang="en-US" sz="3700" spc="25" dirty="0" err="1">
                <a:latin typeface="Avenir Next" charset="0"/>
                <a:ea typeface="Avenir Next" charset="0"/>
                <a:cs typeface="Avenir Next" charset="0"/>
              </a:rPr>
              <a:t>Nason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 Group, </a:t>
            </a:r>
            <a:r>
              <a:rPr lang="en-US" sz="3700" spc="25" dirty="0" err="1">
                <a:latin typeface="Avenir Next" charset="0"/>
                <a:ea typeface="Avenir Next" charset="0"/>
                <a:cs typeface="Avenir Next" charset="0"/>
              </a:rPr>
              <a:t>Mastercard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3700" spc="25" dirty="0" err="1">
                <a:latin typeface="Avenir Next" charset="0"/>
                <a:ea typeface="Avenir Next" charset="0"/>
                <a:cs typeface="Avenir Next" charset="0"/>
              </a:rPr>
              <a:t>Sopheon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3700" spc="25" dirty="0" err="1">
                <a:latin typeface="Avenir Next" charset="0"/>
                <a:ea typeface="Avenir Next" charset="0"/>
                <a:cs typeface="Avenir Next" charset="0"/>
              </a:rPr>
              <a:t>Techstars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, KPMG, and </a:t>
            </a:r>
            <a:r>
              <a:rPr lang="en-US" sz="3700" spc="25" dirty="0" err="1">
                <a:latin typeface="Avenir Next" charset="0"/>
                <a:ea typeface="Avenir Next" charset="0"/>
                <a:cs typeface="Avenir Next" charset="0"/>
              </a:rPr>
              <a:t>Planbox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  <p:sp>
        <p:nvSpPr>
          <p:cNvPr id="5" name="object 5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194" y="1600333"/>
            <a:ext cx="8696324" cy="8686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88262" y="5"/>
            <a:ext cx="8696325" cy="100408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074" y="251911"/>
            <a:ext cx="8782049" cy="9782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491206" y="461461"/>
            <a:ext cx="8734424" cy="9572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517" y="1754296"/>
            <a:ext cx="9296399" cy="85327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44341" y="0"/>
            <a:ext cx="9296399" cy="102869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01200" y="743798"/>
            <a:ext cx="6924674" cy="9418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5800" y="776582"/>
            <a:ext cx="8382000" cy="42145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3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96400" y="1866900"/>
            <a:ext cx="8106435" cy="592021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l">
              <a:spcBef>
                <a:spcPts val="85"/>
              </a:spcBef>
            </a:pPr>
            <a:r>
              <a:rPr lang="en-US" sz="9600" spc="70" dirty="0">
                <a:latin typeface="Avenir Next" charset="0"/>
                <a:ea typeface="Avenir Next" charset="0"/>
                <a:cs typeface="Avenir Next" charset="0"/>
              </a:rPr>
              <a:t>B</a:t>
            </a:r>
            <a:r>
              <a:rPr lang="en-US" sz="9600" spc="-280" dirty="0"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9600" spc="75" dirty="0">
                <a:latin typeface="Avenir Next" charset="0"/>
                <a:ea typeface="Avenir Next" charset="0"/>
                <a:cs typeface="Avenir Next" charset="0"/>
              </a:rPr>
              <a:t>n</a:t>
            </a:r>
            <a:r>
              <a:rPr lang="en-US" sz="9600" spc="-204" dirty="0">
                <a:latin typeface="Avenir Next" charset="0"/>
                <a:ea typeface="Avenir Next" charset="0"/>
                <a:cs typeface="Avenir Next" charset="0"/>
              </a:rPr>
              <a:t>c</a:t>
            </a:r>
            <a:r>
              <a:rPr lang="en-US" sz="9600" spc="30" dirty="0">
                <a:latin typeface="Avenir Next" charset="0"/>
                <a:ea typeface="Avenir Next" charset="0"/>
                <a:cs typeface="Avenir Next" charset="0"/>
              </a:rPr>
              <a:t>h</a:t>
            </a:r>
            <a:r>
              <a:rPr lang="en-US" sz="9600" spc="-70" dirty="0">
                <a:latin typeface="Avenir Next" charset="0"/>
                <a:ea typeface="Avenir Next" charset="0"/>
                <a:cs typeface="Avenir Next" charset="0"/>
              </a:rPr>
              <a:t>m</a:t>
            </a:r>
            <a:r>
              <a:rPr lang="en-US" sz="9600" spc="-45" dirty="0">
                <a:latin typeface="Avenir Next" charset="0"/>
                <a:ea typeface="Avenir Next" charset="0"/>
                <a:cs typeface="Avenir Next" charset="0"/>
              </a:rPr>
              <a:t>a</a:t>
            </a:r>
            <a:r>
              <a:rPr lang="en-US" sz="9600" spc="-430" dirty="0">
                <a:latin typeface="Avenir Next" charset="0"/>
                <a:ea typeface="Avenir Next" charset="0"/>
                <a:cs typeface="Avenir Next" charset="0"/>
              </a:rPr>
              <a:t>r</a:t>
            </a:r>
            <a:r>
              <a:rPr lang="en-US" sz="9600" spc="-260" dirty="0">
                <a:latin typeface="Avenir Next" charset="0"/>
                <a:ea typeface="Avenir Next" charset="0"/>
                <a:cs typeface="Avenir Next" charset="0"/>
              </a:rPr>
              <a:t>k</a:t>
            </a:r>
            <a:r>
              <a:rPr lang="en-US" sz="9600" spc="490" dirty="0">
                <a:latin typeface="Avenir Next" charset="0"/>
                <a:ea typeface="Avenir Next" charset="0"/>
                <a:cs typeface="Avenir Next" charset="0"/>
              </a:rPr>
              <a:t>i</a:t>
            </a:r>
            <a:r>
              <a:rPr lang="en-US" sz="9600" spc="75" dirty="0">
                <a:latin typeface="Avenir Next" charset="0"/>
                <a:ea typeface="Avenir Next" charset="0"/>
                <a:cs typeface="Avenir Next" charset="0"/>
              </a:rPr>
              <a:t>n</a:t>
            </a:r>
            <a:r>
              <a:rPr lang="en-US" sz="9600" spc="-195" dirty="0">
                <a:latin typeface="Avenir Next" charset="0"/>
                <a:ea typeface="Avenir Next" charset="0"/>
                <a:cs typeface="Avenir Next" charset="0"/>
              </a:rPr>
              <a:t>g  </a:t>
            </a:r>
            <a:r>
              <a:rPr lang="en-US" sz="9600" spc="-30" dirty="0">
                <a:latin typeface="Avenir Next" charset="0"/>
                <a:ea typeface="Avenir Next" charset="0"/>
                <a:cs typeface="Avenir Next" charset="0"/>
              </a:rPr>
              <a:t>Innovation  </a:t>
            </a:r>
            <a:r>
              <a:rPr lang="en-US" sz="9600" spc="-100" dirty="0">
                <a:latin typeface="Avenir Next" charset="0"/>
                <a:ea typeface="Avenir Next" charset="0"/>
                <a:cs typeface="Avenir Next" charset="0"/>
              </a:rPr>
              <a:t>Impact</a:t>
            </a:r>
            <a:r>
              <a:rPr lang="en-US" sz="9600" spc="-31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9600" spc="290" dirty="0">
                <a:latin typeface="Avenir Next" charset="0"/>
                <a:ea typeface="Avenir Next" charset="0"/>
                <a:cs typeface="Avenir Next" charset="0"/>
              </a:rPr>
              <a:t>2020</a:t>
            </a:r>
            <a:br>
              <a:rPr lang="en-US" sz="9600" spc="29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4800" spc="290" dirty="0">
                <a:latin typeface="Avenir Next" charset="0"/>
                <a:ea typeface="Avenir Next" charset="0"/>
                <a:cs typeface="Avenir Next" charset="0"/>
              </a:rPr>
              <a:t>Q3 2019 — Data from 215 respondents</a:t>
            </a:r>
          </a:p>
        </p:txBody>
      </p:sp>
      <p:sp>
        <p:nvSpPr>
          <p:cNvPr id="3" name="object 3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795940"/>
            <a:ext cx="16230599" cy="6696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593056"/>
            <a:ext cx="16230599" cy="71056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2140845"/>
            <a:ext cx="16230599" cy="6000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7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09800" y="1790700"/>
            <a:ext cx="13106400" cy="6172200"/>
          </a:xfrm>
          <a:prstGeom prst="rect">
            <a:avLst/>
          </a:prstGeom>
          <a:blipFill>
            <a:blip r:embed="rId2" cstate="print"/>
            <a:srcRect/>
            <a:stretch>
              <a:fillRect t="-44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806088"/>
            <a:ext cx="16230599" cy="6677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4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5072890" cy="1028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35544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8001000" y="1028700"/>
            <a:ext cx="9829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Avenir Next" charset="0"/>
                <a:ea typeface="Avenir Next" charset="0"/>
                <a:cs typeface="Avenir Next" charset="0"/>
              </a:rPr>
              <a:t>Healthcare Innovation</a:t>
            </a:r>
          </a:p>
          <a:p>
            <a:r>
              <a:rPr lang="en-US" sz="4800" dirty="0">
                <a:latin typeface="Avenir Next" charset="0"/>
                <a:ea typeface="Avenir Next" charset="0"/>
                <a:cs typeface="Avenir Next" charset="0"/>
              </a:rPr>
              <a:t>Q1 2018 — Data from 84 respondents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380029"/>
            <a:ext cx="16230599" cy="7524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1806082"/>
            <a:ext cx="16230599" cy="6677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2303145"/>
            <a:ext cx="16230597" cy="5676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10797" y="2422938"/>
            <a:ext cx="15013878" cy="53136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7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2267" y="1704600"/>
            <a:ext cx="15540441" cy="6691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52800" y="1028701"/>
            <a:ext cx="11408675" cy="85523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3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0" y="2113466"/>
            <a:ext cx="10723763" cy="74676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990600" y="800100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venir Next" charset="0"/>
                <a:ea typeface="Avenir Next" charset="0"/>
                <a:cs typeface="Avenir Next" charset="0"/>
              </a:rPr>
              <a:t>Connectivity to Other Groups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4709" y="1299413"/>
            <a:ext cx="10546323" cy="75644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2581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57600" y="1181100"/>
            <a:ext cx="10850406" cy="79303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9491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8880" y="1041325"/>
            <a:ext cx="15149334" cy="2745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20176" y="-1"/>
            <a:ext cx="8239124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715374" cy="10286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07289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07286" y="1104900"/>
            <a:ext cx="12566714" cy="8387553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2616200">
              <a:spcBef>
                <a:spcPts val="85"/>
              </a:spcBef>
            </a:pPr>
            <a:r>
              <a:rPr lang="en-US" sz="8600" spc="-204" dirty="0">
                <a:latin typeface="Avenir Next" charset="0"/>
                <a:ea typeface="Avenir Next" charset="0"/>
                <a:cs typeface="Avenir Next" charset="0"/>
              </a:rPr>
              <a:t>2019 C</a:t>
            </a:r>
            <a:r>
              <a:rPr lang="en-US" sz="8600" spc="-265" dirty="0">
                <a:latin typeface="Avenir Next" charset="0"/>
                <a:ea typeface="Avenir Next" charset="0"/>
                <a:cs typeface="Avenir Next" charset="0"/>
              </a:rPr>
              <a:t>o</a:t>
            </a:r>
            <a:r>
              <a:rPr lang="en-US" sz="8600" spc="-70" dirty="0">
                <a:latin typeface="Avenir Next" charset="0"/>
                <a:ea typeface="Avenir Next" charset="0"/>
                <a:cs typeface="Avenir Next" charset="0"/>
              </a:rPr>
              <a:t>m</a:t>
            </a:r>
            <a:r>
              <a:rPr lang="en-US" sz="8600" spc="-305" dirty="0">
                <a:latin typeface="Avenir Next" charset="0"/>
                <a:ea typeface="Avenir Next" charset="0"/>
                <a:cs typeface="Avenir Next" charset="0"/>
              </a:rPr>
              <a:t>p</a:t>
            </a:r>
            <a:r>
              <a:rPr lang="en-US" sz="8600" spc="-280" dirty="0">
                <a:latin typeface="Avenir Next" charset="0"/>
                <a:ea typeface="Avenir Next" charset="0"/>
                <a:cs typeface="Avenir Next" charset="0"/>
              </a:rPr>
              <a:t>e</a:t>
            </a:r>
            <a:r>
              <a:rPr lang="en-US" sz="8600" spc="75" dirty="0">
                <a:latin typeface="Avenir Next" charset="0"/>
                <a:ea typeface="Avenir Next" charset="0"/>
                <a:cs typeface="Avenir Next" charset="0"/>
              </a:rPr>
              <a:t>n</a:t>
            </a:r>
            <a:r>
              <a:rPr lang="en-US" sz="8600" spc="-135" dirty="0">
                <a:latin typeface="Avenir Next" charset="0"/>
                <a:ea typeface="Avenir Next" charset="0"/>
                <a:cs typeface="Avenir Next" charset="0"/>
              </a:rPr>
              <a:t>s</a:t>
            </a:r>
            <a:r>
              <a:rPr lang="en-US" sz="8600" spc="-45" dirty="0">
                <a:latin typeface="Avenir Next" charset="0"/>
                <a:ea typeface="Avenir Next" charset="0"/>
                <a:cs typeface="Avenir Next" charset="0"/>
              </a:rPr>
              <a:t>ation</a:t>
            </a:r>
            <a:r>
              <a:rPr lang="en-US" sz="8600" spc="4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8600" spc="-235" dirty="0">
                <a:latin typeface="Avenir Next" charset="0"/>
                <a:ea typeface="Avenir Next" charset="0"/>
                <a:cs typeface="Avenir Next" charset="0"/>
              </a:rPr>
              <a:t>Survey:</a:t>
            </a:r>
            <a:r>
              <a:rPr lang="en-US" sz="860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8600" spc="-50" dirty="0">
                <a:latin typeface="Avenir Next" charset="0"/>
                <a:ea typeface="Avenir Next" charset="0"/>
                <a:cs typeface="Avenir Next" charset="0"/>
              </a:rPr>
              <a:t>How </a:t>
            </a:r>
            <a:r>
              <a:rPr lang="en-US" sz="8600" spc="-10" dirty="0">
                <a:latin typeface="Avenir Next" charset="0"/>
                <a:ea typeface="Avenir Next" charset="0"/>
                <a:cs typeface="Avenir Next" charset="0"/>
              </a:rPr>
              <a:t>Innovation, </a:t>
            </a:r>
            <a:r>
              <a:rPr lang="en-US" sz="8600" spc="-140" dirty="0">
                <a:latin typeface="Avenir Next" charset="0"/>
                <a:ea typeface="Avenir Next" charset="0"/>
                <a:cs typeface="Avenir Next" charset="0"/>
              </a:rPr>
              <a:t>R&amp;D, </a:t>
            </a:r>
            <a:r>
              <a:rPr lang="en-US" sz="8600" spc="-204" dirty="0">
                <a:latin typeface="Avenir Next" charset="0"/>
                <a:ea typeface="Avenir Next" charset="0"/>
                <a:cs typeface="Avenir Next" charset="0"/>
              </a:rPr>
              <a:t>&amp; </a:t>
            </a:r>
            <a:r>
              <a:rPr lang="en-US" sz="8600" spc="-335" dirty="0">
                <a:latin typeface="Avenir Next" charset="0"/>
                <a:ea typeface="Avenir Next" charset="0"/>
                <a:cs typeface="Avenir Next" charset="0"/>
              </a:rPr>
              <a:t>Strategy  </a:t>
            </a:r>
            <a:r>
              <a:rPr lang="en-US" sz="8600" spc="-215" dirty="0">
                <a:latin typeface="Avenir Next" charset="0"/>
                <a:ea typeface="Avenir Next" charset="0"/>
                <a:cs typeface="Avenir Next" charset="0"/>
              </a:rPr>
              <a:t>Executives </a:t>
            </a:r>
            <a:r>
              <a:rPr lang="en-US" sz="8600" spc="-365" dirty="0">
                <a:latin typeface="Avenir Next" charset="0"/>
                <a:ea typeface="Avenir Next" charset="0"/>
                <a:cs typeface="Avenir Next" charset="0"/>
              </a:rPr>
              <a:t>Get</a:t>
            </a:r>
            <a:r>
              <a:rPr lang="en-US" sz="8600" spc="-47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8600" spc="10" dirty="0">
                <a:latin typeface="Avenir Next" charset="0"/>
                <a:ea typeface="Avenir Next" charset="0"/>
                <a:cs typeface="Avenir Next" charset="0"/>
              </a:rPr>
              <a:t>Paid</a:t>
            </a:r>
          </a:p>
          <a:p>
            <a:pPr marL="12700" marR="5080">
              <a:spcBef>
                <a:spcPts val="1050"/>
              </a:spcBef>
            </a:pPr>
            <a:r>
              <a:rPr lang="en-US" sz="4800" spc="10" dirty="0">
                <a:latin typeface="Avenir Next" charset="0"/>
                <a:ea typeface="Avenir Next" charset="0"/>
                <a:cs typeface="Avenir Next" charset="0"/>
              </a:rPr>
              <a:t>Q4 2019 — Data from 175 </a:t>
            </a:r>
          </a:p>
          <a:p>
            <a:pPr marL="12700" marR="5080">
              <a:spcBef>
                <a:spcPts val="1050"/>
              </a:spcBef>
            </a:pPr>
            <a:r>
              <a:rPr lang="en-US" sz="4800" spc="10" dirty="0">
                <a:latin typeface="Avenir Next" charset="0"/>
                <a:ea typeface="Avenir Next" charset="0"/>
                <a:cs typeface="Avenir Next" charset="0"/>
              </a:rPr>
              <a:t>respondents</a:t>
            </a:r>
            <a:endParaRPr lang="en-US" sz="48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094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990600" y="800100"/>
            <a:ext cx="137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venir Next" charset="0"/>
                <a:ea typeface="Avenir Next" charset="0"/>
                <a:cs typeface="Avenir Next" charset="0"/>
              </a:rPr>
              <a:t>Is your compensation tied to performance?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324100"/>
            <a:ext cx="8166100" cy="66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128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571499"/>
            <a:ext cx="14891853" cy="900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1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259300" y="9581074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95500"/>
            <a:ext cx="14885559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6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07289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382000" y="952500"/>
            <a:ext cx="9525000" cy="888768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spcBef>
                <a:spcPts val="85"/>
              </a:spcBef>
            </a:pPr>
            <a:r>
              <a:rPr lang="en-US" sz="9600" spc="-75" dirty="0">
                <a:latin typeface="Avenir Next" charset="0"/>
                <a:ea typeface="Avenir Next" charset="0"/>
                <a:cs typeface="Avenir Next" charset="0"/>
              </a:rPr>
              <a:t>Quick </a:t>
            </a:r>
            <a:r>
              <a:rPr lang="en-US" sz="9600" spc="165" dirty="0">
                <a:latin typeface="Avenir Next" charset="0"/>
                <a:ea typeface="Avenir Next" charset="0"/>
                <a:cs typeface="Avenir Next" charset="0"/>
              </a:rPr>
              <a:t>Wins: </a:t>
            </a:r>
            <a:r>
              <a:rPr lang="en-US" sz="9600" spc="-165" dirty="0">
                <a:latin typeface="Avenir Next" charset="0"/>
                <a:ea typeface="Avenir Next" charset="0"/>
                <a:cs typeface="Avenir Next" charset="0"/>
              </a:rPr>
              <a:t>Data </a:t>
            </a:r>
            <a:r>
              <a:rPr lang="en-US" sz="9600" spc="-25" dirty="0">
                <a:latin typeface="Avenir Next" charset="0"/>
                <a:ea typeface="Avenir Next" charset="0"/>
                <a:cs typeface="Avenir Next" charset="0"/>
              </a:rPr>
              <a:t>and</a:t>
            </a:r>
            <a:r>
              <a:rPr lang="en-US" sz="9600" spc="-51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9600" spc="-165" dirty="0">
                <a:latin typeface="Avenir Next" charset="0"/>
                <a:ea typeface="Avenir Next" charset="0"/>
                <a:cs typeface="Avenir Next" charset="0"/>
              </a:rPr>
              <a:t>Case  </a:t>
            </a:r>
            <a:r>
              <a:rPr lang="en-US" sz="9600" spc="-110" dirty="0">
                <a:latin typeface="Avenir Next" charset="0"/>
                <a:ea typeface="Avenir Next" charset="0"/>
                <a:cs typeface="Avenir Next" charset="0"/>
              </a:rPr>
              <a:t>Studies </a:t>
            </a:r>
            <a:r>
              <a:rPr lang="en-US" sz="9600" spc="-90" dirty="0">
                <a:latin typeface="Avenir Next" charset="0"/>
                <a:ea typeface="Avenir Next" charset="0"/>
                <a:cs typeface="Avenir Next" charset="0"/>
              </a:rPr>
              <a:t>on  Delivering  </a:t>
            </a:r>
            <a:r>
              <a:rPr lang="en-US" sz="9600" spc="-229" dirty="0">
                <a:latin typeface="Avenir Next" charset="0"/>
                <a:ea typeface="Avenir Next" charset="0"/>
                <a:cs typeface="Avenir Next" charset="0"/>
              </a:rPr>
              <a:t>Results</a:t>
            </a:r>
            <a:r>
              <a:rPr lang="en-US" sz="9600" spc="-32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lang="en-US" sz="9600" spc="-210" dirty="0">
                <a:latin typeface="Avenir Next" charset="0"/>
                <a:ea typeface="Avenir Next" charset="0"/>
                <a:cs typeface="Avenir Next" charset="0"/>
              </a:rPr>
              <a:t>Fast</a:t>
            </a:r>
          </a:p>
          <a:p>
            <a:pPr marL="12700" marR="5080">
              <a:spcBef>
                <a:spcPts val="85"/>
              </a:spcBef>
            </a:pPr>
            <a:r>
              <a:rPr lang="en-US" sz="4800" spc="-210" dirty="0">
                <a:latin typeface="Avenir Next" charset="0"/>
                <a:ea typeface="Avenir Next" charset="0"/>
                <a:cs typeface="Avenir Next" charset="0"/>
              </a:rPr>
              <a:t>Q4 2019 — Data from 132 respondents</a:t>
            </a:r>
            <a:endParaRPr lang="en-US" sz="480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600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44905"/>
            <a:ext cx="16230599" cy="8115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1661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3480" y="1544740"/>
            <a:ext cx="16230599" cy="8115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07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0600" y="674585"/>
            <a:ext cx="16078200" cy="843282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1800"/>
              </a:lnSpc>
              <a:spcBef>
                <a:spcPts val="95"/>
              </a:spcBef>
            </a:pPr>
            <a:r>
              <a:rPr lang="en-US" sz="4200" b="1" spc="-45" dirty="0">
                <a:latin typeface="Avenir Next" charset="0"/>
                <a:ea typeface="Avenir Next" charset="0"/>
                <a:cs typeface="Avenir Next" charset="0"/>
              </a:rPr>
              <a:t>Using charts and graphs from this presentation</a:t>
            </a: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endParaRPr lang="en-US" sz="3700" spc="-45" dirty="0">
              <a:latin typeface="Avenir Next" charset="0"/>
              <a:ea typeface="Avenir Next" charset="0"/>
              <a:cs typeface="Avenir Next" charset="0"/>
            </a:endParaRP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r>
              <a:rPr sz="3700" spc="-50" dirty="0">
                <a:latin typeface="Avenir Next" charset="0"/>
                <a:ea typeface="Avenir Next" charset="0"/>
                <a:cs typeface="Avenir Next" charset="0"/>
              </a:rPr>
              <a:t>Feel </a:t>
            </a:r>
            <a:r>
              <a:rPr sz="3700" spc="20" dirty="0">
                <a:latin typeface="Avenir Next" charset="0"/>
                <a:ea typeface="Avenir Next" charset="0"/>
                <a:cs typeface="Avenir Next" charset="0"/>
              </a:rPr>
              <a:t>free </a:t>
            </a:r>
            <a:r>
              <a:rPr sz="3700" spc="165" dirty="0">
                <a:latin typeface="Avenir Next" charset="0"/>
                <a:ea typeface="Avenir Next" charset="0"/>
                <a:cs typeface="Avenir Next" charset="0"/>
              </a:rPr>
              <a:t>to </a:t>
            </a:r>
            <a:r>
              <a:rPr sz="3700" dirty="0">
                <a:latin typeface="Avenir Next" charset="0"/>
                <a:ea typeface="Avenir Next" charset="0"/>
                <a:cs typeface="Avenir Next" charset="0"/>
              </a:rPr>
              <a:t>use </a:t>
            </a:r>
            <a:r>
              <a:rPr sz="3700" spc="55" dirty="0">
                <a:latin typeface="Avenir Next" charset="0"/>
                <a:ea typeface="Avenir Next" charset="0"/>
                <a:cs typeface="Avenir Next" charset="0"/>
              </a:rPr>
              <a:t>these </a:t>
            </a:r>
            <a:r>
              <a:rPr sz="3700" spc="70" dirty="0">
                <a:latin typeface="Avenir Next" charset="0"/>
                <a:ea typeface="Avenir Next" charset="0"/>
                <a:cs typeface="Avenir Next" charset="0"/>
              </a:rPr>
              <a:t>charts </a:t>
            </a:r>
            <a:r>
              <a:rPr sz="3700" spc="-20" dirty="0">
                <a:latin typeface="Avenir Next" charset="0"/>
                <a:ea typeface="Avenir Next" charset="0"/>
                <a:cs typeface="Avenir Next" charset="0"/>
              </a:rPr>
              <a:t>and </a:t>
            </a:r>
            <a:r>
              <a:rPr sz="3700" spc="5" dirty="0">
                <a:latin typeface="Avenir Next" charset="0"/>
                <a:ea typeface="Avenir Next" charset="0"/>
                <a:cs typeface="Avenir Next" charset="0"/>
              </a:rPr>
              <a:t>graphs </a:t>
            </a:r>
            <a:r>
              <a:rPr sz="3700" spc="55" dirty="0">
                <a:latin typeface="Avenir Next" charset="0"/>
                <a:ea typeface="Avenir Next" charset="0"/>
                <a:cs typeface="Avenir Next" charset="0"/>
              </a:rPr>
              <a:t>internally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in </a:t>
            </a:r>
            <a:r>
              <a:rPr sz="3700" spc="20" dirty="0">
                <a:latin typeface="Avenir Next" charset="0"/>
                <a:ea typeface="Avenir Next" charset="0"/>
                <a:cs typeface="Avenir Next" charset="0"/>
              </a:rPr>
              <a:t>your </a:t>
            </a:r>
            <a:r>
              <a:rPr sz="3700" spc="40" dirty="0">
                <a:latin typeface="Avenir Next" charset="0"/>
                <a:ea typeface="Avenir Next" charset="0"/>
                <a:cs typeface="Avenir Next" charset="0"/>
              </a:rPr>
              <a:t>own 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presentations,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45" dirty="0">
                <a:latin typeface="Avenir Next" charset="0"/>
                <a:ea typeface="Avenir Next" charset="0"/>
                <a:cs typeface="Avenir Next" charset="0"/>
              </a:rPr>
              <a:t>or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in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public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presentations,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30" dirty="0">
                <a:latin typeface="Avenir Next" charset="0"/>
                <a:ea typeface="Avenir Next" charset="0"/>
                <a:cs typeface="Avenir Next" charset="0"/>
              </a:rPr>
              <a:t>with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95" dirty="0">
                <a:latin typeface="Avenir Next" charset="0"/>
                <a:ea typeface="Avenir Next" charset="0"/>
                <a:cs typeface="Avenir Next" charset="0"/>
              </a:rPr>
              <a:t>credit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65" dirty="0">
                <a:latin typeface="Avenir Next" charset="0"/>
                <a:ea typeface="Avenir Next" charset="0"/>
                <a:cs typeface="Avenir Next" charset="0"/>
              </a:rPr>
              <a:t>to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Innovation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-40" dirty="0">
                <a:latin typeface="Avenir Next" charset="0"/>
                <a:ea typeface="Avenir Next" charset="0"/>
                <a:cs typeface="Avenir Next" charset="0"/>
              </a:rPr>
              <a:t>Leader</a:t>
            </a:r>
            <a:r>
              <a:rPr lang="en-US"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265" dirty="0">
                <a:latin typeface="Avenir Next" charset="0"/>
                <a:ea typeface="Avenir Next" charset="0"/>
                <a:cs typeface="Avenir Next" charset="0"/>
              </a:rPr>
              <a:t>/ </a:t>
            </a:r>
            <a:r>
              <a:rPr sz="3700" spc="40" dirty="0">
                <a:latin typeface="Avenir Next" charset="0"/>
                <a:ea typeface="Avenir Next" charset="0"/>
                <a:cs typeface="Avenir Next" charset="0"/>
              </a:rPr>
              <a:t>innovationleader.com.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-110" dirty="0">
                <a:latin typeface="Avenir Next" charset="0"/>
                <a:ea typeface="Avenir Next" charset="0"/>
                <a:cs typeface="Avenir Next" charset="0"/>
              </a:rPr>
              <a:t>We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0" dirty="0">
                <a:latin typeface="Avenir Next" charset="0"/>
                <a:ea typeface="Avenir Next" charset="0"/>
                <a:cs typeface="Avenir Next" charset="0"/>
              </a:rPr>
              <a:t>ask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30" dirty="0">
                <a:latin typeface="Avenir Next" charset="0"/>
                <a:ea typeface="Avenir Next" charset="0"/>
                <a:cs typeface="Avenir Next" charset="0"/>
              </a:rPr>
              <a:t>that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5" dirty="0">
                <a:latin typeface="Avenir Next" charset="0"/>
                <a:ea typeface="Avenir Next" charset="0"/>
                <a:cs typeface="Avenir Next" charset="0"/>
              </a:rPr>
              <a:t>you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25" dirty="0">
                <a:latin typeface="Avenir Next" charset="0"/>
                <a:ea typeface="Avenir Next" charset="0"/>
                <a:cs typeface="Avenir Next" charset="0"/>
              </a:rPr>
              <a:t>do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14" dirty="0">
                <a:latin typeface="Avenir Next" charset="0"/>
                <a:ea typeface="Avenir Next" charset="0"/>
                <a:cs typeface="Avenir Next" charset="0"/>
              </a:rPr>
              <a:t>not</a:t>
            </a:r>
            <a:r>
              <a:rPr sz="3700" spc="-190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00" dirty="0">
                <a:latin typeface="Avenir Next" charset="0"/>
                <a:ea typeface="Avenir Next" charset="0"/>
                <a:cs typeface="Avenir Next" charset="0"/>
              </a:rPr>
              <a:t>post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114" dirty="0">
                <a:latin typeface="Avenir Next" charset="0"/>
                <a:ea typeface="Avenir Next" charset="0"/>
                <a:cs typeface="Avenir Next" charset="0"/>
              </a:rPr>
              <a:t>this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presentation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20" dirty="0">
                <a:latin typeface="Avenir Next" charset="0"/>
                <a:ea typeface="Avenir Next" charset="0"/>
                <a:cs typeface="Avenir Next" charset="0"/>
              </a:rPr>
              <a:t>on</a:t>
            </a:r>
            <a:r>
              <a:rPr sz="3700" spc="-185" dirty="0">
                <a:latin typeface="Avenir Next" charset="0"/>
                <a:ea typeface="Avenir Next" charset="0"/>
                <a:cs typeface="Avenir Next" charset="0"/>
              </a:rPr>
              <a:t> </a:t>
            </a:r>
            <a:r>
              <a:rPr sz="3700" spc="90" dirty="0">
                <a:latin typeface="Avenir Next" charset="0"/>
                <a:ea typeface="Avenir Next" charset="0"/>
                <a:cs typeface="Avenir Next" charset="0"/>
              </a:rPr>
              <a:t>the </a:t>
            </a:r>
            <a:r>
              <a:rPr sz="3700" spc="25" dirty="0">
                <a:latin typeface="Avenir Next" charset="0"/>
                <a:ea typeface="Avenir Next" charset="0"/>
                <a:cs typeface="Avenir Next" charset="0"/>
              </a:rPr>
              <a:t>web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in </a:t>
            </a:r>
            <a:r>
              <a:rPr sz="3700" spc="150" dirty="0">
                <a:latin typeface="Avenir Next" charset="0"/>
                <a:ea typeface="Avenir Next" charset="0"/>
                <a:cs typeface="Avenir Next" charset="0"/>
              </a:rPr>
              <a:t>its </a:t>
            </a:r>
            <a:r>
              <a:rPr sz="3700" spc="90" dirty="0">
                <a:latin typeface="Avenir Next" charset="0"/>
                <a:ea typeface="Avenir Next" charset="0"/>
                <a:cs typeface="Avenir Next" charset="0"/>
              </a:rPr>
              <a:t>entirety, </a:t>
            </a:r>
            <a:r>
              <a:rPr sz="3700" spc="-35" dirty="0">
                <a:latin typeface="Avenir Next" charset="0"/>
                <a:ea typeface="Avenir Next" charset="0"/>
                <a:cs typeface="Avenir Next" charset="0"/>
              </a:rPr>
              <a:t>as </a:t>
            </a:r>
            <a:r>
              <a:rPr sz="3700" spc="204" dirty="0">
                <a:latin typeface="Avenir Next" charset="0"/>
                <a:ea typeface="Avenir Next" charset="0"/>
                <a:cs typeface="Avenir Next" charset="0"/>
              </a:rPr>
              <a:t>it </a:t>
            </a:r>
            <a:r>
              <a:rPr sz="3700" spc="5" dirty="0">
                <a:latin typeface="Avenir Next" charset="0"/>
                <a:ea typeface="Avenir Next" charset="0"/>
                <a:cs typeface="Avenir Next" charset="0"/>
              </a:rPr>
              <a:t>was </a:t>
            </a:r>
            <a:r>
              <a:rPr sz="3700" spc="45" dirty="0">
                <a:latin typeface="Avenir Next" charset="0"/>
                <a:ea typeface="Avenir Next" charset="0"/>
                <a:cs typeface="Avenir Next" charset="0"/>
              </a:rPr>
              <a:t>created </a:t>
            </a:r>
            <a:r>
              <a:rPr sz="3700" spc="35" dirty="0">
                <a:latin typeface="Avenir Next" charset="0"/>
                <a:ea typeface="Avenir Next" charset="0"/>
                <a:cs typeface="Avenir Next" charset="0"/>
              </a:rPr>
              <a:t>exclusively </a:t>
            </a:r>
            <a:r>
              <a:rPr sz="3700" spc="60" dirty="0">
                <a:latin typeface="Avenir Next" charset="0"/>
                <a:ea typeface="Avenir Next" charset="0"/>
                <a:cs typeface="Avenir Next" charset="0"/>
              </a:rPr>
              <a:t>for </a:t>
            </a:r>
            <a:r>
              <a:rPr sz="3700" spc="65" dirty="0">
                <a:latin typeface="Avenir Next" charset="0"/>
                <a:ea typeface="Avenir Next" charset="0"/>
                <a:cs typeface="Avenir Next" charset="0"/>
              </a:rPr>
              <a:t>Innovation </a:t>
            </a:r>
            <a:r>
              <a:rPr sz="3700" spc="10" dirty="0">
                <a:latin typeface="Avenir Next" charset="0"/>
                <a:ea typeface="Avenir Next" charset="0"/>
                <a:cs typeface="Avenir Next" charset="0"/>
              </a:rPr>
              <a:t>Leader's </a:t>
            </a:r>
            <a:r>
              <a:rPr sz="3700" spc="25" dirty="0">
                <a:latin typeface="Avenir Next" charset="0"/>
                <a:ea typeface="Avenir Next" charset="0"/>
                <a:cs typeface="Avenir Next" charset="0"/>
              </a:rPr>
              <a:t>members.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 This material is </a:t>
            </a:r>
            <a:r>
              <a:rPr lang="de-DE" sz="3700" spc="25" dirty="0">
                <a:latin typeface="Avenir Next" charset="0"/>
                <a:ea typeface="Avenir Next" charset="0"/>
                <a:cs typeface="Avenir Next" charset="0"/>
              </a:rPr>
              <a:t>© 2020 Innovation Leader.</a:t>
            </a:r>
            <a:endParaRPr lang="en-US" sz="3700" spc="25" dirty="0">
              <a:latin typeface="Avenir Next" charset="0"/>
              <a:ea typeface="Avenir Next" charset="0"/>
              <a:cs typeface="Avenir Next" charset="0"/>
            </a:endParaRP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endParaRPr lang="en-US" sz="3700" spc="25" dirty="0">
              <a:latin typeface="Avenir Next" charset="0"/>
              <a:ea typeface="Avenir Next" charset="0"/>
              <a:cs typeface="Avenir Next" charset="0"/>
            </a:endParaRPr>
          </a:p>
          <a:p>
            <a:pPr marL="12700" marR="5080">
              <a:lnSpc>
                <a:spcPct val="131800"/>
              </a:lnSpc>
              <a:spcBef>
                <a:spcPts val="95"/>
              </a:spcBef>
            </a:pPr>
            <a:r>
              <a:rPr lang="en-US" sz="3700" b="1" spc="25" dirty="0">
                <a:latin typeface="Avenir Next" charset="0"/>
                <a:ea typeface="Avenir Next" charset="0"/>
                <a:cs typeface="Avenir Next" charset="0"/>
              </a:rPr>
              <a:t>About us</a:t>
            </a:r>
            <a:r>
              <a:rPr lang="en-US" sz="3700" spc="25" dirty="0">
                <a:latin typeface="Avenir Next" charset="0"/>
                <a:ea typeface="Avenir Next" charset="0"/>
                <a:cs typeface="Avenir Next" charset="0"/>
              </a:rPr>
              <a:t>: Innovation Leader is an unbiased research and information provider that serves corporate innovation, R&amp;D, and strategy executives in Global 1000 companies. </a:t>
            </a:r>
          </a:p>
        </p:txBody>
      </p:sp>
      <p:sp>
        <p:nvSpPr>
          <p:cNvPr id="5" name="object 5"/>
          <p:cNvSpPr/>
          <p:nvPr/>
        </p:nvSpPr>
        <p:spPr>
          <a:xfrm>
            <a:off x="17259300" y="9581070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45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259300" y="9581074"/>
            <a:ext cx="828674" cy="581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66700"/>
            <a:ext cx="9906000" cy="948506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07289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77200" y="1028700"/>
            <a:ext cx="9344025" cy="29668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US" sz="9600" spc="-670" dirty="0">
                <a:latin typeface="Avenir Next" charset="0"/>
                <a:ea typeface="Avenir Next" charset="0"/>
                <a:cs typeface="Avenir Next" charset="0"/>
              </a:rPr>
              <a:t>Innovation &amp; Risk</a:t>
            </a:r>
            <a:br>
              <a:rPr lang="en-US" sz="9600" dirty="0">
                <a:latin typeface="Avenir Next" charset="0"/>
                <a:ea typeface="Avenir Next" charset="0"/>
                <a:cs typeface="Avenir Next" charset="0"/>
              </a:rPr>
            </a:br>
            <a:r>
              <a:rPr lang="en-US" sz="4800" dirty="0">
                <a:latin typeface="Avenir Next" charset="0"/>
                <a:ea typeface="Avenir Next" charset="0"/>
                <a:cs typeface="Avenir Next" charset="0"/>
              </a:rPr>
              <a:t>Q4 2018 — Data from 150 respondents</a:t>
            </a:r>
            <a:endParaRPr lang="en-US" sz="4800" spc="-670" dirty="0">
              <a:latin typeface="Avenir Next" charset="0"/>
              <a:ea typeface="Avenir Next" charset="0"/>
              <a:cs typeface="Avenir Next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1164" y="3377058"/>
            <a:ext cx="7477124" cy="285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685" y="6440882"/>
            <a:ext cx="7315199" cy="3105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6685" y="241958"/>
            <a:ext cx="8515349" cy="2867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753600" y="102670"/>
            <a:ext cx="7277099" cy="97689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9715" y="5143500"/>
            <a:ext cx="6543674" cy="466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812831" y="1028700"/>
            <a:ext cx="8448674" cy="8229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59300" y="9581071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608FAF-C2A7-FA48-9A01-D9D6F23F0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02" y="445167"/>
            <a:ext cx="6163598" cy="500313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32319" y="5262086"/>
            <a:ext cx="9820275" cy="4114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46544" y="998431"/>
            <a:ext cx="10791824" cy="42290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59300" y="9581077"/>
            <a:ext cx="828674" cy="581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275</Words>
  <Application>Microsoft Macintosh PowerPoint</Application>
  <PresentationFormat>Custom</PresentationFormat>
  <Paragraphs>26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Avenir Next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Benchmarking  Innovation  Impact 2020 Q3 2019 — Data from 215 respondents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Kelsey Alpaio</cp:lastModifiedBy>
  <cp:revision>11</cp:revision>
  <dcterms:created xsi:type="dcterms:W3CDTF">2020-01-07T18:50:02Z</dcterms:created>
  <dcterms:modified xsi:type="dcterms:W3CDTF">2020-01-10T15:27:08Z</dcterms:modified>
</cp:coreProperties>
</file>