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5" r:id="rId2"/>
    <p:sldId id="258" r:id="rId3"/>
    <p:sldId id="266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078"/>
    <p:restoredTop sz="94690"/>
  </p:normalViewPr>
  <p:slideViewPr>
    <p:cSldViewPr snapToGrid="0" snapToObjects="1">
      <p:cViewPr>
        <p:scale>
          <a:sx n="96" d="100"/>
          <a:sy n="96" d="100"/>
        </p:scale>
        <p:origin x="-69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2ADB6-BC1A-A640-9C74-F003847FE243}" type="datetimeFigureOut">
              <a:rPr lang="en-US" smtClean="0"/>
              <a:t>3/28/20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76F07-7C66-C74A-B931-7921C8B90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3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531CB4-6FA5-FB4A-AA29-EF4BBA4B2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27E591B-80BE-D34E-A75B-2BF937981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53D4B4-43A8-2846-91C2-3ABC1CE6F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D2E0C6-5FBF-5842-AD04-12F44BAB0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69000-2F70-D049-8EA5-BEE5512E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3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320F7C-DC95-054A-9FF3-0795818D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73305C0-0016-3442-B6BF-0C5E69B26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E6A078-6718-F147-BCFA-3D1B60F6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DB7697-A295-2641-B9EF-FA5FC335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B3A199-3F59-F844-BB1A-88ED8DC8F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8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E4A155C-ACB5-AE4C-9A37-B75F87A28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63B8063-98CF-5C46-8A70-E2891CB10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BCFD8F-0B3F-6842-AED0-0505F0695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CCC0A4-BE64-3341-9AFF-69C560E97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0B9015-C3A2-ED4F-A9A3-F5816C8B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3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0DA1D7-2CE7-EA48-AE77-0594C9383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3107B1-EE41-AC4F-A5C6-04C33CBDB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A039DE-2FCD-A94A-A183-0A2BD32B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9EF6F8-7FC1-F441-AB79-EACB6A794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3538E1-44FE-1346-9892-9EF21270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9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6FEC5B-6EE6-2A44-B3CD-CF329915E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9850460-50B4-D644-8A34-64E955655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8E5ED0-860B-A541-9DAE-63F8E8A8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0DF58A-FB03-D542-993A-C8615D6D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41F4AD-0ED8-C844-8501-F02EB5C4D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8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771F64-8CD4-E546-8313-EE5DCA27F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1F0E21-FF25-D740-865C-A67B2D722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827E36D-36F0-C640-91F4-3166F181D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AA15C25-B784-C04E-9FE8-70E2CE733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A4CB65-DD9A-AE4C-B5BA-15BE57CE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C23AA94-CDDE-AD43-B218-75A13842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8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57D81F-3D58-BA4C-8949-75F9E4A75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6D5C63-0CB3-2247-B467-D6EE1F36F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FBB1D64-2413-2F45-907C-FEA5E86BB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9E8001C-68B9-6E4F-91C8-115E5D2427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A57CD3A-6272-C44F-AC78-1DEB78F0E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21ABE23-026E-CF47-B608-2DAEC3FF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307B644-AEA0-F343-AF1B-A841491A9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564C728-818C-2B4E-8E1B-638225C21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5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436B9C-159C-114A-B8D7-0EEE0FC6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63BBEB-FE8F-9D47-80B1-254B87E61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19D5863-00F9-C145-9464-84CD5317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10324A3-AF00-BC48-B447-03B7787C1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5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59ED8AF-DEC7-AF4D-9FAC-AB04753A7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A233E59-4E2F-4B43-A9AF-FC6A071F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BEE245-73A9-EC4D-BD94-E5938AA0E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2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F12AE3-A08E-2540-BDC4-6A815F145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44B4E8-ECF0-BC4E-86E2-999DCE21C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2664312-8D2E-F947-85FF-18628D186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D69747-FB12-4F44-86D7-2BF06954D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712B0C-87CF-894C-A0F9-E2FC7D665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5B3902-D4EC-D54A-89F2-B515BF2AC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99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6CC37E-827A-EE4F-8252-C2BC0C1F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77A127E-0F57-0A4E-A466-352DD1BBD0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496EC8-2503-C440-B210-2A25EE772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922B291-E571-D445-AC69-B3B8BB91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6852EBF-AB67-354D-8B4A-5EFEAEE1E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64434B-B806-AC47-8635-947C94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8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5B28CD8-8ADC-FF49-83BF-9B9A406E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032876-394F-6846-B1FF-B06EA6BA2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90CFCB-24B6-6944-94E7-C8DCC9C6E8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6BE-907D-674C-9264-0AE3BC7D2C2C}" type="datetimeFigureOut">
              <a:rPr lang="en-US" smtClean="0"/>
              <a:t>3/28/20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26795C-0AD5-1B4E-BEA2-CA1476D53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CCC4FD-DB93-C444-B461-6635BCDB3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022D7-E910-7146-9F1B-B11280BE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1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/>
          </p:cNvSpPr>
          <p:nvPr>
            <p:ph type="ctrTitle"/>
          </p:nvPr>
        </p:nvSpPr>
        <p:spPr>
          <a:xfrm>
            <a:off x="256343" y="-246743"/>
            <a:ext cx="11803321" cy="2321719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l" defTabSz="377890">
              <a:defRPr sz="9200" b="1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5600" dirty="0" smtClean="0">
                <a:solidFill>
                  <a:schemeClr val="tx1"/>
                </a:solidFill>
              </a:rPr>
              <a:t>Metrics Share</a:t>
            </a:r>
            <a:br>
              <a:rPr lang="en-US" sz="5600" dirty="0" smtClean="0">
                <a:solidFill>
                  <a:schemeClr val="tx1"/>
                </a:solidFill>
              </a:rPr>
            </a:br>
            <a:r>
              <a:rPr lang="en-US" sz="5600" dirty="0" smtClean="0">
                <a:solidFill>
                  <a:srgbClr val="00B0F0"/>
                </a:solidFill>
              </a:rPr>
              <a:t>March 27, 2020</a:t>
            </a:r>
            <a:endParaRPr sz="4800" dirty="0">
              <a:solidFill>
                <a:srgbClr val="00B0F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838" y="5642527"/>
            <a:ext cx="3236844" cy="10789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64" y="2134130"/>
            <a:ext cx="6918036" cy="436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8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2E4D8B-2C44-6E4D-8A46-792C50D55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8" y="0"/>
            <a:ext cx="11751732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venir Next" charset="0"/>
                <a:ea typeface="Avenir Next" charset="0"/>
                <a:cs typeface="Avenir Next" charset="0"/>
              </a:rPr>
              <a:t>How </a:t>
            </a:r>
            <a:r>
              <a:rPr lang="en-US" sz="3600" b="1" dirty="0" smtClean="0">
                <a:latin typeface="Avenir Next" charset="0"/>
                <a:ea typeface="Avenir Next" charset="0"/>
                <a:cs typeface="Avenir Next" charset="0"/>
              </a:rPr>
              <a:t>Do </a:t>
            </a:r>
            <a:r>
              <a:rPr lang="en-US" sz="3600" b="1" dirty="0">
                <a:latin typeface="Avenir Next" charset="0"/>
                <a:ea typeface="Avenir Next" charset="0"/>
                <a:cs typeface="Avenir Next" charset="0"/>
              </a:rPr>
              <a:t>Y</a:t>
            </a:r>
            <a:r>
              <a:rPr lang="en-US" sz="3600" b="1" dirty="0" smtClean="0">
                <a:latin typeface="Avenir Next" charset="0"/>
                <a:ea typeface="Avenir Next" charset="0"/>
                <a:cs typeface="Avenir Next" charset="0"/>
              </a:rPr>
              <a:t>ou </a:t>
            </a:r>
            <a:r>
              <a:rPr lang="en-US" sz="3600" b="1" dirty="0">
                <a:latin typeface="Avenir Next" charset="0"/>
                <a:ea typeface="Avenir Next" charset="0"/>
                <a:cs typeface="Avenir Next" charset="0"/>
              </a:rPr>
              <a:t>M</a:t>
            </a:r>
            <a:r>
              <a:rPr lang="en-US" sz="3600" b="1" dirty="0" smtClean="0">
                <a:latin typeface="Avenir Next" charset="0"/>
                <a:ea typeface="Avenir Next" charset="0"/>
                <a:cs typeface="Avenir Next" charset="0"/>
              </a:rPr>
              <a:t>easure </a:t>
            </a:r>
            <a:r>
              <a:rPr lang="en-US" sz="3600" b="1" dirty="0">
                <a:latin typeface="Avenir Next" charset="0"/>
                <a:ea typeface="Avenir Next" charset="0"/>
                <a:cs typeface="Avenir Next" charset="0"/>
              </a:rPr>
              <a:t>I</a:t>
            </a:r>
            <a:r>
              <a:rPr lang="en-US" sz="3600" b="1" dirty="0" smtClean="0">
                <a:latin typeface="Avenir Next" charset="0"/>
                <a:ea typeface="Avenir Next" charset="0"/>
                <a:cs typeface="Avenir Next" charset="0"/>
              </a:rPr>
              <a:t>nnovation</a:t>
            </a:r>
            <a:r>
              <a:rPr lang="en-US" sz="3600" b="1" dirty="0">
                <a:latin typeface="Avenir Next" charset="0"/>
                <a:ea typeface="Avenir Next" charset="0"/>
                <a:cs typeface="Avenir Next" charset="0"/>
              </a:rPr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2AEA5AC2-B377-AF41-8501-5088438F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D52A-035D-2342-AE8B-DEE6718BA27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D5E239A-918A-3040-803E-43469B4339E8}"/>
              </a:ext>
            </a:extLst>
          </p:cNvPr>
          <p:cNvSpPr txBox="1"/>
          <p:nvPr/>
        </p:nvSpPr>
        <p:spPr>
          <a:xfrm>
            <a:off x="1182770" y="1156214"/>
            <a:ext cx="7975260" cy="2292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venir Next" charset="0"/>
                <a:ea typeface="Avenir Next" charset="0"/>
                <a:cs typeface="Avenir Next" charset="0"/>
              </a:rPr>
              <a:t>It depends……</a:t>
            </a:r>
          </a:p>
          <a:p>
            <a:endParaRPr lang="en-US" sz="800" dirty="0">
              <a:latin typeface="Avenir Next" charset="0"/>
              <a:ea typeface="Avenir Next" charset="0"/>
              <a:cs typeface="Avenir Next" charset="0"/>
            </a:endParaRPr>
          </a:p>
          <a:p>
            <a:pPr marL="27432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venir Next" charset="0"/>
                <a:ea typeface="Avenir Next" charset="0"/>
                <a:cs typeface="Avenir Next" charset="0"/>
              </a:rPr>
              <a:t>How did you originally sell innovation to leadership?</a:t>
            </a:r>
          </a:p>
          <a:p>
            <a:pPr marL="27432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venir Next" charset="0"/>
                <a:ea typeface="Avenir Next" charset="0"/>
                <a:cs typeface="Avenir Next" charset="0"/>
              </a:rPr>
              <a:t>What flavor(s) of innovation are you focused on?</a:t>
            </a:r>
          </a:p>
          <a:p>
            <a:pPr marL="27432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venir Next" charset="0"/>
                <a:ea typeface="Avenir Next" charset="0"/>
                <a:cs typeface="Avenir Next" charset="0"/>
              </a:rPr>
              <a:t>How far along are you on your innovation journey?</a:t>
            </a:r>
          </a:p>
          <a:p>
            <a:endParaRPr lang="en-US" sz="1600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3790CE-BFFA-4E4F-B064-C85DE06AF50F}"/>
              </a:ext>
            </a:extLst>
          </p:cNvPr>
          <p:cNvSpPr txBox="1"/>
          <p:nvPr/>
        </p:nvSpPr>
        <p:spPr>
          <a:xfrm>
            <a:off x="1324739" y="3601958"/>
            <a:ext cx="2709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venir Next" charset="0"/>
                <a:ea typeface="Avenir Next" charset="0"/>
                <a:cs typeface="Avenir Next" charset="0"/>
              </a:rPr>
              <a:t>Volume Metrics (#’s)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C654290-DED9-E742-B237-456C4EBEACD8}"/>
              </a:ext>
            </a:extLst>
          </p:cNvPr>
          <p:cNvSpPr txBox="1"/>
          <p:nvPr/>
        </p:nvSpPr>
        <p:spPr>
          <a:xfrm>
            <a:off x="6639573" y="3601958"/>
            <a:ext cx="2467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venir Next" charset="0"/>
                <a:ea typeface="Avenir Next" charset="0"/>
                <a:cs typeface="Avenir Next" charset="0"/>
              </a:rPr>
              <a:t>Value Metrics ($’s)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C96E54A-0B46-9248-86AA-67138176CCC3}"/>
              </a:ext>
            </a:extLst>
          </p:cNvPr>
          <p:cNvSpPr txBox="1"/>
          <p:nvPr/>
        </p:nvSpPr>
        <p:spPr>
          <a:xfrm>
            <a:off x="6423267" y="4099147"/>
            <a:ext cx="3212739" cy="2135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Revenue from Innovations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ROI of Innovations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Efficiencies Gained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Speed to Market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Net Promoter Score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BEB4B3C-5D86-7447-AEB6-39C9B1607399}"/>
              </a:ext>
            </a:extLst>
          </p:cNvPr>
          <p:cNvSpPr txBox="1"/>
          <p:nvPr/>
        </p:nvSpPr>
        <p:spPr>
          <a:xfrm>
            <a:off x="1058586" y="4099147"/>
            <a:ext cx="3640740" cy="2135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Ideas Generated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Initiatives Sponsored/Funded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Initiatives Developed/Piloted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Employees Trained/Engaged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Partnerships Established</a:t>
            </a:r>
          </a:p>
        </p:txBody>
      </p:sp>
    </p:spTree>
    <p:extLst>
      <p:ext uri="{BB962C8B-B14F-4D97-AF65-F5344CB8AC3E}">
        <p14:creationId xmlns:p14="http://schemas.microsoft.com/office/powerpoint/2010/main" val="41265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2E4D8B-2C44-6E4D-8A46-792C50D55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8" y="0"/>
            <a:ext cx="11751732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venir Next" charset="0"/>
                <a:ea typeface="Avenir Next" charset="0"/>
                <a:cs typeface="Avenir Next" charset="0"/>
              </a:rPr>
              <a:t>Primary Core Innovation Metrics</a:t>
            </a:r>
            <a:endParaRPr lang="en-US" sz="3600" b="1" dirty="0"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2AEA5AC2-B377-AF41-8501-5088438F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2D52A-035D-2342-AE8B-DEE6718BA27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7" t="22519" r="9478" b="11996"/>
          <a:stretch/>
        </p:blipFill>
        <p:spPr>
          <a:xfrm>
            <a:off x="680484" y="1105786"/>
            <a:ext cx="10809984" cy="525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79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B9FCBE6-BA82-414F-89B7-C45ECBA8B5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046260"/>
              </p:ext>
            </p:extLst>
          </p:nvPr>
        </p:nvGraphicFramePr>
        <p:xfrm>
          <a:off x="0" y="343158"/>
          <a:ext cx="12191998" cy="6514842"/>
        </p:xfrm>
        <a:graphic>
          <a:graphicData uri="http://schemas.openxmlformats.org/drawingml/2006/table">
            <a:tbl>
              <a:tblPr firstRow="1" firstCol="1" lastCol="1" bandRow="1">
                <a:solidFill>
                  <a:schemeClr val="accent2"/>
                </a:solidFill>
                <a:tableStyleId>{EB9631B5-78F2-41C9-869B-9F39066F8104}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72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172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1723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304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5617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2"/>
                          </a:solidFill>
                        </a:rPr>
                        <a:t>Starting</a:t>
                      </a:r>
                    </a:p>
                  </a:txBody>
                  <a:tcPr marL="68580" marR="68580" marT="34290" marB="3429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2"/>
                          </a:solidFill>
                        </a:rPr>
                        <a:t>Emerging</a:t>
                      </a:r>
                    </a:p>
                  </a:txBody>
                  <a:tcPr marL="68580" marR="68580" marT="34290" marB="3429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2"/>
                          </a:solidFill>
                        </a:rPr>
                        <a:t>Advanced</a:t>
                      </a:r>
                    </a:p>
                  </a:txBody>
                  <a:tcPr marL="68580" marR="68580" marT="34290" marB="3429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2"/>
                          </a:solidFill>
                        </a:rPr>
                        <a:t>Measures</a:t>
                      </a:r>
                    </a:p>
                  </a:txBody>
                  <a:tcPr marL="68580" marR="68580" marT="34290" marB="34290" anchor="b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11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Process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Outlined process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with executive buy-in and investment allocations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Recurring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process and selected follow-on investments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Repeated success of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ideas to companies and overall process iteration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Seniority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level of support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Yield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from stage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Regular modifications to program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9773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People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Outlin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e of program (time allocations, team formation…)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Stead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y flow of new applicants, clear skills development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Acceleration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of participants in/out of the program, high degree of skills training, rapid alignment of cross-functional teams and resources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Overall applicants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, moving to full time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Skills training and mastery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9773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Ideas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Central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place for idea capture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Structured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ideas coming from many areas of the company, evolved decision gates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Clear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progression of ideas into formal “companies” with teams and success or joint projects with partners.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Volume, quality and yield of ideas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% of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ideas from different groups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611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Customer</a:t>
                      </a:r>
                      <a:r>
                        <a:rPr lang="en-US" sz="1600" baseline="0" dirty="0">
                          <a:solidFill>
                            <a:schemeClr val="bg2"/>
                          </a:solidFill>
                        </a:rPr>
                        <a:t> development</a:t>
                      </a:r>
                      <a:endParaRPr lang="en-U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Can identify key customer segments, end users. Can build personas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Performs formal interviews with customers, users. Formal programs for engagement with top customers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Ongoing engagement in development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ideation process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Validation cycle time</a:t>
                      </a:r>
                    </a:p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Engagement</a:t>
                      </a:r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 level of “customer council”</a:t>
                      </a:r>
                      <a:endParaRPr 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611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Product development</a:t>
                      </a:r>
                      <a:endParaRPr lang="en-U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Outline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of resources and approach for development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Rapidly forming teams, regular shipping of </a:t>
                      </a:r>
                      <a:r>
                        <a:rPr lang="en-US" sz="1200" u="sng" dirty="0">
                          <a:solidFill>
                            <a:schemeClr val="tx1"/>
                          </a:solidFill>
                        </a:rPr>
                        <a:t>prototypes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Rapid prototyping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for new ideas, methodical </a:t>
                      </a:r>
                      <a:r>
                        <a:rPr lang="en-US" sz="1200" u="sng" baseline="0" dirty="0">
                          <a:solidFill>
                            <a:schemeClr val="tx1"/>
                          </a:solidFill>
                        </a:rPr>
                        <a:t>production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shipping for mature ideas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Sprint</a:t>
                      </a:r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 success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Achievement of goals</a:t>
                      </a: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5542">
                <a:tc>
                  <a:txBody>
                    <a:bodyPr/>
                    <a:lstStyle/>
                    <a:p>
                      <a:pPr algn="r"/>
                      <a:r>
                        <a:rPr lang="en-US" sz="1600" b="1" i="0" dirty="0">
                          <a:solidFill>
                            <a:schemeClr val="bg2"/>
                          </a:solidFill>
                        </a:rPr>
                        <a:t>Decision Making</a:t>
                      </a: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Clear ownership of decision and discussion of tradeoffs.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Defined process with buy-in from stakeholders; decision making is faster than “normal”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Culture of decision quality embedded; data-driven decisions made quickly.</a:t>
                      </a:r>
                    </a:p>
                  </a:txBody>
                  <a:tcPr marL="68580" marR="68580" marT="34290" marB="3429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Speed of decision making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Quality- how often choose right course?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Yield- does execution match effort</a:t>
                      </a:r>
                    </a:p>
                  </a:txBody>
                  <a:tcPr marL="68580" marR="68580" marT="34290" marB="3429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828861"/>
                  </a:ext>
                </a:extLst>
              </a:tr>
              <a:tr h="58611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Community Engagement</a:t>
                      </a:r>
                      <a:br>
                        <a:rPr lang="en-US" sz="1600" dirty="0">
                          <a:solidFill>
                            <a:schemeClr val="bg2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(to</a:t>
                      </a:r>
                      <a:r>
                        <a:rPr lang="en-US" sz="1600" baseline="0" dirty="0">
                          <a:solidFill>
                            <a:schemeClr val="bg2"/>
                          </a:solidFill>
                        </a:rPr>
                        <a:t> affect ideas)</a:t>
                      </a:r>
                      <a:endParaRPr lang="en-U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Identified external resources</a:t>
                      </a: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Selected engagement of external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mentors or experts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Forma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l and </a:t>
                      </a:r>
                      <a:r>
                        <a:rPr lang="en-US" sz="1200" u="sng" baseline="0" dirty="0">
                          <a:solidFill>
                            <a:schemeClr val="tx1"/>
                          </a:solidFill>
                        </a:rPr>
                        <a:t>programmatic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inclusion of community with ideas and teams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Mentors/partners</a:t>
                      </a:r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 engaged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Quality and frequency of engagement (survey)</a:t>
                      </a:r>
                      <a:endParaRPr 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59773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Community Engagement (company</a:t>
                      </a:r>
                      <a:r>
                        <a:rPr lang="en-US" sz="1600" baseline="0" dirty="0">
                          <a:solidFill>
                            <a:schemeClr val="bg2"/>
                          </a:solidFill>
                        </a:rPr>
                        <a:t> engagement in local communities)</a:t>
                      </a:r>
                      <a:endParaRPr lang="en-U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 local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groups.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Sponsorship and cross-pollination of people.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Bi-directional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engagement with key community groups to share ideas and best practices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# of events and level of engagement</a:t>
                      </a:r>
                    </a:p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Cross</a:t>
                      </a:r>
                      <a:r>
                        <a:rPr lang="en-US" sz="1200" baseline="0" dirty="0">
                          <a:solidFill>
                            <a:schemeClr val="bg2"/>
                          </a:solidFill>
                        </a:rPr>
                        <a:t>-pollination of people</a:t>
                      </a:r>
                      <a:endParaRPr lang="en-US" sz="1200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8611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External marketing</a:t>
                      </a:r>
                      <a:endParaRPr lang="en-US" sz="1600" b="1" dirty="0">
                        <a:solidFill>
                          <a:schemeClr val="bg2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internal channels/build relationships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Infrequent mentions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Internal and external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comms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alignment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Regular mentions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Inbound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PR interest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Frequent high-value mentions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Mentions (internal and external)</a:t>
                      </a:r>
                    </a:p>
                    <a:p>
                      <a:r>
                        <a:rPr lang="en-US" sz="1200" dirty="0">
                          <a:solidFill>
                            <a:schemeClr val="bg2"/>
                          </a:solidFill>
                        </a:rPr>
                        <a:t>Mentions in high-value outlets</a:t>
                      </a: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7919A247-5302-D74C-8DCD-0DE4C5B3C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231317"/>
              </p:ext>
            </p:extLst>
          </p:nvPr>
        </p:nvGraphicFramePr>
        <p:xfrm>
          <a:off x="0" y="0"/>
          <a:ext cx="12192001" cy="3708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84600">
                  <a:extLst>
                    <a:ext uri="{9D8B030D-6E8A-4147-A177-3AD203B41FA5}">
                      <a16:colId xmlns:a16="http://schemas.microsoft.com/office/drawing/2014/main" xmlns="" val="28112571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1847361462"/>
                    </a:ext>
                  </a:extLst>
                </a:gridCol>
                <a:gridCol w="2704123">
                  <a:extLst>
                    <a:ext uri="{9D8B030D-6E8A-4147-A177-3AD203B41FA5}">
                      <a16:colId xmlns:a16="http://schemas.microsoft.com/office/drawing/2014/main" xmlns="" val="1903774516"/>
                    </a:ext>
                  </a:extLst>
                </a:gridCol>
                <a:gridCol w="1376811">
                  <a:extLst>
                    <a:ext uri="{9D8B030D-6E8A-4147-A177-3AD203B41FA5}">
                      <a16:colId xmlns:a16="http://schemas.microsoft.com/office/drawing/2014/main" xmlns="" val="1754248931"/>
                    </a:ext>
                  </a:extLst>
                </a:gridCol>
                <a:gridCol w="2040467">
                  <a:extLst>
                    <a:ext uri="{9D8B030D-6E8A-4147-A177-3AD203B41FA5}">
                      <a16:colId xmlns:a16="http://schemas.microsoft.com/office/drawing/2014/main" xmlns="" val="37786814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Corporate Innovation Program Metrics</a:t>
                      </a:r>
                      <a:endParaRPr lang="en-US" sz="1600" b="1" dirty="0"/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©2019 Shashi Jain</a:t>
                      </a:r>
                      <a:endParaRPr lang="en-US" sz="1200" dirty="0"/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Infrastructure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People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Community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61898662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xmlns="" id="{127751E5-85A8-6C43-84CC-8B32C84B92AB}"/>
              </a:ext>
            </a:extLst>
          </p:cNvPr>
          <p:cNvSpPr/>
          <p:nvPr/>
        </p:nvSpPr>
        <p:spPr>
          <a:xfrm>
            <a:off x="7174522" y="53535"/>
            <a:ext cx="263769" cy="26376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6D2BF7E5-4E0A-5847-9F73-A22ECCE96DAE}"/>
              </a:ext>
            </a:extLst>
          </p:cNvPr>
          <p:cNvSpPr/>
          <p:nvPr/>
        </p:nvSpPr>
        <p:spPr>
          <a:xfrm>
            <a:off x="9123484" y="52199"/>
            <a:ext cx="263769" cy="2637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16B84860-64EC-CA41-B31F-E43DECB7059C}"/>
              </a:ext>
            </a:extLst>
          </p:cNvPr>
          <p:cNvSpPr/>
          <p:nvPr/>
        </p:nvSpPr>
        <p:spPr>
          <a:xfrm>
            <a:off x="10805745" y="52457"/>
            <a:ext cx="263769" cy="26376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6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471</Words>
  <Application>Microsoft Macintosh PowerPoint</Application>
  <PresentationFormat>Widescreen</PresentationFormat>
  <Paragraphs>90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Avenir Next</vt:lpstr>
      <vt:lpstr>Calibri</vt:lpstr>
      <vt:lpstr>Calibri Light</vt:lpstr>
      <vt:lpstr>Arial</vt:lpstr>
      <vt:lpstr>Office Theme</vt:lpstr>
      <vt:lpstr>Metrics Share March 27, 2020</vt:lpstr>
      <vt:lpstr>How Do You Measure Innovation?</vt:lpstr>
      <vt:lpstr>Primary Core Innovation Metrics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Jain, Shashi</dc:creator>
  <cp:lastModifiedBy>Microsoft Office User</cp:lastModifiedBy>
  <cp:revision>11</cp:revision>
  <cp:lastPrinted>2020-03-28T12:34:29Z</cp:lastPrinted>
  <dcterms:created xsi:type="dcterms:W3CDTF">2019-02-27T21:04:21Z</dcterms:created>
  <dcterms:modified xsi:type="dcterms:W3CDTF">2020-03-28T16:33:04Z</dcterms:modified>
</cp:coreProperties>
</file>