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99" r:id="rId4"/>
    <p:sldId id="300" r:id="rId5"/>
    <p:sldId id="260" r:id="rId6"/>
    <p:sldId id="304" r:id="rId7"/>
    <p:sldId id="305" r:id="rId8"/>
    <p:sldId id="306" r:id="rId9"/>
    <p:sldId id="30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D1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6"/>
    <p:restoredTop sz="95485"/>
  </p:normalViewPr>
  <p:slideViewPr>
    <p:cSldViewPr snapToGrid="0" snapToObjects="1">
      <p:cViewPr>
        <p:scale>
          <a:sx n="91" d="100"/>
          <a:sy n="91" d="100"/>
        </p:scale>
        <p:origin x="312" y="4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0D70B-8227-2B40-9987-062659FD5069}"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FE8EC-55D5-E849-98ED-50B5B5229624}" type="slidenum">
              <a:rPr lang="en-US" smtClean="0"/>
              <a:t>‹#›</a:t>
            </a:fld>
            <a:endParaRPr lang="en-US"/>
          </a:p>
        </p:txBody>
      </p:sp>
    </p:spTree>
    <p:extLst>
      <p:ext uri="{BB962C8B-B14F-4D97-AF65-F5344CB8AC3E}">
        <p14:creationId xmlns:p14="http://schemas.microsoft.com/office/powerpoint/2010/main" val="396570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FE8EC-55D5-E849-98ED-50B5B5229624}" type="slidenum">
              <a:rPr lang="en-US" smtClean="0"/>
              <a:t>1</a:t>
            </a:fld>
            <a:endParaRPr lang="en-US"/>
          </a:p>
        </p:txBody>
      </p:sp>
    </p:spTree>
    <p:extLst>
      <p:ext uri="{BB962C8B-B14F-4D97-AF65-F5344CB8AC3E}">
        <p14:creationId xmlns:p14="http://schemas.microsoft.com/office/powerpoint/2010/main" val="17440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FE8EC-55D5-E849-98ED-50B5B5229624}" type="slidenum">
              <a:rPr lang="en-US" smtClean="0"/>
              <a:t>2</a:t>
            </a:fld>
            <a:endParaRPr lang="en-US"/>
          </a:p>
        </p:txBody>
      </p:sp>
    </p:spTree>
    <p:extLst>
      <p:ext uri="{BB962C8B-B14F-4D97-AF65-F5344CB8AC3E}">
        <p14:creationId xmlns:p14="http://schemas.microsoft.com/office/powerpoint/2010/main" val="68826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FE8EC-55D5-E849-98ED-50B5B5229624}" type="slidenum">
              <a:rPr lang="en-US" smtClean="0"/>
              <a:t>3</a:t>
            </a:fld>
            <a:endParaRPr lang="en-US"/>
          </a:p>
        </p:txBody>
      </p:sp>
    </p:spTree>
    <p:extLst>
      <p:ext uri="{BB962C8B-B14F-4D97-AF65-F5344CB8AC3E}">
        <p14:creationId xmlns:p14="http://schemas.microsoft.com/office/powerpoint/2010/main" val="261048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D628CE-C4EB-E54C-9219-D3A895B3E103}"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5838" y="5642527"/>
            <a:ext cx="3236844" cy="1078948"/>
          </a:xfrm>
          <a:prstGeom prst="rect">
            <a:avLst/>
          </a:prstGeom>
        </p:spPr>
      </p:pic>
    </p:spTree>
    <p:extLst>
      <p:ext uri="{BB962C8B-B14F-4D97-AF65-F5344CB8AC3E}">
        <p14:creationId xmlns:p14="http://schemas.microsoft.com/office/powerpoint/2010/main" val="39667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99129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25278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28CE-C4EB-E54C-9219-D3A895B3E103}"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2895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D628CE-C4EB-E54C-9219-D3A895B3E103}"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66272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628CE-C4EB-E54C-9219-D3A895B3E103}"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6112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D628CE-C4EB-E54C-9219-D3A895B3E103}" type="datetimeFigureOut">
              <a:rPr lang="en-US" smtClean="0"/>
              <a:t>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82781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D628CE-C4EB-E54C-9219-D3A895B3E103}" type="datetimeFigureOut">
              <a:rPr lang="en-US" smtClean="0"/>
              <a:t>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69291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628CE-C4EB-E54C-9219-D3A895B3E103}" type="datetimeFigureOut">
              <a:rPr lang="en-US" smtClean="0"/>
              <a:t>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84739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628CE-C4EB-E54C-9219-D3A895B3E103}"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11371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628CE-C4EB-E54C-9219-D3A895B3E103}"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DB16-BE5E-4748-B279-CC89E16DBE14}" type="slidenum">
              <a:rPr lang="en-US" smtClean="0"/>
              <a:t>‹#›</a:t>
            </a:fld>
            <a:endParaRPr lang="en-US"/>
          </a:p>
        </p:txBody>
      </p:sp>
    </p:spTree>
    <p:extLst>
      <p:ext uri="{BB962C8B-B14F-4D97-AF65-F5344CB8AC3E}">
        <p14:creationId xmlns:p14="http://schemas.microsoft.com/office/powerpoint/2010/main" val="2092404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628CE-C4EB-E54C-9219-D3A895B3E103}" type="datetimeFigureOut">
              <a:rPr lang="en-US" smtClean="0"/>
              <a:t>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EDB16-BE5E-4748-B279-CC89E16DBE14}" type="slidenum">
              <a:rPr lang="en-US" smtClean="0"/>
              <a:t>‹#›</a:t>
            </a:fld>
            <a:endParaRPr lang="en-US"/>
          </a:p>
        </p:txBody>
      </p:sp>
    </p:spTree>
    <p:extLst>
      <p:ext uri="{BB962C8B-B14F-4D97-AF65-F5344CB8AC3E}">
        <p14:creationId xmlns:p14="http://schemas.microsoft.com/office/powerpoint/2010/main" val="75682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xfrm>
            <a:off x="522494" y="-318296"/>
            <a:ext cx="11803321" cy="2321719"/>
          </a:xfrm>
          <a:prstGeom prst="rect">
            <a:avLst/>
          </a:prstGeom>
        </p:spPr>
        <p:txBody>
          <a:bodyPr>
            <a:noAutofit/>
          </a:bodyPr>
          <a:lstStyle/>
          <a:p>
            <a:pPr lvl="1" algn="l" defTabSz="377890">
              <a:defRPr sz="9200" b="1">
                <a:latin typeface="Avenir Next"/>
                <a:ea typeface="Avenir Next"/>
                <a:cs typeface="Avenir Next"/>
                <a:sym typeface="Avenir Next"/>
              </a:defRPr>
            </a:pPr>
            <a:r>
              <a:rPr lang="en-US" sz="4800" dirty="0">
                <a:solidFill>
                  <a:schemeClr val="tx1"/>
                </a:solidFill>
              </a:rPr>
              <a:t>Scenario Planning for the Impact of Coronavirus — </a:t>
            </a:r>
            <a:r>
              <a:rPr lang="en-US" sz="4800" dirty="0">
                <a:solidFill>
                  <a:srgbClr val="00B0F0"/>
                </a:solidFill>
              </a:rPr>
              <a:t>April 2020</a:t>
            </a:r>
            <a:endParaRPr sz="4800" dirty="0">
              <a:solidFill>
                <a:srgbClr val="00B0F0"/>
              </a:solidFill>
            </a:endParaRPr>
          </a:p>
        </p:txBody>
      </p:sp>
      <p:sp>
        <p:nvSpPr>
          <p:cNvPr id="2" name="TextBox 1"/>
          <p:cNvSpPr txBox="1"/>
          <p:nvPr/>
        </p:nvSpPr>
        <p:spPr>
          <a:xfrm>
            <a:off x="544796" y="6411950"/>
            <a:ext cx="4337824" cy="215444"/>
          </a:xfrm>
          <a:prstGeom prst="rect">
            <a:avLst/>
          </a:prstGeom>
          <a:noFill/>
        </p:spPr>
        <p:txBody>
          <a:bodyPr wrap="square" rtlCol="0">
            <a:spAutoFit/>
          </a:bodyPr>
          <a:lstStyle/>
          <a:p>
            <a:r>
              <a:rPr lang="en-US" sz="800" dirty="0">
                <a:latin typeface="Avenir Next" charset="0"/>
                <a:ea typeface="Avenir Next" charset="0"/>
                <a:cs typeface="Avenir Next" charset="0"/>
              </a:rPr>
              <a:t>Photo by Jens </a:t>
            </a:r>
            <a:r>
              <a:rPr lang="en-US" sz="800" dirty="0" err="1">
                <a:latin typeface="Avenir Next" charset="0"/>
                <a:ea typeface="Avenir Next" charset="0"/>
                <a:cs typeface="Avenir Next" charset="0"/>
              </a:rPr>
              <a:t>Lelie</a:t>
            </a:r>
            <a:r>
              <a:rPr lang="en-US" sz="800" dirty="0">
                <a:latin typeface="Avenir Next" charset="0"/>
                <a:ea typeface="Avenir Next" charset="0"/>
                <a:cs typeface="Avenir Next" charset="0"/>
              </a:rPr>
              <a:t> from </a:t>
            </a:r>
            <a:r>
              <a:rPr lang="en-US" sz="800" dirty="0" err="1">
                <a:latin typeface="Avenir Next" charset="0"/>
                <a:ea typeface="Avenir Next" charset="0"/>
                <a:cs typeface="Avenir Next" charset="0"/>
              </a:rPr>
              <a:t>Unsplash.com</a:t>
            </a:r>
            <a:endParaRPr lang="en-US" sz="800" dirty="0">
              <a:latin typeface="Avenir Next" charset="0"/>
              <a:ea typeface="Avenir Next" charset="0"/>
              <a:cs typeface="Avenir Next"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61" y="2062975"/>
            <a:ext cx="6227060" cy="4168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87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 y="320040"/>
            <a:ext cx="10675062" cy="6258123"/>
          </a:xfrm>
          <a:prstGeom prst="rect">
            <a:avLst/>
          </a:prstGeom>
          <a:noFill/>
        </p:spPr>
        <p:txBody>
          <a:bodyPr wrap="square" rtlCol="0">
            <a:spAutoFit/>
          </a:bodyPr>
          <a:lstStyle/>
          <a:p>
            <a:pPr>
              <a:spcBef>
                <a:spcPts val="400"/>
              </a:spcBef>
              <a:spcAft>
                <a:spcPts val="400"/>
              </a:spcAft>
            </a:pPr>
            <a:r>
              <a:rPr lang="en-US" sz="2800" b="1" dirty="0">
                <a:latin typeface="Avenir Next" charset="0"/>
                <a:ea typeface="Avenir Next" charset="0"/>
                <a:cs typeface="Avenir Next" charset="0"/>
              </a:rPr>
              <a:t>Why Scenario Planning is Crucial Right Now</a:t>
            </a:r>
          </a:p>
          <a:p>
            <a:pPr>
              <a:spcBef>
                <a:spcPts val="400"/>
              </a:spcBef>
              <a:spcAft>
                <a:spcPts val="400"/>
              </a:spcAft>
            </a:pPr>
            <a:r>
              <a:rPr lang="en-US" sz="2300" dirty="0">
                <a:latin typeface="Avenir Next" charset="0"/>
                <a:ea typeface="Avenir Next" charset="0"/>
                <a:cs typeface="Avenir Next" charset="0"/>
              </a:rPr>
              <a:t>Innovation teams are invaluable during the current crisis. They can help their organizations think through, and plan for, the impact of changes in…</a:t>
            </a:r>
            <a:br>
              <a:rPr lang="en-US" sz="2300" dirty="0">
                <a:latin typeface="Avenir Next" charset="0"/>
                <a:ea typeface="Avenir Next" charset="0"/>
                <a:cs typeface="Avenir Next" charset="0"/>
              </a:rPr>
            </a:br>
            <a:endParaRPr lang="en-US" sz="2300" dirty="0">
              <a:latin typeface="Avenir Next" charset="0"/>
              <a:ea typeface="Avenir Next" charset="0"/>
              <a:cs typeface="Avenir Next" charset="0"/>
            </a:endParaRPr>
          </a:p>
          <a:p>
            <a:pPr marL="800100" lvl="1" indent="-342900">
              <a:spcBef>
                <a:spcPts val="200"/>
              </a:spcBef>
              <a:spcAft>
                <a:spcPts val="200"/>
              </a:spcAft>
              <a:buFont typeface="Arial" panose="020B0604020202020204" pitchFamily="34" charset="0"/>
              <a:buChar char="•"/>
            </a:pPr>
            <a:r>
              <a:rPr lang="en-US" b="1" dirty="0">
                <a:latin typeface="Avenir Next" charset="0"/>
                <a:ea typeface="Avenir Next" charset="0"/>
                <a:cs typeface="Avenir Next" charset="0"/>
              </a:rPr>
              <a:t>Existing Business Desirability</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Customers and their “jobs-to-be-done”</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Expectations for solutions and experiences</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Ability and willingness to access and to pay</a:t>
            </a:r>
          </a:p>
          <a:p>
            <a:pPr marL="801688" indent="-334963">
              <a:spcBef>
                <a:spcPts val="200"/>
              </a:spcBef>
              <a:spcAft>
                <a:spcPts val="200"/>
              </a:spcAft>
              <a:buFont typeface="Arial" panose="020B0604020202020204" pitchFamily="34" charset="0"/>
              <a:buChar char="•"/>
            </a:pPr>
            <a:r>
              <a:rPr lang="en-US" b="1" dirty="0">
                <a:latin typeface="Avenir Next" charset="0"/>
                <a:ea typeface="Avenir Next" charset="0"/>
                <a:cs typeface="Avenir Next" charset="0"/>
              </a:rPr>
              <a:t>Existing Business Viability</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Tangible returns (e.g. sources / amounts of revenue and cost)</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Intangible returns (e.g. brand, IP, capabilities, culture, talent)</a:t>
            </a:r>
          </a:p>
          <a:p>
            <a:pPr marL="800100" lvl="1" indent="-342900">
              <a:spcBef>
                <a:spcPts val="200"/>
              </a:spcBef>
              <a:spcAft>
                <a:spcPts val="200"/>
              </a:spcAft>
              <a:buFont typeface="Arial" panose="020B0604020202020204" pitchFamily="34" charset="0"/>
              <a:buChar char="•"/>
            </a:pPr>
            <a:r>
              <a:rPr lang="en-US" b="1" dirty="0">
                <a:latin typeface="Avenir Next" charset="0"/>
                <a:ea typeface="Avenir Next" charset="0"/>
                <a:cs typeface="Avenir Next" charset="0"/>
              </a:rPr>
              <a:t>Existing Business Feasibility</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Supply chain availability / velocity (e.g. suppliers, channels)</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Internal resource / process availability (e.g. people / money / marketing / legal)</a:t>
            </a:r>
          </a:p>
          <a:p>
            <a:pPr marL="1266825" lvl="1" indent="-342900">
              <a:spcBef>
                <a:spcPts val="200"/>
              </a:spcBef>
              <a:spcAft>
                <a:spcPts val="200"/>
              </a:spcAft>
              <a:buFont typeface="Courier New" panose="02070309020205020404" pitchFamily="49" charset="0"/>
              <a:buChar char="o"/>
            </a:pPr>
            <a:r>
              <a:rPr lang="en-US" dirty="0">
                <a:latin typeface="Avenir Next" charset="0"/>
                <a:ea typeface="Avenir Next" charset="0"/>
                <a:cs typeface="Avenir Next" charset="0"/>
              </a:rPr>
              <a:t>Internal organizational dynamics (e.g. virtual, in-person)</a:t>
            </a:r>
          </a:p>
          <a:p>
            <a:pPr marL="801688" indent="-334963">
              <a:spcBef>
                <a:spcPts val="200"/>
              </a:spcBef>
              <a:spcAft>
                <a:spcPts val="200"/>
              </a:spcAft>
              <a:buFont typeface="Arial" panose="020B0604020202020204" pitchFamily="34" charset="0"/>
              <a:buChar char="•"/>
            </a:pPr>
            <a:r>
              <a:rPr lang="en-US" b="1" dirty="0">
                <a:latin typeface="Avenir Next" charset="0"/>
              </a:rPr>
              <a:t>Changing Individual / Societal Behaviors and Preferences</a:t>
            </a:r>
          </a:p>
          <a:p>
            <a:pPr marL="1266825" lvl="1" indent="-342900">
              <a:spcBef>
                <a:spcPts val="200"/>
              </a:spcBef>
              <a:spcAft>
                <a:spcPts val="200"/>
              </a:spcAft>
              <a:buFont typeface="Courier New" panose="02070309020205020404" pitchFamily="49" charset="0"/>
              <a:buChar char="o"/>
            </a:pPr>
            <a:r>
              <a:rPr lang="en-US" dirty="0">
                <a:solidFill>
                  <a:prstClr val="black"/>
                </a:solidFill>
                <a:latin typeface="Avenir Next" charset="0"/>
                <a:ea typeface="Avenir Next" charset="0"/>
                <a:cs typeface="Avenir Next" charset="0"/>
              </a:rPr>
              <a:t>Ex. Health vs. wealth, social distancing, travel, work / life </a:t>
            </a:r>
            <a:br>
              <a:rPr lang="en-US" dirty="0">
                <a:solidFill>
                  <a:prstClr val="black"/>
                </a:solidFill>
                <a:latin typeface="Avenir Next" charset="0"/>
                <a:ea typeface="Avenir Next" charset="0"/>
                <a:cs typeface="Avenir Next" charset="0"/>
              </a:rPr>
            </a:br>
            <a:r>
              <a:rPr lang="en-US" dirty="0">
                <a:solidFill>
                  <a:prstClr val="black"/>
                </a:solidFill>
                <a:latin typeface="Avenir Next" charset="0"/>
                <a:ea typeface="Avenir Next" charset="0"/>
                <a:cs typeface="Avenir Next" charset="0"/>
              </a:rPr>
              <a:t>merging</a:t>
            </a:r>
          </a:p>
        </p:txBody>
      </p:sp>
    </p:spTree>
    <p:extLst>
      <p:ext uri="{BB962C8B-B14F-4D97-AF65-F5344CB8AC3E}">
        <p14:creationId xmlns:p14="http://schemas.microsoft.com/office/powerpoint/2010/main" val="1296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a:extLst>
              <a:ext uri="{FF2B5EF4-FFF2-40B4-BE49-F238E27FC236}">
                <a16:creationId xmlns:a16="http://schemas.microsoft.com/office/drawing/2014/main" xmlns="" id="{F0F20D53-94BE-E54B-81CE-8456737DECC5}"/>
              </a:ext>
            </a:extLst>
          </p:cNvPr>
          <p:cNvSpPr txBox="1">
            <a:spLocks/>
          </p:cNvSpPr>
          <p:nvPr/>
        </p:nvSpPr>
        <p:spPr>
          <a:xfrm>
            <a:off x="320040" y="320041"/>
            <a:ext cx="11803321" cy="19199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tx1"/>
                </a:solidFill>
                <a:latin typeface="Avenir Next"/>
                <a:ea typeface="Avenir Next"/>
                <a:cs typeface="Avenir Next"/>
                <a:sym typeface="Avenir Next"/>
              </a:rPr>
              <a:t>How to Use </a:t>
            </a:r>
            <a:r>
              <a:rPr lang="en-US" sz="2800" b="1" kern="0" dirty="0">
                <a:latin typeface="Avenir Next"/>
                <a:ea typeface="Avenir Next"/>
                <a:cs typeface="Avenir Next"/>
                <a:sym typeface="Avenir Next"/>
              </a:rPr>
              <a:t>T</a:t>
            </a:r>
            <a:r>
              <a:rPr lang="en-US" sz="2800" b="1" kern="0" dirty="0">
                <a:solidFill>
                  <a:schemeClr val="tx1"/>
                </a:solidFill>
                <a:latin typeface="Avenir Next"/>
                <a:ea typeface="Avenir Next"/>
                <a:cs typeface="Avenir Next"/>
                <a:sym typeface="Avenir Next"/>
              </a:rPr>
              <a:t>his </a:t>
            </a:r>
            <a:r>
              <a:rPr lang="en-US" sz="2800" b="1" kern="0" dirty="0">
                <a:latin typeface="Avenir Next"/>
                <a:ea typeface="Avenir Next"/>
                <a:cs typeface="Avenir Next"/>
                <a:sym typeface="Avenir Next"/>
              </a:rPr>
              <a:t>D</a:t>
            </a:r>
            <a:r>
              <a:rPr lang="en-US" sz="2800" b="1" kern="0" dirty="0">
                <a:solidFill>
                  <a:schemeClr val="tx1"/>
                </a:solidFill>
                <a:latin typeface="Avenir Next"/>
                <a:ea typeface="Avenir Next"/>
                <a:cs typeface="Avenir Next"/>
                <a:sym typeface="Avenir Next"/>
              </a:rPr>
              <a:t>eck</a:t>
            </a:r>
          </a:p>
          <a:p>
            <a:pPr algn="l">
              <a:spcBef>
                <a:spcPts val="400"/>
              </a:spcBef>
              <a:spcAft>
                <a:spcPts val="400"/>
              </a:spcAft>
            </a:pPr>
            <a:r>
              <a:rPr lang="en-US" sz="2400" dirty="0">
                <a:latin typeface="Avenir Next" charset="0"/>
                <a:ea typeface="Avenir Next" charset="0"/>
                <a:cs typeface="Avenir Next" charset="0"/>
              </a:rPr>
              <a:t>This deck presents a series of variables the outcomes of which will lead to different scenarios — positive and negative — for organizations. Not all variables may be relevant to every organization, and you will likely identify others to include in your discussions. </a:t>
            </a:r>
            <a:endParaRPr lang="en-US" sz="2600" b="1" kern="0" dirty="0">
              <a:solidFill>
                <a:srgbClr val="00B0F0"/>
              </a:solidFill>
              <a:latin typeface="Avenir Next"/>
              <a:ea typeface="Avenir Next"/>
              <a:cs typeface="Avenir Next"/>
              <a:sym typeface="Avenir Next"/>
            </a:endParaRPr>
          </a:p>
        </p:txBody>
      </p:sp>
      <p:sp>
        <p:nvSpPr>
          <p:cNvPr id="17" name="U-Turn Arrow 16">
            <a:extLst>
              <a:ext uri="{FF2B5EF4-FFF2-40B4-BE49-F238E27FC236}">
                <a16:creationId xmlns:a16="http://schemas.microsoft.com/office/drawing/2014/main" xmlns="" id="{2BD7C146-9DE1-784E-9283-E78F3FDDD080}"/>
              </a:ext>
            </a:extLst>
          </p:cNvPr>
          <p:cNvSpPr/>
          <p:nvPr/>
        </p:nvSpPr>
        <p:spPr>
          <a:xfrm rot="5400000">
            <a:off x="9871035" y="3548346"/>
            <a:ext cx="2791083" cy="1069905"/>
          </a:xfrm>
          <a:prstGeom prst="uturnArrow">
            <a:avLst>
              <a:gd name="adj1" fmla="val 32547"/>
              <a:gd name="adj2" fmla="val 25000"/>
              <a:gd name="adj3" fmla="val 25000"/>
              <a:gd name="adj4" fmla="val 43750"/>
              <a:gd name="adj5" fmla="val 75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23">
            <a:extLst>
              <a:ext uri="{FF2B5EF4-FFF2-40B4-BE49-F238E27FC236}">
                <a16:creationId xmlns:a16="http://schemas.microsoft.com/office/drawing/2014/main" xmlns="" id="{D323D923-D938-6A48-8E87-41C1E8638C10}"/>
              </a:ext>
            </a:extLst>
          </p:cNvPr>
          <p:cNvSpPr/>
          <p:nvPr/>
        </p:nvSpPr>
        <p:spPr>
          <a:xfrm>
            <a:off x="1261112" y="3180015"/>
            <a:ext cx="2103120" cy="1027968"/>
          </a:xfrm>
          <a:custGeom>
            <a:avLst/>
            <a:gdLst>
              <a:gd name="connsiteX0" fmla="*/ 0 w 1830284"/>
              <a:gd name="connsiteY0" fmla="*/ 0 h 1027968"/>
              <a:gd name="connsiteX1" fmla="*/ 1830284 w 1830284"/>
              <a:gd name="connsiteY1" fmla="*/ 0 h 1027968"/>
              <a:gd name="connsiteX2" fmla="*/ 1830284 w 1830284"/>
              <a:gd name="connsiteY2" fmla="*/ 1027968 h 1027968"/>
              <a:gd name="connsiteX3" fmla="*/ 0 w 1830284"/>
              <a:gd name="connsiteY3" fmla="*/ 1027968 h 1027968"/>
              <a:gd name="connsiteX4" fmla="*/ 0 w 1830284"/>
              <a:gd name="connsiteY4" fmla="*/ 0 h 102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284" h="1027968">
                <a:moveTo>
                  <a:pt x="0" y="0"/>
                </a:moveTo>
                <a:lnTo>
                  <a:pt x="1830284" y="0"/>
                </a:lnTo>
                <a:lnTo>
                  <a:pt x="1830284" y="1027968"/>
                </a:lnTo>
                <a:lnTo>
                  <a:pt x="0" y="102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spcBef>
                <a:spcPct val="0"/>
              </a:spcBef>
              <a:buNone/>
            </a:pPr>
            <a:r>
              <a:rPr lang="en-US" sz="2000" kern="1200" dirty="0">
                <a:latin typeface="Avenir Next" panose="020B0503020202020204" pitchFamily="34" charset="0"/>
              </a:rPr>
              <a:t>...the variables most relevant to you and your organization.</a:t>
            </a:r>
          </a:p>
        </p:txBody>
      </p:sp>
      <p:sp>
        <p:nvSpPr>
          <p:cNvPr id="26" name="Freeform 25">
            <a:extLst>
              <a:ext uri="{FF2B5EF4-FFF2-40B4-BE49-F238E27FC236}">
                <a16:creationId xmlns:a16="http://schemas.microsoft.com/office/drawing/2014/main" xmlns="" id="{EC28ECDD-DC36-CF42-9EA7-5C98D353E8AD}"/>
              </a:ext>
            </a:extLst>
          </p:cNvPr>
          <p:cNvSpPr/>
          <p:nvPr/>
        </p:nvSpPr>
        <p:spPr>
          <a:xfrm>
            <a:off x="3695701" y="3180015"/>
            <a:ext cx="2103120" cy="1027968"/>
          </a:xfrm>
          <a:custGeom>
            <a:avLst/>
            <a:gdLst>
              <a:gd name="connsiteX0" fmla="*/ 0 w 1833785"/>
              <a:gd name="connsiteY0" fmla="*/ 0 h 1027968"/>
              <a:gd name="connsiteX1" fmla="*/ 1833785 w 1833785"/>
              <a:gd name="connsiteY1" fmla="*/ 0 h 1027968"/>
              <a:gd name="connsiteX2" fmla="*/ 1833785 w 1833785"/>
              <a:gd name="connsiteY2" fmla="*/ 1027968 h 1027968"/>
              <a:gd name="connsiteX3" fmla="*/ 0 w 1833785"/>
              <a:gd name="connsiteY3" fmla="*/ 1027968 h 1027968"/>
              <a:gd name="connsiteX4" fmla="*/ 0 w 1833785"/>
              <a:gd name="connsiteY4" fmla="*/ 0 h 102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785" h="1027968">
                <a:moveTo>
                  <a:pt x="0" y="0"/>
                </a:moveTo>
                <a:lnTo>
                  <a:pt x="1833785" y="0"/>
                </a:lnTo>
                <a:lnTo>
                  <a:pt x="1833785" y="1027968"/>
                </a:lnTo>
                <a:lnTo>
                  <a:pt x="0" y="102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spcBef>
                <a:spcPct val="0"/>
              </a:spcBef>
              <a:buNone/>
            </a:pPr>
            <a:r>
              <a:rPr lang="en-US" sz="2000" kern="1200" dirty="0">
                <a:latin typeface="Avenir Next" panose="020B0503020202020204" pitchFamily="34" charset="0"/>
              </a:rPr>
              <a:t>...the dimensions as appropriate for your specific  circumstances.</a:t>
            </a:r>
          </a:p>
        </p:txBody>
      </p:sp>
      <p:sp>
        <p:nvSpPr>
          <p:cNvPr id="28" name="Freeform 27">
            <a:extLst>
              <a:ext uri="{FF2B5EF4-FFF2-40B4-BE49-F238E27FC236}">
                <a16:creationId xmlns:a16="http://schemas.microsoft.com/office/drawing/2014/main" xmlns="" id="{30F9C8CB-7605-C840-8139-302CEFB68EF6}"/>
              </a:ext>
            </a:extLst>
          </p:cNvPr>
          <p:cNvSpPr/>
          <p:nvPr/>
        </p:nvSpPr>
        <p:spPr>
          <a:xfrm>
            <a:off x="6153144" y="3180015"/>
            <a:ext cx="2103120" cy="1027968"/>
          </a:xfrm>
          <a:custGeom>
            <a:avLst/>
            <a:gdLst>
              <a:gd name="connsiteX0" fmla="*/ 0 w 1791581"/>
              <a:gd name="connsiteY0" fmla="*/ 0 h 1027968"/>
              <a:gd name="connsiteX1" fmla="*/ 1791581 w 1791581"/>
              <a:gd name="connsiteY1" fmla="*/ 0 h 1027968"/>
              <a:gd name="connsiteX2" fmla="*/ 1791581 w 1791581"/>
              <a:gd name="connsiteY2" fmla="*/ 1027968 h 1027968"/>
              <a:gd name="connsiteX3" fmla="*/ 0 w 1791581"/>
              <a:gd name="connsiteY3" fmla="*/ 1027968 h 1027968"/>
              <a:gd name="connsiteX4" fmla="*/ 0 w 1791581"/>
              <a:gd name="connsiteY4" fmla="*/ 0 h 102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581" h="1027968">
                <a:moveTo>
                  <a:pt x="0" y="0"/>
                </a:moveTo>
                <a:lnTo>
                  <a:pt x="1791581" y="0"/>
                </a:lnTo>
                <a:lnTo>
                  <a:pt x="1791581" y="1027968"/>
                </a:lnTo>
                <a:lnTo>
                  <a:pt x="0" y="102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spcBef>
                <a:spcPct val="0"/>
              </a:spcBef>
              <a:buNone/>
            </a:pPr>
            <a:r>
              <a:rPr lang="en-US" sz="2000" kern="1200" dirty="0">
                <a:latin typeface="Avenir Next" panose="020B0503020202020204" pitchFamily="34" charset="0"/>
              </a:rPr>
              <a:t>...the most likely outcomes on each spectrum through voting.</a:t>
            </a:r>
          </a:p>
        </p:txBody>
      </p:sp>
      <p:grpSp>
        <p:nvGrpSpPr>
          <p:cNvPr id="31" name="Group 30">
            <a:extLst>
              <a:ext uri="{FF2B5EF4-FFF2-40B4-BE49-F238E27FC236}">
                <a16:creationId xmlns:a16="http://schemas.microsoft.com/office/drawing/2014/main" xmlns="" id="{0AAF3F31-391D-F040-A88F-E092789EDED2}"/>
              </a:ext>
            </a:extLst>
          </p:cNvPr>
          <p:cNvGrpSpPr/>
          <p:nvPr/>
        </p:nvGrpSpPr>
        <p:grpSpPr>
          <a:xfrm>
            <a:off x="1115319" y="2572515"/>
            <a:ext cx="9961361" cy="540000"/>
            <a:chOff x="1115319" y="2394095"/>
            <a:chExt cx="9961361" cy="540000"/>
          </a:xfrm>
          <a:gradFill flip="none" rotWithShape="0">
            <a:gsLst>
              <a:gs pos="5000">
                <a:srgbClr val="00B0F0"/>
              </a:gs>
              <a:gs pos="0">
                <a:srgbClr val="00B0F0"/>
              </a:gs>
              <a:gs pos="100000">
                <a:srgbClr val="00B0F0">
                  <a:alpha val="20000"/>
                </a:srgbClr>
              </a:gs>
            </a:gsLst>
            <a:path path="circle">
              <a:fillToRect l="100000" t="100000"/>
            </a:path>
            <a:tileRect/>
          </a:gradFill>
        </p:grpSpPr>
        <p:sp>
          <p:nvSpPr>
            <p:cNvPr id="23" name="Freeform 22">
              <a:extLst>
                <a:ext uri="{FF2B5EF4-FFF2-40B4-BE49-F238E27FC236}">
                  <a16:creationId xmlns:a16="http://schemas.microsoft.com/office/drawing/2014/main" xmlns="" id="{042DE1C1-6CDA-9243-B1B5-ABDD772ACA6A}"/>
                </a:ext>
              </a:extLst>
            </p:cNvPr>
            <p:cNvSpPr/>
            <p:nvPr/>
          </p:nvSpPr>
          <p:spPr>
            <a:xfrm>
              <a:off x="1115319" y="2394095"/>
              <a:ext cx="2652340" cy="540000"/>
            </a:xfrm>
            <a:custGeom>
              <a:avLst/>
              <a:gdLst>
                <a:gd name="connsiteX0" fmla="*/ 0 w 2652340"/>
                <a:gd name="connsiteY0" fmla="*/ 0 h 540000"/>
                <a:gd name="connsiteX1" fmla="*/ 2382340 w 2652340"/>
                <a:gd name="connsiteY1" fmla="*/ 0 h 540000"/>
                <a:gd name="connsiteX2" fmla="*/ 2652340 w 2652340"/>
                <a:gd name="connsiteY2" fmla="*/ 270000 h 540000"/>
                <a:gd name="connsiteX3" fmla="*/ 2382340 w 2652340"/>
                <a:gd name="connsiteY3" fmla="*/ 540000 h 540000"/>
                <a:gd name="connsiteX4" fmla="*/ 0 w 2652340"/>
                <a:gd name="connsiteY4" fmla="*/ 540000 h 540000"/>
                <a:gd name="connsiteX5" fmla="*/ 270000 w 2652340"/>
                <a:gd name="connsiteY5" fmla="*/ 270000 h 540000"/>
                <a:gd name="connsiteX6" fmla="*/ 0 w 2652340"/>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340" h="540000">
                  <a:moveTo>
                    <a:pt x="0" y="0"/>
                  </a:moveTo>
                  <a:lnTo>
                    <a:pt x="2382340" y="0"/>
                  </a:lnTo>
                  <a:lnTo>
                    <a:pt x="2652340" y="270000"/>
                  </a:lnTo>
                  <a:lnTo>
                    <a:pt x="2382340" y="540000"/>
                  </a:lnTo>
                  <a:lnTo>
                    <a:pt x="0" y="540000"/>
                  </a:lnTo>
                  <a:lnTo>
                    <a:pt x="270000" y="270000"/>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012" tIns="32004" rIns="302004" bIns="32004"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panose="020B0503020202020204" pitchFamily="34" charset="0"/>
                </a:rPr>
                <a:t>Pick</a:t>
              </a:r>
            </a:p>
          </p:txBody>
        </p:sp>
        <p:sp>
          <p:nvSpPr>
            <p:cNvPr id="25" name="Freeform 24">
              <a:extLst>
                <a:ext uri="{FF2B5EF4-FFF2-40B4-BE49-F238E27FC236}">
                  <a16:creationId xmlns:a16="http://schemas.microsoft.com/office/drawing/2014/main" xmlns="" id="{9BABB6C1-5FE0-7D4F-A858-289AB676B16C}"/>
                </a:ext>
              </a:extLst>
            </p:cNvPr>
            <p:cNvSpPr/>
            <p:nvPr/>
          </p:nvSpPr>
          <p:spPr>
            <a:xfrm>
              <a:off x="3551659" y="2394095"/>
              <a:ext cx="2652340" cy="540000"/>
            </a:xfrm>
            <a:custGeom>
              <a:avLst/>
              <a:gdLst>
                <a:gd name="connsiteX0" fmla="*/ 0 w 2652340"/>
                <a:gd name="connsiteY0" fmla="*/ 0 h 540000"/>
                <a:gd name="connsiteX1" fmla="*/ 2382340 w 2652340"/>
                <a:gd name="connsiteY1" fmla="*/ 0 h 540000"/>
                <a:gd name="connsiteX2" fmla="*/ 2652340 w 2652340"/>
                <a:gd name="connsiteY2" fmla="*/ 270000 h 540000"/>
                <a:gd name="connsiteX3" fmla="*/ 2382340 w 2652340"/>
                <a:gd name="connsiteY3" fmla="*/ 540000 h 540000"/>
                <a:gd name="connsiteX4" fmla="*/ 0 w 2652340"/>
                <a:gd name="connsiteY4" fmla="*/ 540000 h 540000"/>
                <a:gd name="connsiteX5" fmla="*/ 270000 w 2652340"/>
                <a:gd name="connsiteY5" fmla="*/ 270000 h 540000"/>
                <a:gd name="connsiteX6" fmla="*/ 0 w 2652340"/>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340" h="540000">
                  <a:moveTo>
                    <a:pt x="0" y="0"/>
                  </a:moveTo>
                  <a:lnTo>
                    <a:pt x="2382340" y="0"/>
                  </a:lnTo>
                  <a:lnTo>
                    <a:pt x="2652340" y="270000"/>
                  </a:lnTo>
                  <a:lnTo>
                    <a:pt x="2382340" y="540000"/>
                  </a:lnTo>
                  <a:lnTo>
                    <a:pt x="0" y="540000"/>
                  </a:lnTo>
                  <a:lnTo>
                    <a:pt x="270000" y="270000"/>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012" tIns="32004" rIns="302004" bIns="32004"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panose="020B0503020202020204" pitchFamily="34" charset="0"/>
                </a:rPr>
                <a:t>Phrase</a:t>
              </a:r>
            </a:p>
          </p:txBody>
        </p:sp>
        <p:sp>
          <p:nvSpPr>
            <p:cNvPr id="27" name="Freeform 26">
              <a:extLst>
                <a:ext uri="{FF2B5EF4-FFF2-40B4-BE49-F238E27FC236}">
                  <a16:creationId xmlns:a16="http://schemas.microsoft.com/office/drawing/2014/main" xmlns="" id="{BF02978D-6D0F-5A46-842B-FF4FF14C5636}"/>
                </a:ext>
              </a:extLst>
            </p:cNvPr>
            <p:cNvSpPr/>
            <p:nvPr/>
          </p:nvSpPr>
          <p:spPr>
            <a:xfrm>
              <a:off x="5987999" y="2394095"/>
              <a:ext cx="2652340" cy="540000"/>
            </a:xfrm>
            <a:custGeom>
              <a:avLst/>
              <a:gdLst>
                <a:gd name="connsiteX0" fmla="*/ 0 w 2652340"/>
                <a:gd name="connsiteY0" fmla="*/ 0 h 540000"/>
                <a:gd name="connsiteX1" fmla="*/ 2382340 w 2652340"/>
                <a:gd name="connsiteY1" fmla="*/ 0 h 540000"/>
                <a:gd name="connsiteX2" fmla="*/ 2652340 w 2652340"/>
                <a:gd name="connsiteY2" fmla="*/ 270000 h 540000"/>
                <a:gd name="connsiteX3" fmla="*/ 2382340 w 2652340"/>
                <a:gd name="connsiteY3" fmla="*/ 540000 h 540000"/>
                <a:gd name="connsiteX4" fmla="*/ 0 w 2652340"/>
                <a:gd name="connsiteY4" fmla="*/ 540000 h 540000"/>
                <a:gd name="connsiteX5" fmla="*/ 270000 w 2652340"/>
                <a:gd name="connsiteY5" fmla="*/ 270000 h 540000"/>
                <a:gd name="connsiteX6" fmla="*/ 0 w 2652340"/>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340" h="540000">
                  <a:moveTo>
                    <a:pt x="0" y="0"/>
                  </a:moveTo>
                  <a:lnTo>
                    <a:pt x="2382340" y="0"/>
                  </a:lnTo>
                  <a:lnTo>
                    <a:pt x="2652340" y="270000"/>
                  </a:lnTo>
                  <a:lnTo>
                    <a:pt x="2382340" y="540000"/>
                  </a:lnTo>
                  <a:lnTo>
                    <a:pt x="0" y="540000"/>
                  </a:lnTo>
                  <a:lnTo>
                    <a:pt x="270000" y="270000"/>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012" tIns="32004" rIns="302004" bIns="32004"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panose="020B0503020202020204" pitchFamily="34" charset="0"/>
                </a:rPr>
                <a:t>Prioritize</a:t>
              </a:r>
            </a:p>
          </p:txBody>
        </p:sp>
        <p:sp>
          <p:nvSpPr>
            <p:cNvPr id="29" name="Freeform 28">
              <a:extLst>
                <a:ext uri="{FF2B5EF4-FFF2-40B4-BE49-F238E27FC236}">
                  <a16:creationId xmlns:a16="http://schemas.microsoft.com/office/drawing/2014/main" xmlns="" id="{228093F1-4DA1-0E49-84FA-E25C9366841D}"/>
                </a:ext>
              </a:extLst>
            </p:cNvPr>
            <p:cNvSpPr/>
            <p:nvPr/>
          </p:nvSpPr>
          <p:spPr>
            <a:xfrm>
              <a:off x="8424340" y="2394095"/>
              <a:ext cx="2652340" cy="540000"/>
            </a:xfrm>
            <a:custGeom>
              <a:avLst/>
              <a:gdLst>
                <a:gd name="connsiteX0" fmla="*/ 0 w 2652340"/>
                <a:gd name="connsiteY0" fmla="*/ 0 h 540000"/>
                <a:gd name="connsiteX1" fmla="*/ 2382340 w 2652340"/>
                <a:gd name="connsiteY1" fmla="*/ 0 h 540000"/>
                <a:gd name="connsiteX2" fmla="*/ 2652340 w 2652340"/>
                <a:gd name="connsiteY2" fmla="*/ 270000 h 540000"/>
                <a:gd name="connsiteX3" fmla="*/ 2382340 w 2652340"/>
                <a:gd name="connsiteY3" fmla="*/ 540000 h 540000"/>
                <a:gd name="connsiteX4" fmla="*/ 0 w 2652340"/>
                <a:gd name="connsiteY4" fmla="*/ 540000 h 540000"/>
                <a:gd name="connsiteX5" fmla="*/ 270000 w 2652340"/>
                <a:gd name="connsiteY5" fmla="*/ 270000 h 540000"/>
                <a:gd name="connsiteX6" fmla="*/ 0 w 2652340"/>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340" h="540000">
                  <a:moveTo>
                    <a:pt x="0" y="0"/>
                  </a:moveTo>
                  <a:lnTo>
                    <a:pt x="2382340" y="0"/>
                  </a:lnTo>
                  <a:lnTo>
                    <a:pt x="2652340" y="270000"/>
                  </a:lnTo>
                  <a:lnTo>
                    <a:pt x="2382340" y="540000"/>
                  </a:lnTo>
                  <a:lnTo>
                    <a:pt x="0" y="540000"/>
                  </a:lnTo>
                  <a:lnTo>
                    <a:pt x="270000" y="270000"/>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012" tIns="32004" rIns="302004" bIns="32004"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venir Next" panose="020B0503020202020204" pitchFamily="34" charset="0"/>
                </a:rPr>
                <a:t>Propose</a:t>
              </a:r>
            </a:p>
          </p:txBody>
        </p:sp>
      </p:grpSp>
      <p:sp>
        <p:nvSpPr>
          <p:cNvPr id="30" name="Freeform 29">
            <a:extLst>
              <a:ext uri="{FF2B5EF4-FFF2-40B4-BE49-F238E27FC236}">
                <a16:creationId xmlns:a16="http://schemas.microsoft.com/office/drawing/2014/main" xmlns="" id="{DA36B147-7A82-514C-A36F-F05FCEE64F38}"/>
              </a:ext>
            </a:extLst>
          </p:cNvPr>
          <p:cNvSpPr/>
          <p:nvPr/>
        </p:nvSpPr>
        <p:spPr>
          <a:xfrm>
            <a:off x="8564881" y="3180015"/>
            <a:ext cx="2103120" cy="1027968"/>
          </a:xfrm>
          <a:custGeom>
            <a:avLst/>
            <a:gdLst>
              <a:gd name="connsiteX0" fmla="*/ 0 w 1840787"/>
              <a:gd name="connsiteY0" fmla="*/ 0 h 1027968"/>
              <a:gd name="connsiteX1" fmla="*/ 1840787 w 1840787"/>
              <a:gd name="connsiteY1" fmla="*/ 0 h 1027968"/>
              <a:gd name="connsiteX2" fmla="*/ 1840787 w 1840787"/>
              <a:gd name="connsiteY2" fmla="*/ 1027968 h 1027968"/>
              <a:gd name="connsiteX3" fmla="*/ 0 w 1840787"/>
              <a:gd name="connsiteY3" fmla="*/ 1027968 h 1027968"/>
              <a:gd name="connsiteX4" fmla="*/ 0 w 1840787"/>
              <a:gd name="connsiteY4" fmla="*/ 0 h 102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787" h="1027968">
                <a:moveTo>
                  <a:pt x="0" y="0"/>
                </a:moveTo>
                <a:lnTo>
                  <a:pt x="1840787" y="0"/>
                </a:lnTo>
                <a:lnTo>
                  <a:pt x="1840787" y="1027968"/>
                </a:lnTo>
                <a:lnTo>
                  <a:pt x="0" y="1027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spcBef>
                <a:spcPct val="0"/>
              </a:spcBef>
              <a:buNone/>
            </a:pPr>
            <a:r>
              <a:rPr lang="en-US" sz="2000" kern="1200" dirty="0">
                <a:latin typeface="Avenir Next" panose="020B0503020202020204" pitchFamily="34" charset="0"/>
              </a:rPr>
              <a:t>...the optimal response, given the likely range of outcomes.</a:t>
            </a:r>
          </a:p>
        </p:txBody>
      </p:sp>
      <p:sp>
        <p:nvSpPr>
          <p:cNvPr id="4" name="Left Arrow 3">
            <a:extLst>
              <a:ext uri="{FF2B5EF4-FFF2-40B4-BE49-F238E27FC236}">
                <a16:creationId xmlns:a16="http://schemas.microsoft.com/office/drawing/2014/main" xmlns="" id="{B15DF119-43BE-A043-AD7B-436C7B8D7939}"/>
              </a:ext>
            </a:extLst>
          </p:cNvPr>
          <p:cNvSpPr/>
          <p:nvPr/>
        </p:nvSpPr>
        <p:spPr>
          <a:xfrm>
            <a:off x="1709756" y="4884564"/>
            <a:ext cx="9170447" cy="631282"/>
          </a:xfrm>
          <a:prstGeom prst="leftArrow">
            <a:avLst>
              <a:gd name="adj1" fmla="val 50000"/>
              <a:gd name="adj2" fmla="val 59168"/>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54864" rtlCol="0" anchor="ctr"/>
          <a:lstStyle/>
          <a:p>
            <a:pPr algn="ctr"/>
            <a:r>
              <a:rPr lang="en-US" sz="1600" i="1" dirty="0">
                <a:solidFill>
                  <a:schemeClr val="tx1"/>
                </a:solidFill>
                <a:latin typeface="Avenir Next" panose="020B0503020202020204" pitchFamily="34" charset="0"/>
              </a:rPr>
              <a:t>Regularly refresh selected variables and most likely outcomes, leveraging new data</a:t>
            </a:r>
          </a:p>
        </p:txBody>
      </p:sp>
      <p:sp>
        <p:nvSpPr>
          <p:cNvPr id="9" name="U-Turn Arrow 8">
            <a:extLst>
              <a:ext uri="{FF2B5EF4-FFF2-40B4-BE49-F238E27FC236}">
                <a16:creationId xmlns:a16="http://schemas.microsoft.com/office/drawing/2014/main" xmlns="" id="{B7507D61-B0E1-4B4B-A552-7CA1B8161D9D}"/>
              </a:ext>
            </a:extLst>
          </p:cNvPr>
          <p:cNvSpPr/>
          <p:nvPr/>
        </p:nvSpPr>
        <p:spPr>
          <a:xfrm rot="16200000">
            <a:off x="-380643" y="3428323"/>
            <a:ext cx="2791083" cy="1069905"/>
          </a:xfrm>
          <a:prstGeom prst="uturnArrow">
            <a:avLst>
              <a:gd name="adj1" fmla="val 32547"/>
              <a:gd name="adj2" fmla="val 25000"/>
              <a:gd name="adj3" fmla="val 25000"/>
              <a:gd name="adj4" fmla="val 43750"/>
              <a:gd name="adj5" fmla="val 75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33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0">
            <a:extLst>
              <a:ext uri="{FF2B5EF4-FFF2-40B4-BE49-F238E27FC236}">
                <a16:creationId xmlns:a16="http://schemas.microsoft.com/office/drawing/2014/main" xmlns="" id="{2AF9BFF3-14BB-F44B-92CF-CE23DF95ABE2}"/>
              </a:ext>
            </a:extLst>
          </p:cNvPr>
          <p:cNvSpPr txBox="1">
            <a:spLocks/>
          </p:cNvSpPr>
          <p:nvPr/>
        </p:nvSpPr>
        <p:spPr>
          <a:xfrm>
            <a:off x="320040" y="320041"/>
            <a:ext cx="11803321" cy="454456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tx1"/>
                </a:solidFill>
                <a:latin typeface="Avenir Next"/>
                <a:ea typeface="Avenir Next"/>
                <a:cs typeface="Avenir Next"/>
                <a:sym typeface="Avenir Next"/>
              </a:rPr>
              <a:t>Sets of Variables</a:t>
            </a:r>
          </a:p>
          <a:p>
            <a:pPr marL="0" lvl="1" algn="l" defTabSz="377890">
              <a:spcBef>
                <a:spcPts val="400"/>
              </a:spcBef>
              <a:spcAft>
                <a:spcPts val="400"/>
              </a:spcAft>
              <a:defRPr sz="9200" b="1">
                <a:latin typeface="Avenir Next"/>
                <a:ea typeface="Avenir Next"/>
                <a:cs typeface="Avenir Next"/>
                <a:sym typeface="Avenir Next"/>
              </a:defRPr>
            </a:pPr>
            <a:endParaRPr lang="en-US" sz="2600" b="1" kern="0" dirty="0">
              <a:solidFill>
                <a:srgbClr val="00B0F0"/>
              </a:solidFill>
              <a:latin typeface="Avenir Next"/>
              <a:ea typeface="Avenir Next"/>
              <a:cs typeface="Avenir Next"/>
              <a:sym typeface="Avenir Next"/>
            </a:endParaRPr>
          </a:p>
        </p:txBody>
      </p:sp>
      <p:grpSp>
        <p:nvGrpSpPr>
          <p:cNvPr id="11" name="Group 10">
            <a:extLst>
              <a:ext uri="{FF2B5EF4-FFF2-40B4-BE49-F238E27FC236}">
                <a16:creationId xmlns:a16="http://schemas.microsoft.com/office/drawing/2014/main" xmlns="" id="{A6147C2B-813E-1C44-AC82-EB5A3E992D48}"/>
              </a:ext>
            </a:extLst>
          </p:cNvPr>
          <p:cNvGrpSpPr/>
          <p:nvPr/>
        </p:nvGrpSpPr>
        <p:grpSpPr>
          <a:xfrm>
            <a:off x="2688407" y="1152152"/>
            <a:ext cx="6815187" cy="4218925"/>
            <a:chOff x="3111506" y="1152152"/>
            <a:chExt cx="6815187" cy="4218925"/>
          </a:xfrm>
        </p:grpSpPr>
        <p:sp>
          <p:nvSpPr>
            <p:cNvPr id="7" name="Freeform 6">
              <a:extLst>
                <a:ext uri="{FF2B5EF4-FFF2-40B4-BE49-F238E27FC236}">
                  <a16:creationId xmlns:a16="http://schemas.microsoft.com/office/drawing/2014/main" xmlns="" id="{26E6A939-63F2-B748-8624-305519D00E73}"/>
                </a:ext>
              </a:extLst>
            </p:cNvPr>
            <p:cNvSpPr/>
            <p:nvPr/>
          </p:nvSpPr>
          <p:spPr>
            <a:xfrm>
              <a:off x="3111506" y="1152152"/>
              <a:ext cx="3245327" cy="1947196"/>
            </a:xfrm>
            <a:custGeom>
              <a:avLst/>
              <a:gdLst>
                <a:gd name="connsiteX0" fmla="*/ 0 w 3245327"/>
                <a:gd name="connsiteY0" fmla="*/ 0 h 1947196"/>
                <a:gd name="connsiteX1" fmla="*/ 3245327 w 3245327"/>
                <a:gd name="connsiteY1" fmla="*/ 0 h 1947196"/>
                <a:gd name="connsiteX2" fmla="*/ 3245327 w 3245327"/>
                <a:gd name="connsiteY2" fmla="*/ 1947196 h 1947196"/>
                <a:gd name="connsiteX3" fmla="*/ 0 w 3245327"/>
                <a:gd name="connsiteY3" fmla="*/ 1947196 h 1947196"/>
                <a:gd name="connsiteX4" fmla="*/ 0 w 3245327"/>
                <a:gd name="connsiteY4" fmla="*/ 0 h 19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327" h="1947196">
                  <a:moveTo>
                    <a:pt x="0" y="0"/>
                  </a:moveTo>
                  <a:lnTo>
                    <a:pt x="3245327" y="0"/>
                  </a:lnTo>
                  <a:lnTo>
                    <a:pt x="3245327" y="1947196"/>
                  </a:lnTo>
                  <a:lnTo>
                    <a:pt x="0" y="194719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1466850">
                <a:lnSpc>
                  <a:spcPct val="90000"/>
                </a:lnSpc>
                <a:spcBef>
                  <a:spcPct val="0"/>
                </a:spcBef>
                <a:spcAft>
                  <a:spcPct val="35000"/>
                </a:spcAft>
                <a:buNone/>
              </a:pPr>
              <a:r>
                <a:rPr lang="en-US" sz="3300" b="0" i="0" kern="1200" dirty="0">
                  <a:latin typeface="Avenir Next" panose="020B0503020202020204" pitchFamily="34" charset="0"/>
                </a:rPr>
                <a:t>Desirability</a:t>
              </a:r>
            </a:p>
            <a:p>
              <a:pPr marL="122238" lvl="1" indent="0" algn="ctr" defTabSz="889000">
                <a:lnSpc>
                  <a:spcPct val="90000"/>
                </a:lnSpc>
                <a:spcBef>
                  <a:spcPct val="0"/>
                </a:spcBef>
                <a:spcAft>
                  <a:spcPct val="15000"/>
                </a:spcAft>
                <a:buNone/>
                <a:tabLst/>
              </a:pPr>
              <a:r>
                <a:rPr lang="en-US" sz="2000" b="0" i="0" kern="1200" dirty="0">
                  <a:latin typeface="Avenir Next" panose="020B0503020202020204" pitchFamily="34" charset="0"/>
                </a:rPr>
                <a:t>Customer / Job-to-be-done / Solution</a:t>
              </a:r>
            </a:p>
            <a:p>
              <a:pPr marL="122238" lvl="1" indent="0" algn="ctr" defTabSz="889000">
                <a:lnSpc>
                  <a:spcPct val="90000"/>
                </a:lnSpc>
                <a:spcBef>
                  <a:spcPct val="0"/>
                </a:spcBef>
                <a:spcAft>
                  <a:spcPct val="15000"/>
                </a:spcAft>
                <a:buNone/>
                <a:tabLst/>
              </a:pPr>
              <a:r>
                <a:rPr lang="en-US" sz="2000" i="1" dirty="0">
                  <a:latin typeface="Avenir Next" panose="020B0503020202020204" pitchFamily="34" charset="0"/>
                </a:rPr>
                <a:t>Slide 5</a:t>
              </a:r>
              <a:endParaRPr lang="en-US" sz="2000" b="0" i="1" kern="1200" dirty="0">
                <a:latin typeface="Avenir Next" panose="020B0503020202020204" pitchFamily="34" charset="0"/>
              </a:endParaRPr>
            </a:p>
          </p:txBody>
        </p:sp>
        <p:sp>
          <p:nvSpPr>
            <p:cNvPr id="8" name="Freeform 7">
              <a:extLst>
                <a:ext uri="{FF2B5EF4-FFF2-40B4-BE49-F238E27FC236}">
                  <a16:creationId xmlns:a16="http://schemas.microsoft.com/office/drawing/2014/main" xmlns="" id="{544403E5-E8CE-C240-B08B-15FEF20B2B30}"/>
                </a:ext>
              </a:extLst>
            </p:cNvPr>
            <p:cNvSpPr/>
            <p:nvPr/>
          </p:nvSpPr>
          <p:spPr>
            <a:xfrm>
              <a:off x="6681366" y="1152152"/>
              <a:ext cx="3245327" cy="1947196"/>
            </a:xfrm>
            <a:custGeom>
              <a:avLst/>
              <a:gdLst>
                <a:gd name="connsiteX0" fmla="*/ 0 w 3245327"/>
                <a:gd name="connsiteY0" fmla="*/ 0 h 1947196"/>
                <a:gd name="connsiteX1" fmla="*/ 3245327 w 3245327"/>
                <a:gd name="connsiteY1" fmla="*/ 0 h 1947196"/>
                <a:gd name="connsiteX2" fmla="*/ 3245327 w 3245327"/>
                <a:gd name="connsiteY2" fmla="*/ 1947196 h 1947196"/>
                <a:gd name="connsiteX3" fmla="*/ 0 w 3245327"/>
                <a:gd name="connsiteY3" fmla="*/ 1947196 h 1947196"/>
                <a:gd name="connsiteX4" fmla="*/ 0 w 3245327"/>
                <a:gd name="connsiteY4" fmla="*/ 0 h 19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327" h="1947196">
                  <a:moveTo>
                    <a:pt x="0" y="0"/>
                  </a:moveTo>
                  <a:lnTo>
                    <a:pt x="3245327" y="0"/>
                  </a:lnTo>
                  <a:lnTo>
                    <a:pt x="3245327" y="1947196"/>
                  </a:lnTo>
                  <a:lnTo>
                    <a:pt x="0" y="1947196"/>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latin typeface="Avenir Next" panose="020B0503020202020204" pitchFamily="34" charset="0"/>
                </a:rPr>
                <a:t>Viability</a:t>
              </a:r>
            </a:p>
            <a:p>
              <a:pPr marL="0" lvl="0" indent="0" algn="ctr" defTabSz="1466850">
                <a:lnSpc>
                  <a:spcPct val="90000"/>
                </a:lnSpc>
                <a:spcBef>
                  <a:spcPct val="0"/>
                </a:spcBef>
                <a:spcAft>
                  <a:spcPct val="35000"/>
                </a:spcAft>
                <a:buNone/>
              </a:pPr>
              <a:r>
                <a:rPr lang="en-US" sz="2000" b="0" i="0" kern="1200" dirty="0">
                  <a:latin typeface="Avenir Next" panose="020B0503020202020204" pitchFamily="34" charset="0"/>
                </a:rPr>
                <a:t>Tangible &amp; Intangible Returns / Sustainability</a:t>
              </a:r>
            </a:p>
            <a:p>
              <a:pPr algn="ctr" defTabSz="1466850">
                <a:lnSpc>
                  <a:spcPct val="90000"/>
                </a:lnSpc>
                <a:spcBef>
                  <a:spcPct val="0"/>
                </a:spcBef>
                <a:spcAft>
                  <a:spcPct val="35000"/>
                </a:spcAft>
              </a:pPr>
              <a:r>
                <a:rPr lang="en-US" sz="2000" i="1" dirty="0">
                  <a:latin typeface="Avenir Next" panose="020B0503020202020204" pitchFamily="34" charset="0"/>
                </a:rPr>
                <a:t>Slide 6</a:t>
              </a:r>
            </a:p>
          </p:txBody>
        </p:sp>
        <p:sp>
          <p:nvSpPr>
            <p:cNvPr id="9" name="Freeform 8">
              <a:extLst>
                <a:ext uri="{FF2B5EF4-FFF2-40B4-BE49-F238E27FC236}">
                  <a16:creationId xmlns:a16="http://schemas.microsoft.com/office/drawing/2014/main" xmlns="" id="{2F2599CA-E4EA-3A4C-9C04-EFF4367DE5E0}"/>
                </a:ext>
              </a:extLst>
            </p:cNvPr>
            <p:cNvSpPr/>
            <p:nvPr/>
          </p:nvSpPr>
          <p:spPr>
            <a:xfrm>
              <a:off x="3111506" y="3423881"/>
              <a:ext cx="3245327" cy="1947196"/>
            </a:xfrm>
            <a:custGeom>
              <a:avLst/>
              <a:gdLst>
                <a:gd name="connsiteX0" fmla="*/ 0 w 3245327"/>
                <a:gd name="connsiteY0" fmla="*/ 0 h 1947196"/>
                <a:gd name="connsiteX1" fmla="*/ 3245327 w 3245327"/>
                <a:gd name="connsiteY1" fmla="*/ 0 h 1947196"/>
                <a:gd name="connsiteX2" fmla="*/ 3245327 w 3245327"/>
                <a:gd name="connsiteY2" fmla="*/ 1947196 h 1947196"/>
                <a:gd name="connsiteX3" fmla="*/ 0 w 3245327"/>
                <a:gd name="connsiteY3" fmla="*/ 1947196 h 1947196"/>
                <a:gd name="connsiteX4" fmla="*/ 0 w 3245327"/>
                <a:gd name="connsiteY4" fmla="*/ 0 h 19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327" h="1947196">
                  <a:moveTo>
                    <a:pt x="0" y="0"/>
                  </a:moveTo>
                  <a:lnTo>
                    <a:pt x="3245327" y="0"/>
                  </a:lnTo>
                  <a:lnTo>
                    <a:pt x="3245327" y="1947196"/>
                  </a:lnTo>
                  <a:lnTo>
                    <a:pt x="0" y="1947196"/>
                  </a:lnTo>
                  <a:lnTo>
                    <a:pt x="0" y="0"/>
                  </a:lnTo>
                  <a:close/>
                </a:path>
              </a:pathLst>
            </a:custGeom>
            <a:solidFill>
              <a:srgbClr val="ED19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3300" b="0" i="0" kern="1200" dirty="0">
                  <a:latin typeface="Avenir Next" panose="020B0503020202020204" pitchFamily="34" charset="0"/>
                </a:rPr>
                <a:t>Feasibility</a:t>
              </a:r>
            </a:p>
            <a:p>
              <a:pPr marL="0" lvl="0" indent="0" algn="ctr" defTabSz="1111250">
                <a:lnSpc>
                  <a:spcPct val="90000"/>
                </a:lnSpc>
                <a:spcBef>
                  <a:spcPct val="0"/>
                </a:spcBef>
                <a:spcAft>
                  <a:spcPct val="35000"/>
                </a:spcAft>
                <a:buNone/>
              </a:pPr>
              <a:r>
                <a:rPr lang="en-US" sz="2000" b="0" i="0" kern="1200" dirty="0">
                  <a:latin typeface="Avenir Next" panose="020B0503020202020204" pitchFamily="34" charset="0"/>
                </a:rPr>
                <a:t>Supply Chain / Internal Resources &amp; Processes</a:t>
              </a:r>
            </a:p>
            <a:p>
              <a:pPr algn="ctr" defTabSz="1111250">
                <a:lnSpc>
                  <a:spcPct val="90000"/>
                </a:lnSpc>
                <a:spcBef>
                  <a:spcPct val="0"/>
                </a:spcBef>
                <a:spcAft>
                  <a:spcPct val="35000"/>
                </a:spcAft>
              </a:pPr>
              <a:r>
                <a:rPr lang="en-US" sz="2000" i="1" dirty="0">
                  <a:latin typeface="Avenir Next" panose="020B0503020202020204" pitchFamily="34" charset="0"/>
                </a:rPr>
                <a:t>Slide 7</a:t>
              </a:r>
            </a:p>
          </p:txBody>
        </p:sp>
        <p:sp>
          <p:nvSpPr>
            <p:cNvPr id="10" name="Freeform 9">
              <a:extLst>
                <a:ext uri="{FF2B5EF4-FFF2-40B4-BE49-F238E27FC236}">
                  <a16:creationId xmlns:a16="http://schemas.microsoft.com/office/drawing/2014/main" xmlns="" id="{CD29A7AA-64C4-F243-AEA4-F527162515CD}"/>
                </a:ext>
              </a:extLst>
            </p:cNvPr>
            <p:cNvSpPr/>
            <p:nvPr/>
          </p:nvSpPr>
          <p:spPr>
            <a:xfrm>
              <a:off x="6681366" y="3423881"/>
              <a:ext cx="3245327" cy="1947196"/>
            </a:xfrm>
            <a:custGeom>
              <a:avLst/>
              <a:gdLst>
                <a:gd name="connsiteX0" fmla="*/ 0 w 3245327"/>
                <a:gd name="connsiteY0" fmla="*/ 0 h 1947196"/>
                <a:gd name="connsiteX1" fmla="*/ 3245327 w 3245327"/>
                <a:gd name="connsiteY1" fmla="*/ 0 h 1947196"/>
                <a:gd name="connsiteX2" fmla="*/ 3245327 w 3245327"/>
                <a:gd name="connsiteY2" fmla="*/ 1947196 h 1947196"/>
                <a:gd name="connsiteX3" fmla="*/ 0 w 3245327"/>
                <a:gd name="connsiteY3" fmla="*/ 1947196 h 1947196"/>
                <a:gd name="connsiteX4" fmla="*/ 0 w 3245327"/>
                <a:gd name="connsiteY4" fmla="*/ 0 h 194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327" h="1947196">
                  <a:moveTo>
                    <a:pt x="0" y="0"/>
                  </a:moveTo>
                  <a:lnTo>
                    <a:pt x="3245327" y="0"/>
                  </a:lnTo>
                  <a:lnTo>
                    <a:pt x="3245327" y="1947196"/>
                  </a:lnTo>
                  <a:lnTo>
                    <a:pt x="0" y="1947196"/>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3300" b="0" i="0" kern="1200" dirty="0">
                  <a:latin typeface="Avenir Next" panose="020B0503020202020204" pitchFamily="34" charset="0"/>
                </a:rPr>
                <a:t>Other Trends</a:t>
              </a:r>
            </a:p>
            <a:p>
              <a:pPr lvl="0" algn="ctr" defTabSz="1111250">
                <a:lnSpc>
                  <a:spcPct val="90000"/>
                </a:lnSpc>
                <a:spcBef>
                  <a:spcPct val="0"/>
                </a:spcBef>
                <a:spcAft>
                  <a:spcPct val="35000"/>
                </a:spcAft>
              </a:pPr>
              <a:r>
                <a:rPr lang="en-US" sz="2000" dirty="0">
                  <a:solidFill>
                    <a:prstClr val="white"/>
                  </a:solidFill>
                  <a:latin typeface="Avenir Next" panose="020B0503020202020204" pitchFamily="34" charset="0"/>
                </a:rPr>
                <a:t>Individual / Societal Personal / Professional</a:t>
              </a:r>
            </a:p>
            <a:p>
              <a:pPr algn="ctr" defTabSz="1111250">
                <a:lnSpc>
                  <a:spcPct val="90000"/>
                </a:lnSpc>
                <a:spcBef>
                  <a:spcPct val="0"/>
                </a:spcBef>
                <a:spcAft>
                  <a:spcPct val="35000"/>
                </a:spcAft>
              </a:pPr>
              <a:r>
                <a:rPr lang="en-US" sz="2000" i="1" dirty="0">
                  <a:latin typeface="Avenir Next" panose="020B0503020202020204" pitchFamily="34" charset="0"/>
                </a:rPr>
                <a:t>Slide 8</a:t>
              </a:r>
            </a:p>
          </p:txBody>
        </p:sp>
      </p:grpSp>
    </p:spTree>
    <p:extLst>
      <p:ext uri="{BB962C8B-B14F-4D97-AF65-F5344CB8AC3E}">
        <p14:creationId xmlns:p14="http://schemas.microsoft.com/office/powerpoint/2010/main" val="16967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xmlns="" id="{7AE83919-69D2-5D48-837A-7920EF01B6B1}"/>
              </a:ext>
            </a:extLst>
          </p:cNvPr>
          <p:cNvSpPr/>
          <p:nvPr/>
        </p:nvSpPr>
        <p:spPr>
          <a:xfrm>
            <a:off x="320040" y="4745495"/>
            <a:ext cx="11396190" cy="1087477"/>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Solutions</a:t>
            </a:r>
            <a:r>
              <a:rPr lang="en-US" sz="2200" dirty="0">
                <a:solidFill>
                  <a:prstClr val="black"/>
                </a:solidFill>
                <a:latin typeface="Avenir Next" charset="0"/>
                <a:ea typeface="Avenir Next" charset="0"/>
                <a:cs typeface="Avenir Next" charset="0"/>
              </a:rPr>
              <a:t>: Pricing? Payment? Access?</a:t>
            </a:r>
          </a:p>
          <a:p>
            <a:pPr lvl="0">
              <a:spcBef>
                <a:spcPts val="400"/>
              </a:spcBef>
              <a:spcAft>
                <a:spcPts val="400"/>
              </a:spcAft>
            </a:pPr>
            <a:r>
              <a:rPr lang="en-US" i="1" dirty="0">
                <a:solidFill>
                  <a:prstClr val="black"/>
                </a:solidFill>
                <a:latin typeface="Avenir Next" charset="0"/>
                <a:ea typeface="Avenir Next" charset="0"/>
                <a:cs typeface="Avenir Next" charset="0"/>
              </a:rPr>
              <a:t>Is your pricing power changing? Ability of your customers to pay or to access your solution? Are switching costs increasing or decreasing?</a:t>
            </a:r>
          </a:p>
        </p:txBody>
      </p:sp>
      <p:sp>
        <p:nvSpPr>
          <p:cNvPr id="12" name="Shape 120">
            <a:extLst>
              <a:ext uri="{FF2B5EF4-FFF2-40B4-BE49-F238E27FC236}">
                <a16:creationId xmlns:a16="http://schemas.microsoft.com/office/drawing/2014/main" xmlns="" id="{612ABB90-E4F8-A047-812A-E69E1D4652E0}"/>
              </a:ext>
            </a:extLst>
          </p:cNvPr>
          <p:cNvSpPr txBox="1">
            <a:spLocks/>
          </p:cNvSpPr>
          <p:nvPr/>
        </p:nvSpPr>
        <p:spPr>
          <a:xfrm>
            <a:off x="320041" y="320041"/>
            <a:ext cx="11503326" cy="606549"/>
          </a:xfrm>
          <a:prstGeom prst="rect">
            <a:avLst/>
          </a:prstGeom>
          <a:solidFill>
            <a:srgbClr val="00B0F0"/>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bg1"/>
                </a:solidFill>
                <a:latin typeface="Avenir Next"/>
                <a:ea typeface="Avenir Next"/>
                <a:cs typeface="Avenir Next"/>
                <a:sym typeface="Avenir Next"/>
              </a:rPr>
              <a:t>Desirability</a:t>
            </a:r>
            <a:endParaRPr lang="en-US" sz="2400" dirty="0">
              <a:solidFill>
                <a:schemeClr val="bg1"/>
              </a:solidFill>
              <a:latin typeface="Avenir Next" charset="0"/>
              <a:ea typeface="Avenir Next" charset="0"/>
              <a:cs typeface="Avenir Next" charset="0"/>
            </a:endParaRPr>
          </a:p>
        </p:txBody>
      </p:sp>
      <p:sp>
        <p:nvSpPr>
          <p:cNvPr id="15" name="Rectangle 14">
            <a:extLst>
              <a:ext uri="{FF2B5EF4-FFF2-40B4-BE49-F238E27FC236}">
                <a16:creationId xmlns:a16="http://schemas.microsoft.com/office/drawing/2014/main" xmlns="" id="{6097D496-15E2-884E-B28B-600894E1074D}"/>
              </a:ext>
            </a:extLst>
          </p:cNvPr>
          <p:cNvSpPr/>
          <p:nvPr/>
        </p:nvSpPr>
        <p:spPr>
          <a:xfrm>
            <a:off x="320040" y="1221482"/>
            <a:ext cx="11145031" cy="841256"/>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Market Size</a:t>
            </a:r>
            <a:r>
              <a:rPr lang="en-US" sz="2200" dirty="0">
                <a:solidFill>
                  <a:prstClr val="black"/>
                </a:solidFill>
                <a:latin typeface="Avenir Next" charset="0"/>
                <a:ea typeface="Avenir Next" charset="0"/>
                <a:cs typeface="Avenir Next" charset="0"/>
              </a:rPr>
              <a:t>: TAM vs. SAM vs. SOM?</a:t>
            </a:r>
          </a:p>
          <a:p>
            <a:pPr lvl="0">
              <a:spcBef>
                <a:spcPts val="400"/>
              </a:spcBef>
              <a:spcAft>
                <a:spcPts val="400"/>
              </a:spcAft>
            </a:pPr>
            <a:r>
              <a:rPr lang="en-US" i="1" dirty="0">
                <a:solidFill>
                  <a:prstClr val="black"/>
                </a:solidFill>
                <a:latin typeface="Avenir Next" charset="0"/>
                <a:ea typeface="Avenir Next" charset="0"/>
                <a:cs typeface="Avenir Next" charset="0"/>
              </a:rPr>
              <a:t>Are new customer segments suddenly in play? Existing customer segments suddenly out of play?</a:t>
            </a:r>
            <a:endParaRPr lang="en-US" sz="2000" i="1" dirty="0">
              <a:solidFill>
                <a:prstClr val="black"/>
              </a:solidFill>
              <a:latin typeface="Avenir Next" charset="0"/>
              <a:ea typeface="Avenir Next" charset="0"/>
              <a:cs typeface="Avenir Next" charset="0"/>
            </a:endParaRPr>
          </a:p>
        </p:txBody>
      </p:sp>
      <p:grpSp>
        <p:nvGrpSpPr>
          <p:cNvPr id="2" name="Group 1">
            <a:extLst>
              <a:ext uri="{FF2B5EF4-FFF2-40B4-BE49-F238E27FC236}">
                <a16:creationId xmlns:a16="http://schemas.microsoft.com/office/drawing/2014/main" xmlns="" id="{9B31E58E-D390-D04F-8268-02FE56C043E9}"/>
              </a:ext>
            </a:extLst>
          </p:cNvPr>
          <p:cNvGrpSpPr/>
          <p:nvPr/>
        </p:nvGrpSpPr>
        <p:grpSpPr>
          <a:xfrm>
            <a:off x="5892556" y="1257419"/>
            <a:ext cx="6211859" cy="369332"/>
            <a:chOff x="5892556" y="1285994"/>
            <a:chExt cx="6211859" cy="369332"/>
          </a:xfrm>
        </p:grpSpPr>
        <p:grpSp>
          <p:nvGrpSpPr>
            <p:cNvPr id="77" name="Group 76">
              <a:extLst>
                <a:ext uri="{FF2B5EF4-FFF2-40B4-BE49-F238E27FC236}">
                  <a16:creationId xmlns:a16="http://schemas.microsoft.com/office/drawing/2014/main" xmlns="" id="{A0C44D42-8953-1043-AF03-835D6E8F917F}"/>
                </a:ext>
              </a:extLst>
            </p:cNvPr>
            <p:cNvGrpSpPr/>
            <p:nvPr/>
          </p:nvGrpSpPr>
          <p:grpSpPr>
            <a:xfrm>
              <a:off x="7520901" y="1299210"/>
              <a:ext cx="2791968" cy="342900"/>
              <a:chOff x="6919392" y="1299210"/>
              <a:chExt cx="2791968" cy="342900"/>
            </a:xfrm>
          </p:grpSpPr>
          <p:cxnSp>
            <p:nvCxnSpPr>
              <p:cNvPr id="98" name="Straight Connector 97">
                <a:extLst>
                  <a:ext uri="{FF2B5EF4-FFF2-40B4-BE49-F238E27FC236}">
                    <a16:creationId xmlns:a16="http://schemas.microsoft.com/office/drawing/2014/main" xmlns="" id="{9B038AB3-8CC9-294D-B632-32C070878D70}"/>
                  </a:ext>
                </a:extLst>
              </p:cNvPr>
              <p:cNvCxnSpPr>
                <a:cxnSpLocks/>
              </p:cNvCxnSpPr>
              <p:nvPr/>
            </p:nvCxnSpPr>
            <p:spPr>
              <a:xfrm>
                <a:off x="6919392" y="1470660"/>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64955B0-676B-F547-80FC-E4EA2503B7A6}"/>
                  </a:ext>
                </a:extLst>
              </p:cNvPr>
              <p:cNvCxnSpPr/>
              <p:nvPr/>
            </p:nvCxnSpPr>
            <p:spPr>
              <a:xfrm>
                <a:off x="9043702"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A05DACAB-E842-054D-9899-3B7D02E0B3E0}"/>
                  </a:ext>
                </a:extLst>
              </p:cNvPr>
              <p:cNvCxnSpPr/>
              <p:nvPr/>
            </p:nvCxnSpPr>
            <p:spPr>
              <a:xfrm>
                <a:off x="8315375"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7AF749FE-F664-A04B-9992-D2CE41A6BE00}"/>
                  </a:ext>
                </a:extLst>
              </p:cNvPr>
              <p:cNvCxnSpPr/>
              <p:nvPr/>
            </p:nvCxnSpPr>
            <p:spPr>
              <a:xfrm>
                <a:off x="7587048"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xmlns="" id="{3EBEEE68-DAED-0941-9F04-F5F3AEEE1879}"/>
                </a:ext>
              </a:extLst>
            </p:cNvPr>
            <p:cNvSpPr txBox="1"/>
            <p:nvPr/>
          </p:nvSpPr>
          <p:spPr>
            <a:xfrm>
              <a:off x="10350706" y="1285994"/>
              <a:ext cx="1753709" cy="369332"/>
            </a:xfrm>
            <a:prstGeom prst="rect">
              <a:avLst/>
            </a:prstGeom>
            <a:noFill/>
          </p:spPr>
          <p:txBody>
            <a:bodyPr wrap="square" rtlCol="0">
              <a:spAutoFit/>
            </a:bodyPr>
            <a:lstStyle/>
            <a:p>
              <a:r>
                <a:rPr lang="en-US" b="1" dirty="0">
                  <a:latin typeface="Avenir Next" charset="0"/>
                  <a:ea typeface="Avenir Next" charset="0"/>
                  <a:cs typeface="Avenir Next" charset="0"/>
                </a:rPr>
                <a:t>Expansion</a:t>
              </a:r>
            </a:p>
          </p:txBody>
        </p:sp>
        <p:sp>
          <p:nvSpPr>
            <p:cNvPr id="79" name="TextBox 78">
              <a:extLst>
                <a:ext uri="{FF2B5EF4-FFF2-40B4-BE49-F238E27FC236}">
                  <a16:creationId xmlns:a16="http://schemas.microsoft.com/office/drawing/2014/main" xmlns="" id="{3310AD10-FE8F-0046-BA78-006AF455CEDF}"/>
                </a:ext>
              </a:extLst>
            </p:cNvPr>
            <p:cNvSpPr txBox="1"/>
            <p:nvPr/>
          </p:nvSpPr>
          <p:spPr>
            <a:xfrm>
              <a:off x="5892556" y="1285994"/>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Contraction</a:t>
              </a:r>
            </a:p>
          </p:txBody>
        </p:sp>
      </p:grpSp>
      <p:sp>
        <p:nvSpPr>
          <p:cNvPr id="31" name="Rectangle 30">
            <a:extLst>
              <a:ext uri="{FF2B5EF4-FFF2-40B4-BE49-F238E27FC236}">
                <a16:creationId xmlns:a16="http://schemas.microsoft.com/office/drawing/2014/main" xmlns="" id="{5DC3000E-79DF-A14A-B38C-44456FBDA280}"/>
              </a:ext>
            </a:extLst>
          </p:cNvPr>
          <p:cNvSpPr/>
          <p:nvPr/>
        </p:nvSpPr>
        <p:spPr>
          <a:xfrm>
            <a:off x="320040" y="2314079"/>
            <a:ext cx="11145031" cy="841256"/>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Customers</a:t>
            </a:r>
            <a:r>
              <a:rPr lang="en-US" sz="2200" dirty="0">
                <a:solidFill>
                  <a:prstClr val="black"/>
                </a:solidFill>
                <a:latin typeface="Avenir Next" charset="0"/>
                <a:ea typeface="Avenir Next" charset="0"/>
                <a:cs typeface="Avenir Next" charset="0"/>
              </a:rPr>
              <a:t>: Buyers, users, influencers?</a:t>
            </a:r>
          </a:p>
          <a:p>
            <a:pPr lvl="0">
              <a:spcBef>
                <a:spcPts val="400"/>
              </a:spcBef>
              <a:spcAft>
                <a:spcPts val="400"/>
              </a:spcAft>
            </a:pPr>
            <a:r>
              <a:rPr lang="en-US" i="1" dirty="0">
                <a:solidFill>
                  <a:prstClr val="black"/>
                </a:solidFill>
                <a:latin typeface="Avenir Next" charset="0"/>
                <a:ea typeface="Avenir Next" charset="0"/>
                <a:cs typeface="Avenir Next" charset="0"/>
              </a:rPr>
              <a:t>Is the identity of your buyer changing? Are new users emerging? New influences weighing in on both?</a:t>
            </a:r>
          </a:p>
        </p:txBody>
      </p:sp>
      <p:grpSp>
        <p:nvGrpSpPr>
          <p:cNvPr id="3" name="Group 2">
            <a:extLst>
              <a:ext uri="{FF2B5EF4-FFF2-40B4-BE49-F238E27FC236}">
                <a16:creationId xmlns:a16="http://schemas.microsoft.com/office/drawing/2014/main" xmlns="" id="{D5AE2061-C6B0-C745-8A7F-45C43F69551B}"/>
              </a:ext>
            </a:extLst>
          </p:cNvPr>
          <p:cNvGrpSpPr/>
          <p:nvPr/>
        </p:nvGrpSpPr>
        <p:grpSpPr>
          <a:xfrm>
            <a:off x="5892556" y="2350016"/>
            <a:ext cx="5930810" cy="369332"/>
            <a:chOff x="5892556" y="2378591"/>
            <a:chExt cx="5930810" cy="369332"/>
          </a:xfrm>
        </p:grpSpPr>
        <p:grpSp>
          <p:nvGrpSpPr>
            <p:cNvPr id="80" name="Group 79">
              <a:extLst>
                <a:ext uri="{FF2B5EF4-FFF2-40B4-BE49-F238E27FC236}">
                  <a16:creationId xmlns:a16="http://schemas.microsoft.com/office/drawing/2014/main" xmlns="" id="{5F41231A-2BB8-9645-A99A-9DB58F8DEF0A}"/>
                </a:ext>
              </a:extLst>
            </p:cNvPr>
            <p:cNvGrpSpPr/>
            <p:nvPr/>
          </p:nvGrpSpPr>
          <p:grpSpPr>
            <a:xfrm>
              <a:off x="7520901" y="2391807"/>
              <a:ext cx="2791968" cy="342900"/>
              <a:chOff x="7200440" y="2329676"/>
              <a:chExt cx="2791968" cy="342900"/>
            </a:xfrm>
          </p:grpSpPr>
          <p:cxnSp>
            <p:nvCxnSpPr>
              <p:cNvPr id="94" name="Straight Connector 93">
                <a:extLst>
                  <a:ext uri="{FF2B5EF4-FFF2-40B4-BE49-F238E27FC236}">
                    <a16:creationId xmlns:a16="http://schemas.microsoft.com/office/drawing/2014/main" xmlns="" id="{7C1724C6-8E00-CD4C-BA5F-1BBC395D4143}"/>
                  </a:ext>
                </a:extLst>
              </p:cNvPr>
              <p:cNvCxnSpPr>
                <a:cxnSpLocks/>
              </p:cNvCxnSpPr>
              <p:nvPr/>
            </p:nvCxnSpPr>
            <p:spPr>
              <a:xfrm>
                <a:off x="7200440" y="2501126"/>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2DEF052F-F2EB-6E40-8843-41F3B6E06C56}"/>
                  </a:ext>
                </a:extLst>
              </p:cNvPr>
              <p:cNvCxnSpPr/>
              <p:nvPr/>
            </p:nvCxnSpPr>
            <p:spPr>
              <a:xfrm>
                <a:off x="9324750"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CA57DBED-5AC8-8B4B-BA4F-0FE658B1FB69}"/>
                  </a:ext>
                </a:extLst>
              </p:cNvPr>
              <p:cNvCxnSpPr/>
              <p:nvPr/>
            </p:nvCxnSpPr>
            <p:spPr>
              <a:xfrm>
                <a:off x="8596423"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777AB06-3E91-FA44-838B-5D273FB4C994}"/>
                  </a:ext>
                </a:extLst>
              </p:cNvPr>
              <p:cNvCxnSpPr/>
              <p:nvPr/>
            </p:nvCxnSpPr>
            <p:spPr>
              <a:xfrm>
                <a:off x="7868096"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xmlns="" id="{227B4EC7-C1B0-7A46-8CFC-336927F8EC11}"/>
                </a:ext>
              </a:extLst>
            </p:cNvPr>
            <p:cNvSpPr txBox="1"/>
            <p:nvPr/>
          </p:nvSpPr>
          <p:spPr>
            <a:xfrm>
              <a:off x="10350706" y="2378591"/>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Unstable</a:t>
              </a:r>
            </a:p>
          </p:txBody>
        </p:sp>
        <p:sp>
          <p:nvSpPr>
            <p:cNvPr id="82" name="TextBox 81">
              <a:extLst>
                <a:ext uri="{FF2B5EF4-FFF2-40B4-BE49-F238E27FC236}">
                  <a16:creationId xmlns:a16="http://schemas.microsoft.com/office/drawing/2014/main" xmlns="" id="{11D7B091-53AA-A743-891A-B22B294A84A0}"/>
                </a:ext>
              </a:extLst>
            </p:cNvPr>
            <p:cNvSpPr txBox="1"/>
            <p:nvPr/>
          </p:nvSpPr>
          <p:spPr>
            <a:xfrm>
              <a:off x="5892556" y="2378591"/>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Stable</a:t>
              </a:r>
            </a:p>
          </p:txBody>
        </p:sp>
      </p:grpSp>
      <p:sp>
        <p:nvSpPr>
          <p:cNvPr id="38" name="Rectangle 37">
            <a:extLst>
              <a:ext uri="{FF2B5EF4-FFF2-40B4-BE49-F238E27FC236}">
                <a16:creationId xmlns:a16="http://schemas.microsoft.com/office/drawing/2014/main" xmlns="" id="{9D08E7A1-CAB0-514A-A85D-A1155B7E3472}"/>
              </a:ext>
            </a:extLst>
          </p:cNvPr>
          <p:cNvSpPr/>
          <p:nvPr/>
        </p:nvSpPr>
        <p:spPr>
          <a:xfrm>
            <a:off x="320040" y="3406676"/>
            <a:ext cx="11396190" cy="1087477"/>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Jobs-to-be-done</a:t>
            </a:r>
            <a:r>
              <a:rPr lang="en-US" sz="2200" dirty="0">
                <a:solidFill>
                  <a:prstClr val="black"/>
                </a:solidFill>
                <a:latin typeface="Avenir Next" charset="0"/>
                <a:ea typeface="Avenir Next" charset="0"/>
                <a:cs typeface="Avenir Next" charset="0"/>
              </a:rPr>
              <a:t>: Importance? Satisfaction?</a:t>
            </a:r>
          </a:p>
          <a:p>
            <a:pPr lvl="0">
              <a:spcBef>
                <a:spcPts val="400"/>
              </a:spcBef>
              <a:spcAft>
                <a:spcPts val="400"/>
              </a:spcAft>
            </a:pPr>
            <a:r>
              <a:rPr lang="en-US" i="1" dirty="0">
                <a:solidFill>
                  <a:prstClr val="black"/>
                </a:solidFill>
                <a:latin typeface="Avenir Next" charset="0"/>
                <a:ea typeface="Avenir Next" charset="0"/>
                <a:cs typeface="Avenir Next" charset="0"/>
              </a:rPr>
              <a:t>Are your target jobs changing in absolute importance? In relative importance across functional, emotional, and social jobs? In level of satisfaction? Are there newly important jobs emerging that you should target?</a:t>
            </a:r>
          </a:p>
        </p:txBody>
      </p:sp>
      <p:grpSp>
        <p:nvGrpSpPr>
          <p:cNvPr id="4" name="Group 3">
            <a:extLst>
              <a:ext uri="{FF2B5EF4-FFF2-40B4-BE49-F238E27FC236}">
                <a16:creationId xmlns:a16="http://schemas.microsoft.com/office/drawing/2014/main" xmlns="" id="{79102D23-E786-0E44-9C38-F8930FB5750D}"/>
              </a:ext>
            </a:extLst>
          </p:cNvPr>
          <p:cNvGrpSpPr/>
          <p:nvPr/>
        </p:nvGrpSpPr>
        <p:grpSpPr>
          <a:xfrm>
            <a:off x="5892556" y="3442613"/>
            <a:ext cx="5930810" cy="369332"/>
            <a:chOff x="5892556" y="3471188"/>
            <a:chExt cx="5930810" cy="369332"/>
          </a:xfrm>
        </p:grpSpPr>
        <p:grpSp>
          <p:nvGrpSpPr>
            <p:cNvPr id="75" name="Group 74">
              <a:extLst>
                <a:ext uri="{FF2B5EF4-FFF2-40B4-BE49-F238E27FC236}">
                  <a16:creationId xmlns:a16="http://schemas.microsoft.com/office/drawing/2014/main" xmlns="" id="{C616C1A2-6532-4C41-962D-1459DA9E680F}"/>
                </a:ext>
              </a:extLst>
            </p:cNvPr>
            <p:cNvGrpSpPr/>
            <p:nvPr/>
          </p:nvGrpSpPr>
          <p:grpSpPr>
            <a:xfrm>
              <a:off x="7520901" y="3484404"/>
              <a:ext cx="2791968" cy="342900"/>
              <a:chOff x="7200440" y="3360142"/>
              <a:chExt cx="2791968" cy="342900"/>
            </a:xfrm>
          </p:grpSpPr>
          <p:cxnSp>
            <p:nvCxnSpPr>
              <p:cNvPr id="106" name="Straight Connector 105">
                <a:extLst>
                  <a:ext uri="{FF2B5EF4-FFF2-40B4-BE49-F238E27FC236}">
                    <a16:creationId xmlns:a16="http://schemas.microsoft.com/office/drawing/2014/main" xmlns="" id="{2EAA674A-149F-7548-97EA-3BF1250ABBA8}"/>
                  </a:ext>
                </a:extLst>
              </p:cNvPr>
              <p:cNvCxnSpPr>
                <a:cxnSpLocks/>
              </p:cNvCxnSpPr>
              <p:nvPr/>
            </p:nvCxnSpPr>
            <p:spPr>
              <a:xfrm>
                <a:off x="7200440" y="3531592"/>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BF010A82-6358-B14C-9069-1E2023E90D35}"/>
                  </a:ext>
                </a:extLst>
              </p:cNvPr>
              <p:cNvCxnSpPr/>
              <p:nvPr/>
            </p:nvCxnSpPr>
            <p:spPr>
              <a:xfrm>
                <a:off x="9324750"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D9FDFEEF-2124-B142-9B52-59B81837754F}"/>
                  </a:ext>
                </a:extLst>
              </p:cNvPr>
              <p:cNvCxnSpPr/>
              <p:nvPr/>
            </p:nvCxnSpPr>
            <p:spPr>
              <a:xfrm>
                <a:off x="8596423"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8198082-D2F4-984E-BB3D-2FC6DC918997}"/>
                  </a:ext>
                </a:extLst>
              </p:cNvPr>
              <p:cNvCxnSpPr/>
              <p:nvPr/>
            </p:nvCxnSpPr>
            <p:spPr>
              <a:xfrm>
                <a:off x="7868096"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xmlns="" id="{0D3357AA-6615-A548-ADE7-402C20A54F33}"/>
                </a:ext>
              </a:extLst>
            </p:cNvPr>
            <p:cNvSpPr txBox="1"/>
            <p:nvPr/>
          </p:nvSpPr>
          <p:spPr>
            <a:xfrm>
              <a:off x="10350706" y="3471188"/>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84" name="TextBox 83">
              <a:extLst>
                <a:ext uri="{FF2B5EF4-FFF2-40B4-BE49-F238E27FC236}">
                  <a16:creationId xmlns:a16="http://schemas.microsoft.com/office/drawing/2014/main" xmlns="" id="{5C361DD2-0806-BA43-ACBE-305DACDC78D4}"/>
                </a:ext>
              </a:extLst>
            </p:cNvPr>
            <p:cNvSpPr txBox="1"/>
            <p:nvPr/>
          </p:nvSpPr>
          <p:spPr>
            <a:xfrm>
              <a:off x="5892556" y="3471188"/>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grpSp>
        <p:nvGrpSpPr>
          <p:cNvPr id="5" name="Group 4">
            <a:extLst>
              <a:ext uri="{FF2B5EF4-FFF2-40B4-BE49-F238E27FC236}">
                <a16:creationId xmlns:a16="http://schemas.microsoft.com/office/drawing/2014/main" xmlns="" id="{6BECCF3D-CC01-9640-A8F9-039AAF058BF2}"/>
              </a:ext>
            </a:extLst>
          </p:cNvPr>
          <p:cNvGrpSpPr/>
          <p:nvPr/>
        </p:nvGrpSpPr>
        <p:grpSpPr>
          <a:xfrm>
            <a:off x="5892556" y="4781432"/>
            <a:ext cx="5930810" cy="369332"/>
            <a:chOff x="5892556" y="4810007"/>
            <a:chExt cx="5930810" cy="369332"/>
          </a:xfrm>
        </p:grpSpPr>
        <p:grpSp>
          <p:nvGrpSpPr>
            <p:cNvPr id="76" name="Group 75">
              <a:extLst>
                <a:ext uri="{FF2B5EF4-FFF2-40B4-BE49-F238E27FC236}">
                  <a16:creationId xmlns:a16="http://schemas.microsoft.com/office/drawing/2014/main" xmlns="" id="{3ACFB85D-0A75-A24B-A3A8-C642C52023EA}"/>
                </a:ext>
              </a:extLst>
            </p:cNvPr>
            <p:cNvGrpSpPr/>
            <p:nvPr/>
          </p:nvGrpSpPr>
          <p:grpSpPr>
            <a:xfrm>
              <a:off x="7520901" y="4823223"/>
              <a:ext cx="2791968" cy="342900"/>
              <a:chOff x="7200440" y="4636829"/>
              <a:chExt cx="2791968" cy="342900"/>
            </a:xfrm>
          </p:grpSpPr>
          <p:cxnSp>
            <p:nvCxnSpPr>
              <p:cNvPr id="102" name="Straight Connector 101">
                <a:extLst>
                  <a:ext uri="{FF2B5EF4-FFF2-40B4-BE49-F238E27FC236}">
                    <a16:creationId xmlns:a16="http://schemas.microsoft.com/office/drawing/2014/main" xmlns="" id="{13FA240B-EF81-2D48-99B4-F7F0089D283C}"/>
                  </a:ext>
                </a:extLst>
              </p:cNvPr>
              <p:cNvCxnSpPr>
                <a:cxnSpLocks/>
              </p:cNvCxnSpPr>
              <p:nvPr/>
            </p:nvCxnSpPr>
            <p:spPr>
              <a:xfrm>
                <a:off x="7200440" y="4808279"/>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F9A7AFFF-E696-C94B-9BCE-0C9EB8C64B99}"/>
                  </a:ext>
                </a:extLst>
              </p:cNvPr>
              <p:cNvCxnSpPr/>
              <p:nvPr/>
            </p:nvCxnSpPr>
            <p:spPr>
              <a:xfrm>
                <a:off x="9324750"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E25E3193-BADB-2441-8D70-7C9A5394B616}"/>
                  </a:ext>
                </a:extLst>
              </p:cNvPr>
              <p:cNvCxnSpPr/>
              <p:nvPr/>
            </p:nvCxnSpPr>
            <p:spPr>
              <a:xfrm>
                <a:off x="8596423"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2074E06F-62A6-A541-AE93-2CDF3ED28CB7}"/>
                  </a:ext>
                </a:extLst>
              </p:cNvPr>
              <p:cNvCxnSpPr/>
              <p:nvPr/>
            </p:nvCxnSpPr>
            <p:spPr>
              <a:xfrm>
                <a:off x="7868096"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xmlns="" id="{E45AB304-9375-664E-BB3F-D075EC217579}"/>
                </a:ext>
              </a:extLst>
            </p:cNvPr>
            <p:cNvSpPr txBox="1"/>
            <p:nvPr/>
          </p:nvSpPr>
          <p:spPr>
            <a:xfrm>
              <a:off x="10350706" y="4810007"/>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86" name="TextBox 85">
              <a:extLst>
                <a:ext uri="{FF2B5EF4-FFF2-40B4-BE49-F238E27FC236}">
                  <a16:creationId xmlns:a16="http://schemas.microsoft.com/office/drawing/2014/main" xmlns="" id="{622DB270-8160-834D-8ED1-5C89278C7DAB}"/>
                </a:ext>
              </a:extLst>
            </p:cNvPr>
            <p:cNvSpPr txBox="1"/>
            <p:nvPr/>
          </p:nvSpPr>
          <p:spPr>
            <a:xfrm>
              <a:off x="5892556" y="4810007"/>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pic>
        <p:nvPicPr>
          <p:cNvPr id="110" name="Picture 109">
            <a:extLst>
              <a:ext uri="{FF2B5EF4-FFF2-40B4-BE49-F238E27FC236}">
                <a16:creationId xmlns:a16="http://schemas.microsoft.com/office/drawing/2014/main" xmlns="" id="{BAD859E4-1140-124F-85E0-46A6F4085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838" y="5642527"/>
            <a:ext cx="3236844" cy="1078948"/>
          </a:xfrm>
          <a:prstGeom prst="rect">
            <a:avLst/>
          </a:prstGeom>
        </p:spPr>
      </p:pic>
    </p:spTree>
    <p:extLst>
      <p:ext uri="{BB962C8B-B14F-4D97-AF65-F5344CB8AC3E}">
        <p14:creationId xmlns:p14="http://schemas.microsoft.com/office/powerpoint/2010/main" val="76344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6097D496-15E2-884E-B28B-600894E1074D}"/>
              </a:ext>
            </a:extLst>
          </p:cNvPr>
          <p:cNvSpPr/>
          <p:nvPr/>
        </p:nvSpPr>
        <p:spPr>
          <a:xfrm>
            <a:off x="320040" y="1221482"/>
            <a:ext cx="11145031" cy="81047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Revenue model</a:t>
            </a:r>
            <a:r>
              <a:rPr lang="en-US" sz="2200" dirty="0">
                <a:solidFill>
                  <a:prstClr val="black"/>
                </a:solidFill>
                <a:latin typeface="Avenir Next" charset="0"/>
                <a:ea typeface="Avenir Next" charset="0"/>
                <a:cs typeface="Avenir Next" charset="0"/>
              </a:rPr>
              <a:t>: Sources? Frequency? </a:t>
            </a:r>
          </a:p>
          <a:p>
            <a:pPr lvl="0">
              <a:spcBef>
                <a:spcPts val="400"/>
              </a:spcBef>
              <a:spcAft>
                <a:spcPts val="400"/>
              </a:spcAft>
            </a:pPr>
            <a:r>
              <a:rPr lang="en-US" i="1" dirty="0">
                <a:solidFill>
                  <a:prstClr val="black"/>
                </a:solidFill>
                <a:latin typeface="Avenir Next" charset="0"/>
                <a:ea typeface="Avenir Next" charset="0"/>
                <a:cs typeface="Avenir Next" charset="0"/>
              </a:rPr>
              <a:t>Could / must you consider new sources of revenue? Subscription models? Monetize performance or data?</a:t>
            </a:r>
            <a:endParaRPr lang="en-US" sz="2000" i="1" dirty="0">
              <a:solidFill>
                <a:prstClr val="black"/>
              </a:solidFill>
              <a:latin typeface="Avenir Next" charset="0"/>
              <a:ea typeface="Avenir Next" charset="0"/>
              <a:cs typeface="Avenir Next" charset="0"/>
            </a:endParaRPr>
          </a:p>
        </p:txBody>
      </p:sp>
      <p:sp>
        <p:nvSpPr>
          <p:cNvPr id="31" name="Rectangle 30">
            <a:extLst>
              <a:ext uri="{FF2B5EF4-FFF2-40B4-BE49-F238E27FC236}">
                <a16:creationId xmlns:a16="http://schemas.microsoft.com/office/drawing/2014/main" xmlns="" id="{5DC3000E-79DF-A14A-B38C-44456FBDA280}"/>
              </a:ext>
            </a:extLst>
          </p:cNvPr>
          <p:cNvSpPr/>
          <p:nvPr/>
        </p:nvSpPr>
        <p:spPr>
          <a:xfrm>
            <a:off x="320040" y="2304759"/>
            <a:ext cx="11145031" cy="81047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Cost model</a:t>
            </a:r>
            <a:r>
              <a:rPr lang="en-US" sz="2200" dirty="0">
                <a:solidFill>
                  <a:prstClr val="black"/>
                </a:solidFill>
                <a:latin typeface="Avenir Next" charset="0"/>
                <a:ea typeface="Avenir Next" charset="0"/>
                <a:cs typeface="Avenir Next" charset="0"/>
              </a:rPr>
              <a:t>: Sources? Scale?</a:t>
            </a:r>
          </a:p>
          <a:p>
            <a:pPr lvl="0">
              <a:spcBef>
                <a:spcPts val="400"/>
              </a:spcBef>
              <a:spcAft>
                <a:spcPts val="400"/>
              </a:spcAft>
            </a:pPr>
            <a:r>
              <a:rPr lang="en-US" i="1" dirty="0">
                <a:solidFill>
                  <a:prstClr val="black"/>
                </a:solidFill>
                <a:latin typeface="Avenir Next" charset="0"/>
                <a:ea typeface="Avenir Next" charset="0"/>
                <a:cs typeface="Avenir Next" charset="0"/>
              </a:rPr>
              <a:t>Could things like supply chain challenges and customer journey changes increase your cost structure?  </a:t>
            </a:r>
          </a:p>
        </p:txBody>
      </p:sp>
      <p:sp>
        <p:nvSpPr>
          <p:cNvPr id="38" name="Rectangle 37">
            <a:extLst>
              <a:ext uri="{FF2B5EF4-FFF2-40B4-BE49-F238E27FC236}">
                <a16:creationId xmlns:a16="http://schemas.microsoft.com/office/drawing/2014/main" xmlns="" id="{9D08E7A1-CAB0-514A-A85D-A1155B7E3472}"/>
              </a:ext>
            </a:extLst>
          </p:cNvPr>
          <p:cNvSpPr/>
          <p:nvPr/>
        </p:nvSpPr>
        <p:spPr>
          <a:xfrm>
            <a:off x="320040" y="3388036"/>
            <a:ext cx="11396190" cy="1087477"/>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Intangible returns</a:t>
            </a:r>
            <a:r>
              <a:rPr lang="en-US" sz="2200" dirty="0">
                <a:solidFill>
                  <a:prstClr val="black"/>
                </a:solidFill>
                <a:latin typeface="Avenir Next" charset="0"/>
                <a:ea typeface="Avenir Next" charset="0"/>
                <a:cs typeface="Avenir Next" charset="0"/>
              </a:rPr>
              <a:t>: Value?</a:t>
            </a:r>
          </a:p>
          <a:p>
            <a:pPr lvl="0">
              <a:spcBef>
                <a:spcPts val="400"/>
              </a:spcBef>
              <a:spcAft>
                <a:spcPts val="400"/>
              </a:spcAft>
            </a:pPr>
            <a:r>
              <a:rPr lang="en-US" i="1" dirty="0">
                <a:solidFill>
                  <a:prstClr val="black"/>
                </a:solidFill>
                <a:latin typeface="Avenir Next" charset="0"/>
                <a:ea typeface="Avenir Next" charset="0"/>
                <a:cs typeface="Avenir Next" charset="0"/>
              </a:rPr>
              <a:t>How might other sources of value change in importance to customers? To shareholders? Brand identity and reputation? Depth of customer relationships? Intellectual property?</a:t>
            </a:r>
          </a:p>
        </p:txBody>
      </p:sp>
      <p:sp>
        <p:nvSpPr>
          <p:cNvPr id="57" name="Rectangle 56">
            <a:extLst>
              <a:ext uri="{FF2B5EF4-FFF2-40B4-BE49-F238E27FC236}">
                <a16:creationId xmlns:a16="http://schemas.microsoft.com/office/drawing/2014/main" xmlns="" id="{7AE83919-69D2-5D48-837A-7920EF01B6B1}"/>
              </a:ext>
            </a:extLst>
          </p:cNvPr>
          <p:cNvSpPr/>
          <p:nvPr/>
        </p:nvSpPr>
        <p:spPr>
          <a:xfrm>
            <a:off x="320040" y="4748312"/>
            <a:ext cx="11396190" cy="81047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Sustainability</a:t>
            </a:r>
            <a:r>
              <a:rPr lang="en-US" sz="2200" dirty="0">
                <a:solidFill>
                  <a:prstClr val="black"/>
                </a:solidFill>
                <a:latin typeface="Avenir Next" charset="0"/>
                <a:ea typeface="Avenir Next" charset="0"/>
                <a:cs typeface="Avenir Next" charset="0"/>
              </a:rPr>
              <a:t>: Lifespan? Certainty?</a:t>
            </a:r>
          </a:p>
          <a:p>
            <a:pPr lvl="0">
              <a:spcBef>
                <a:spcPts val="400"/>
              </a:spcBef>
              <a:spcAft>
                <a:spcPts val="400"/>
              </a:spcAft>
            </a:pPr>
            <a:r>
              <a:rPr lang="en-US" i="1" dirty="0">
                <a:solidFill>
                  <a:prstClr val="black"/>
                </a:solidFill>
                <a:latin typeface="Avenir Next" charset="0"/>
                <a:ea typeface="Avenir Next" charset="0"/>
                <a:cs typeface="Avenir Next" charset="0"/>
              </a:rPr>
              <a:t>Is your business model robust enough to survive this quarter? This year? How confident are you?</a:t>
            </a:r>
          </a:p>
        </p:txBody>
      </p:sp>
      <p:grpSp>
        <p:nvGrpSpPr>
          <p:cNvPr id="2" name="Group 1">
            <a:extLst>
              <a:ext uri="{FF2B5EF4-FFF2-40B4-BE49-F238E27FC236}">
                <a16:creationId xmlns:a16="http://schemas.microsoft.com/office/drawing/2014/main" xmlns="" id="{32D4F98F-4AA1-7946-9979-6FC0EEBD0C87}"/>
              </a:ext>
            </a:extLst>
          </p:cNvPr>
          <p:cNvGrpSpPr/>
          <p:nvPr/>
        </p:nvGrpSpPr>
        <p:grpSpPr>
          <a:xfrm>
            <a:off x="5660101" y="1257419"/>
            <a:ext cx="6211859" cy="369332"/>
            <a:chOff x="5892556" y="1285994"/>
            <a:chExt cx="6211859" cy="369332"/>
          </a:xfrm>
        </p:grpSpPr>
        <p:grpSp>
          <p:nvGrpSpPr>
            <p:cNvPr id="6" name="Group 5">
              <a:extLst>
                <a:ext uri="{FF2B5EF4-FFF2-40B4-BE49-F238E27FC236}">
                  <a16:creationId xmlns:a16="http://schemas.microsoft.com/office/drawing/2014/main" xmlns="" id="{CF6251A2-943F-A748-ADE3-B57D5EC2A3D0}"/>
                </a:ext>
              </a:extLst>
            </p:cNvPr>
            <p:cNvGrpSpPr/>
            <p:nvPr/>
          </p:nvGrpSpPr>
          <p:grpSpPr>
            <a:xfrm>
              <a:off x="7520901" y="1299210"/>
              <a:ext cx="2791968" cy="342900"/>
              <a:chOff x="6919392" y="1299210"/>
              <a:chExt cx="2791968" cy="342900"/>
            </a:xfrm>
          </p:grpSpPr>
          <p:cxnSp>
            <p:nvCxnSpPr>
              <p:cNvPr id="3" name="Straight Connector 2"/>
              <p:cNvCxnSpPr>
                <a:cxnSpLocks/>
              </p:cNvCxnSpPr>
              <p:nvPr/>
            </p:nvCxnSpPr>
            <p:spPr>
              <a:xfrm>
                <a:off x="6919392" y="1470660"/>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043702"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15375"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87048"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0350706" y="1285994"/>
              <a:ext cx="1753709" cy="369332"/>
            </a:xfrm>
            <a:prstGeom prst="rect">
              <a:avLst/>
            </a:prstGeom>
            <a:noFill/>
          </p:spPr>
          <p:txBody>
            <a:bodyPr wrap="square" rtlCol="0">
              <a:spAutoFit/>
            </a:bodyPr>
            <a:lstStyle/>
            <a:p>
              <a:r>
                <a:rPr lang="en-US" b="1" dirty="0">
                  <a:latin typeface="Avenir Next" charset="0"/>
                  <a:ea typeface="Avenir Next" charset="0"/>
                  <a:cs typeface="Avenir Next" charset="0"/>
                </a:rPr>
                <a:t>Opportunities</a:t>
              </a:r>
            </a:p>
          </p:txBody>
        </p:sp>
        <p:sp>
          <p:nvSpPr>
            <p:cNvPr id="20" name="TextBox 19">
              <a:extLst>
                <a:ext uri="{FF2B5EF4-FFF2-40B4-BE49-F238E27FC236}">
                  <a16:creationId xmlns:a16="http://schemas.microsoft.com/office/drawing/2014/main" xmlns="" id="{6D42DFA9-8F63-7541-9C7C-B403105EA30D}"/>
                </a:ext>
              </a:extLst>
            </p:cNvPr>
            <p:cNvSpPr txBox="1"/>
            <p:nvPr/>
          </p:nvSpPr>
          <p:spPr>
            <a:xfrm>
              <a:off x="5892556" y="1285994"/>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Threats</a:t>
              </a:r>
            </a:p>
          </p:txBody>
        </p:sp>
      </p:grpSp>
      <p:grpSp>
        <p:nvGrpSpPr>
          <p:cNvPr id="4" name="Group 3">
            <a:extLst>
              <a:ext uri="{FF2B5EF4-FFF2-40B4-BE49-F238E27FC236}">
                <a16:creationId xmlns:a16="http://schemas.microsoft.com/office/drawing/2014/main" xmlns="" id="{B781D92A-8643-D948-8922-D6EDD3D9294F}"/>
              </a:ext>
            </a:extLst>
          </p:cNvPr>
          <p:cNvGrpSpPr/>
          <p:nvPr/>
        </p:nvGrpSpPr>
        <p:grpSpPr>
          <a:xfrm>
            <a:off x="5660101" y="2340696"/>
            <a:ext cx="5930810" cy="369332"/>
            <a:chOff x="5892556" y="2369271"/>
            <a:chExt cx="5930810" cy="369332"/>
          </a:xfrm>
        </p:grpSpPr>
        <p:grpSp>
          <p:nvGrpSpPr>
            <p:cNvPr id="7" name="Group 6">
              <a:extLst>
                <a:ext uri="{FF2B5EF4-FFF2-40B4-BE49-F238E27FC236}">
                  <a16:creationId xmlns:a16="http://schemas.microsoft.com/office/drawing/2014/main" xmlns="" id="{2B81CC23-A7CA-7C41-B1F0-E79FCBFC9510}"/>
                </a:ext>
              </a:extLst>
            </p:cNvPr>
            <p:cNvGrpSpPr/>
            <p:nvPr/>
          </p:nvGrpSpPr>
          <p:grpSpPr>
            <a:xfrm>
              <a:off x="7520901" y="2382487"/>
              <a:ext cx="2791968" cy="342900"/>
              <a:chOff x="7200440" y="2329676"/>
              <a:chExt cx="2791968" cy="342900"/>
            </a:xfrm>
          </p:grpSpPr>
          <p:cxnSp>
            <p:nvCxnSpPr>
              <p:cNvPr id="25" name="Straight Connector 24">
                <a:extLst>
                  <a:ext uri="{FF2B5EF4-FFF2-40B4-BE49-F238E27FC236}">
                    <a16:creationId xmlns:a16="http://schemas.microsoft.com/office/drawing/2014/main" xmlns="" id="{93F19C48-59CF-B845-9694-50CC7D2EF0BD}"/>
                  </a:ext>
                </a:extLst>
              </p:cNvPr>
              <p:cNvCxnSpPr>
                <a:cxnSpLocks/>
              </p:cNvCxnSpPr>
              <p:nvPr/>
            </p:nvCxnSpPr>
            <p:spPr>
              <a:xfrm>
                <a:off x="7200440" y="2501126"/>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C7913C9-6007-0A4C-ACF0-385AF1193ADE}"/>
                  </a:ext>
                </a:extLst>
              </p:cNvPr>
              <p:cNvCxnSpPr/>
              <p:nvPr/>
            </p:nvCxnSpPr>
            <p:spPr>
              <a:xfrm>
                <a:off x="9324750"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EFE551C-2EDF-414B-A557-05BF65E638C1}"/>
                  </a:ext>
                </a:extLst>
              </p:cNvPr>
              <p:cNvCxnSpPr/>
              <p:nvPr/>
            </p:nvCxnSpPr>
            <p:spPr>
              <a:xfrm>
                <a:off x="8596423"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E857583-EB72-4A40-A703-FFBCB8504BF0}"/>
                  </a:ext>
                </a:extLst>
              </p:cNvPr>
              <p:cNvCxnSpPr/>
              <p:nvPr/>
            </p:nvCxnSpPr>
            <p:spPr>
              <a:xfrm>
                <a:off x="7868096"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0ACE2D5C-C1BE-4540-A786-185E2D988DC5}"/>
                </a:ext>
              </a:extLst>
            </p:cNvPr>
            <p:cNvSpPr txBox="1"/>
            <p:nvPr/>
          </p:nvSpPr>
          <p:spPr>
            <a:xfrm>
              <a:off x="10350706" y="2369271"/>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Unstable</a:t>
              </a:r>
            </a:p>
          </p:txBody>
        </p:sp>
        <p:sp>
          <p:nvSpPr>
            <p:cNvPr id="30" name="TextBox 29">
              <a:extLst>
                <a:ext uri="{FF2B5EF4-FFF2-40B4-BE49-F238E27FC236}">
                  <a16:creationId xmlns:a16="http://schemas.microsoft.com/office/drawing/2014/main" xmlns="" id="{72990720-02E5-A24A-8109-EF1960FC4C6F}"/>
                </a:ext>
              </a:extLst>
            </p:cNvPr>
            <p:cNvSpPr txBox="1"/>
            <p:nvPr/>
          </p:nvSpPr>
          <p:spPr>
            <a:xfrm>
              <a:off x="5892556" y="2369271"/>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Stable</a:t>
              </a:r>
            </a:p>
          </p:txBody>
        </p:sp>
      </p:grpSp>
      <p:grpSp>
        <p:nvGrpSpPr>
          <p:cNvPr id="5" name="Group 4">
            <a:extLst>
              <a:ext uri="{FF2B5EF4-FFF2-40B4-BE49-F238E27FC236}">
                <a16:creationId xmlns:a16="http://schemas.microsoft.com/office/drawing/2014/main" xmlns="" id="{D17CC2FC-2BE1-0146-9EFE-A80BF32DC240}"/>
              </a:ext>
            </a:extLst>
          </p:cNvPr>
          <p:cNvGrpSpPr/>
          <p:nvPr/>
        </p:nvGrpSpPr>
        <p:grpSpPr>
          <a:xfrm>
            <a:off x="5660101" y="3423973"/>
            <a:ext cx="5930810" cy="369332"/>
            <a:chOff x="5892556" y="3452548"/>
            <a:chExt cx="5930810" cy="369332"/>
          </a:xfrm>
        </p:grpSpPr>
        <p:grpSp>
          <p:nvGrpSpPr>
            <p:cNvPr id="9" name="Group 8">
              <a:extLst>
                <a:ext uri="{FF2B5EF4-FFF2-40B4-BE49-F238E27FC236}">
                  <a16:creationId xmlns:a16="http://schemas.microsoft.com/office/drawing/2014/main" xmlns="" id="{C3E259F5-B7A6-7145-A081-A64CB87C072D}"/>
                </a:ext>
              </a:extLst>
            </p:cNvPr>
            <p:cNvGrpSpPr/>
            <p:nvPr/>
          </p:nvGrpSpPr>
          <p:grpSpPr>
            <a:xfrm>
              <a:off x="7520901" y="3465764"/>
              <a:ext cx="2791968" cy="342900"/>
              <a:chOff x="7200440" y="3360142"/>
              <a:chExt cx="2791968" cy="342900"/>
            </a:xfrm>
          </p:grpSpPr>
          <p:cxnSp>
            <p:nvCxnSpPr>
              <p:cNvPr id="41" name="Straight Connector 40">
                <a:extLst>
                  <a:ext uri="{FF2B5EF4-FFF2-40B4-BE49-F238E27FC236}">
                    <a16:creationId xmlns:a16="http://schemas.microsoft.com/office/drawing/2014/main" xmlns="" id="{CF3C5A1A-92E4-2240-A463-8D2439FE6BC4}"/>
                  </a:ext>
                </a:extLst>
              </p:cNvPr>
              <p:cNvCxnSpPr>
                <a:cxnSpLocks/>
              </p:cNvCxnSpPr>
              <p:nvPr/>
            </p:nvCxnSpPr>
            <p:spPr>
              <a:xfrm>
                <a:off x="7200440" y="3531592"/>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E46A2DA-B226-3A46-8A9E-854F40BE01A4}"/>
                  </a:ext>
                </a:extLst>
              </p:cNvPr>
              <p:cNvCxnSpPr/>
              <p:nvPr/>
            </p:nvCxnSpPr>
            <p:spPr>
              <a:xfrm>
                <a:off x="9324750"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5132ED75-1800-3B48-94B7-F469E2C0DD19}"/>
                  </a:ext>
                </a:extLst>
              </p:cNvPr>
              <p:cNvCxnSpPr/>
              <p:nvPr/>
            </p:nvCxnSpPr>
            <p:spPr>
              <a:xfrm>
                <a:off x="8596423"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217B1BA-9A1B-414D-A344-5CC22BF84D40}"/>
                  </a:ext>
                </a:extLst>
              </p:cNvPr>
              <p:cNvCxnSpPr/>
              <p:nvPr/>
            </p:nvCxnSpPr>
            <p:spPr>
              <a:xfrm>
                <a:off x="7868096"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xmlns="" id="{431B86B3-09AB-6342-A8AF-D15F8FD99E75}"/>
                </a:ext>
              </a:extLst>
            </p:cNvPr>
            <p:cNvSpPr txBox="1"/>
            <p:nvPr/>
          </p:nvSpPr>
          <p:spPr>
            <a:xfrm>
              <a:off x="10350706" y="3452548"/>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46" name="TextBox 45">
              <a:extLst>
                <a:ext uri="{FF2B5EF4-FFF2-40B4-BE49-F238E27FC236}">
                  <a16:creationId xmlns:a16="http://schemas.microsoft.com/office/drawing/2014/main" xmlns="" id="{AF91542D-1959-E641-947E-2C00863F567C}"/>
                </a:ext>
              </a:extLst>
            </p:cNvPr>
            <p:cNvSpPr txBox="1"/>
            <p:nvPr/>
          </p:nvSpPr>
          <p:spPr>
            <a:xfrm>
              <a:off x="5892556" y="3452548"/>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grpSp>
        <p:nvGrpSpPr>
          <p:cNvPr id="11" name="Group 10">
            <a:extLst>
              <a:ext uri="{FF2B5EF4-FFF2-40B4-BE49-F238E27FC236}">
                <a16:creationId xmlns:a16="http://schemas.microsoft.com/office/drawing/2014/main" xmlns="" id="{F5C19555-BC15-EA49-B72C-9E08F5AB158B}"/>
              </a:ext>
            </a:extLst>
          </p:cNvPr>
          <p:cNvGrpSpPr/>
          <p:nvPr/>
        </p:nvGrpSpPr>
        <p:grpSpPr>
          <a:xfrm>
            <a:off x="5660101" y="4784249"/>
            <a:ext cx="5930810" cy="369332"/>
            <a:chOff x="5892556" y="4812824"/>
            <a:chExt cx="5930810" cy="369332"/>
          </a:xfrm>
        </p:grpSpPr>
        <p:grpSp>
          <p:nvGrpSpPr>
            <p:cNvPr id="10" name="Group 9">
              <a:extLst>
                <a:ext uri="{FF2B5EF4-FFF2-40B4-BE49-F238E27FC236}">
                  <a16:creationId xmlns:a16="http://schemas.microsoft.com/office/drawing/2014/main" xmlns="" id="{7F887154-6C56-5E4E-A2B0-4B6E411AB6D9}"/>
                </a:ext>
              </a:extLst>
            </p:cNvPr>
            <p:cNvGrpSpPr/>
            <p:nvPr/>
          </p:nvGrpSpPr>
          <p:grpSpPr>
            <a:xfrm>
              <a:off x="7520901" y="4826040"/>
              <a:ext cx="2791968" cy="342900"/>
              <a:chOff x="7200440" y="4636829"/>
              <a:chExt cx="2791968" cy="342900"/>
            </a:xfrm>
          </p:grpSpPr>
          <p:cxnSp>
            <p:nvCxnSpPr>
              <p:cNvPr id="59" name="Straight Connector 58">
                <a:extLst>
                  <a:ext uri="{FF2B5EF4-FFF2-40B4-BE49-F238E27FC236}">
                    <a16:creationId xmlns:a16="http://schemas.microsoft.com/office/drawing/2014/main" xmlns="" id="{1F7DAD2F-95EF-8C48-B185-D3051F52ABD3}"/>
                  </a:ext>
                </a:extLst>
              </p:cNvPr>
              <p:cNvCxnSpPr>
                <a:cxnSpLocks/>
              </p:cNvCxnSpPr>
              <p:nvPr/>
            </p:nvCxnSpPr>
            <p:spPr>
              <a:xfrm>
                <a:off x="7200440" y="4808279"/>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1D1F82F3-8021-F644-978C-5391685F3914}"/>
                  </a:ext>
                </a:extLst>
              </p:cNvPr>
              <p:cNvCxnSpPr/>
              <p:nvPr/>
            </p:nvCxnSpPr>
            <p:spPr>
              <a:xfrm>
                <a:off x="9324750"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97A8CBD-9BC6-014A-BE42-5C68344676C6}"/>
                  </a:ext>
                </a:extLst>
              </p:cNvPr>
              <p:cNvCxnSpPr/>
              <p:nvPr/>
            </p:nvCxnSpPr>
            <p:spPr>
              <a:xfrm>
                <a:off x="8596423"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78AC9741-66DA-5343-B5C1-A589D0157FBA}"/>
                  </a:ext>
                </a:extLst>
              </p:cNvPr>
              <p:cNvCxnSpPr/>
              <p:nvPr/>
            </p:nvCxnSpPr>
            <p:spPr>
              <a:xfrm>
                <a:off x="7868096"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xmlns="" id="{EDED7683-0937-414B-AC55-91B64B722D2F}"/>
                </a:ext>
              </a:extLst>
            </p:cNvPr>
            <p:cNvSpPr txBox="1"/>
            <p:nvPr/>
          </p:nvSpPr>
          <p:spPr>
            <a:xfrm>
              <a:off x="10350706" y="4812824"/>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64" name="TextBox 63">
              <a:extLst>
                <a:ext uri="{FF2B5EF4-FFF2-40B4-BE49-F238E27FC236}">
                  <a16:creationId xmlns:a16="http://schemas.microsoft.com/office/drawing/2014/main" xmlns="" id="{7B8E2DA3-81EE-B64D-85B5-DBA9DBB9CC01}"/>
                </a:ext>
              </a:extLst>
            </p:cNvPr>
            <p:cNvSpPr txBox="1"/>
            <p:nvPr/>
          </p:nvSpPr>
          <p:spPr>
            <a:xfrm>
              <a:off x="5892556" y="4812824"/>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pic>
        <p:nvPicPr>
          <p:cNvPr id="74" name="Picture 73">
            <a:extLst>
              <a:ext uri="{FF2B5EF4-FFF2-40B4-BE49-F238E27FC236}">
                <a16:creationId xmlns:a16="http://schemas.microsoft.com/office/drawing/2014/main" xmlns="" id="{3354B4DB-BC98-A741-B105-AE217DE8C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838" y="5642527"/>
            <a:ext cx="3236844" cy="1078948"/>
          </a:xfrm>
          <a:prstGeom prst="rect">
            <a:avLst/>
          </a:prstGeom>
        </p:spPr>
      </p:pic>
      <p:sp>
        <p:nvSpPr>
          <p:cNvPr id="47" name="Shape 120">
            <a:extLst>
              <a:ext uri="{FF2B5EF4-FFF2-40B4-BE49-F238E27FC236}">
                <a16:creationId xmlns:a16="http://schemas.microsoft.com/office/drawing/2014/main" xmlns="" id="{AD3B2BC3-1C40-5F4A-98FA-82BDD4B8AEF4}"/>
              </a:ext>
            </a:extLst>
          </p:cNvPr>
          <p:cNvSpPr txBox="1">
            <a:spLocks/>
          </p:cNvSpPr>
          <p:nvPr/>
        </p:nvSpPr>
        <p:spPr>
          <a:xfrm>
            <a:off x="320041" y="320041"/>
            <a:ext cx="11503326" cy="606549"/>
          </a:xfrm>
          <a:prstGeom prst="rect">
            <a:avLst/>
          </a:prstGeom>
          <a:solidFill>
            <a:srgbClr val="00B050"/>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bg1"/>
                </a:solidFill>
                <a:latin typeface="Avenir Next"/>
                <a:ea typeface="Avenir Next"/>
                <a:cs typeface="Avenir Next"/>
                <a:sym typeface="Avenir Next"/>
              </a:rPr>
              <a:t>Viability</a:t>
            </a:r>
            <a:endParaRPr lang="en-US" sz="24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35899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6097D496-15E2-884E-B28B-600894E1074D}"/>
              </a:ext>
            </a:extLst>
          </p:cNvPr>
          <p:cNvSpPr/>
          <p:nvPr/>
        </p:nvSpPr>
        <p:spPr>
          <a:xfrm>
            <a:off x="320040" y="1221482"/>
            <a:ext cx="11145031" cy="81047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Upstream Supply Chain</a:t>
            </a:r>
            <a:r>
              <a:rPr lang="en-US" sz="2200" dirty="0">
                <a:solidFill>
                  <a:prstClr val="black"/>
                </a:solidFill>
                <a:latin typeface="Avenir Next" charset="0"/>
                <a:ea typeface="Avenir Next" charset="0"/>
                <a:cs typeface="Avenir Next" charset="0"/>
              </a:rPr>
              <a:t>: Trends? Risks?</a:t>
            </a:r>
          </a:p>
          <a:p>
            <a:pPr lvl="0">
              <a:spcBef>
                <a:spcPts val="400"/>
              </a:spcBef>
              <a:spcAft>
                <a:spcPts val="400"/>
              </a:spcAft>
            </a:pPr>
            <a:r>
              <a:rPr lang="en-US" i="1" dirty="0">
                <a:solidFill>
                  <a:prstClr val="black"/>
                </a:solidFill>
                <a:latin typeface="Avenir Next" charset="0"/>
                <a:ea typeface="Avenir Next" charset="0"/>
                <a:cs typeface="Avenir Next" charset="0"/>
              </a:rPr>
              <a:t>What are your major sources of risk? Availability of goods and talent? Could new partnerships emerge?</a:t>
            </a:r>
            <a:endParaRPr lang="en-US" sz="2000" i="1" dirty="0">
              <a:solidFill>
                <a:prstClr val="black"/>
              </a:solidFill>
              <a:latin typeface="Avenir Next" charset="0"/>
              <a:ea typeface="Avenir Next" charset="0"/>
              <a:cs typeface="Avenir Next" charset="0"/>
            </a:endParaRPr>
          </a:p>
        </p:txBody>
      </p:sp>
      <p:grpSp>
        <p:nvGrpSpPr>
          <p:cNvPr id="6" name="Group 5">
            <a:extLst>
              <a:ext uri="{FF2B5EF4-FFF2-40B4-BE49-F238E27FC236}">
                <a16:creationId xmlns:a16="http://schemas.microsoft.com/office/drawing/2014/main" xmlns="" id="{991BD4CF-C568-D84E-8D2E-8D0C57084E9D}"/>
              </a:ext>
            </a:extLst>
          </p:cNvPr>
          <p:cNvGrpSpPr/>
          <p:nvPr/>
        </p:nvGrpSpPr>
        <p:grpSpPr>
          <a:xfrm>
            <a:off x="5631790" y="1266944"/>
            <a:ext cx="6211859" cy="369332"/>
            <a:chOff x="5892556" y="1285994"/>
            <a:chExt cx="6211859" cy="369332"/>
          </a:xfrm>
        </p:grpSpPr>
        <p:grpSp>
          <p:nvGrpSpPr>
            <p:cNvPr id="90" name="Group 89">
              <a:extLst>
                <a:ext uri="{FF2B5EF4-FFF2-40B4-BE49-F238E27FC236}">
                  <a16:creationId xmlns:a16="http://schemas.microsoft.com/office/drawing/2014/main" xmlns="" id="{24D6BA4A-DDBE-8D4F-9A86-1D7A0D7BDE2D}"/>
                </a:ext>
              </a:extLst>
            </p:cNvPr>
            <p:cNvGrpSpPr/>
            <p:nvPr/>
          </p:nvGrpSpPr>
          <p:grpSpPr>
            <a:xfrm>
              <a:off x="7520901" y="1299210"/>
              <a:ext cx="2791968" cy="342900"/>
              <a:chOff x="6919392" y="1299210"/>
              <a:chExt cx="2791968" cy="342900"/>
            </a:xfrm>
          </p:grpSpPr>
          <p:cxnSp>
            <p:nvCxnSpPr>
              <p:cNvPr id="111" name="Straight Connector 110">
                <a:extLst>
                  <a:ext uri="{FF2B5EF4-FFF2-40B4-BE49-F238E27FC236}">
                    <a16:creationId xmlns:a16="http://schemas.microsoft.com/office/drawing/2014/main" xmlns="" id="{E59C23D9-C655-6F49-9902-86AF91C4E68F}"/>
                  </a:ext>
                </a:extLst>
              </p:cNvPr>
              <p:cNvCxnSpPr>
                <a:cxnSpLocks/>
              </p:cNvCxnSpPr>
              <p:nvPr/>
            </p:nvCxnSpPr>
            <p:spPr>
              <a:xfrm>
                <a:off x="6919392" y="1470660"/>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FD00AB10-2242-3C47-8778-DD6B24E3DD66}"/>
                  </a:ext>
                </a:extLst>
              </p:cNvPr>
              <p:cNvCxnSpPr/>
              <p:nvPr/>
            </p:nvCxnSpPr>
            <p:spPr>
              <a:xfrm>
                <a:off x="9043702"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53FBC426-951E-4644-BFB8-6B194F0831C5}"/>
                  </a:ext>
                </a:extLst>
              </p:cNvPr>
              <p:cNvCxnSpPr/>
              <p:nvPr/>
            </p:nvCxnSpPr>
            <p:spPr>
              <a:xfrm>
                <a:off x="8315375"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ACADAF3-9EAE-9943-81B9-AA5E1E8C5A91}"/>
                  </a:ext>
                </a:extLst>
              </p:cNvPr>
              <p:cNvCxnSpPr/>
              <p:nvPr/>
            </p:nvCxnSpPr>
            <p:spPr>
              <a:xfrm>
                <a:off x="7587048" y="1299210"/>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xmlns="" id="{C02B7D5D-33DD-2C4F-B5B4-C8FFA7A69A7F}"/>
                </a:ext>
              </a:extLst>
            </p:cNvPr>
            <p:cNvSpPr txBox="1"/>
            <p:nvPr/>
          </p:nvSpPr>
          <p:spPr>
            <a:xfrm>
              <a:off x="10350706" y="1285994"/>
              <a:ext cx="1753709" cy="369332"/>
            </a:xfrm>
            <a:prstGeom prst="rect">
              <a:avLst/>
            </a:prstGeom>
            <a:noFill/>
          </p:spPr>
          <p:txBody>
            <a:bodyPr wrap="square" rtlCol="0">
              <a:spAutoFit/>
            </a:bodyPr>
            <a:lstStyle/>
            <a:p>
              <a:r>
                <a:rPr lang="en-US" b="1" dirty="0">
                  <a:latin typeface="Avenir Next" charset="0"/>
                  <a:ea typeface="Avenir Next" charset="0"/>
                  <a:cs typeface="Avenir Next" charset="0"/>
                </a:rPr>
                <a:t>Opportunities</a:t>
              </a:r>
            </a:p>
          </p:txBody>
        </p:sp>
        <p:sp>
          <p:nvSpPr>
            <p:cNvPr id="92" name="TextBox 91">
              <a:extLst>
                <a:ext uri="{FF2B5EF4-FFF2-40B4-BE49-F238E27FC236}">
                  <a16:creationId xmlns:a16="http://schemas.microsoft.com/office/drawing/2014/main" xmlns="" id="{868BA905-635E-3B4D-A7AF-9697677364FD}"/>
                </a:ext>
              </a:extLst>
            </p:cNvPr>
            <p:cNvSpPr txBox="1"/>
            <p:nvPr/>
          </p:nvSpPr>
          <p:spPr>
            <a:xfrm>
              <a:off x="5892556" y="1285994"/>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Threats</a:t>
              </a:r>
            </a:p>
          </p:txBody>
        </p:sp>
      </p:grpSp>
      <p:sp>
        <p:nvSpPr>
          <p:cNvPr id="31" name="Rectangle 30">
            <a:extLst>
              <a:ext uri="{FF2B5EF4-FFF2-40B4-BE49-F238E27FC236}">
                <a16:creationId xmlns:a16="http://schemas.microsoft.com/office/drawing/2014/main" xmlns="" id="{5DC3000E-79DF-A14A-B38C-44456FBDA280}"/>
              </a:ext>
            </a:extLst>
          </p:cNvPr>
          <p:cNvSpPr/>
          <p:nvPr/>
        </p:nvSpPr>
        <p:spPr>
          <a:xfrm>
            <a:off x="320040" y="2238335"/>
            <a:ext cx="11145031" cy="81047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Downstream Supply Chain</a:t>
            </a:r>
            <a:r>
              <a:rPr lang="en-US" sz="2200" dirty="0">
                <a:solidFill>
                  <a:prstClr val="black"/>
                </a:solidFill>
                <a:latin typeface="Avenir Next" charset="0"/>
                <a:ea typeface="Avenir Next" charset="0"/>
                <a:cs typeface="Avenir Next" charset="0"/>
              </a:rPr>
              <a:t>: Trends? Risks?</a:t>
            </a:r>
          </a:p>
          <a:p>
            <a:pPr lvl="0">
              <a:spcBef>
                <a:spcPts val="400"/>
              </a:spcBef>
              <a:spcAft>
                <a:spcPts val="400"/>
              </a:spcAft>
            </a:pPr>
            <a:r>
              <a:rPr lang="en-US" i="1" dirty="0">
                <a:solidFill>
                  <a:prstClr val="black"/>
                </a:solidFill>
                <a:latin typeface="Avenir Next" charset="0"/>
                <a:ea typeface="Avenir Next" charset="0"/>
                <a:cs typeface="Avenir Next" charset="0"/>
              </a:rPr>
              <a:t>What is the near-term future for your channel partners? Risk to you? New go-to-market possibilities?</a:t>
            </a:r>
          </a:p>
        </p:txBody>
      </p:sp>
      <p:grpSp>
        <p:nvGrpSpPr>
          <p:cNvPr id="7" name="Group 6">
            <a:extLst>
              <a:ext uri="{FF2B5EF4-FFF2-40B4-BE49-F238E27FC236}">
                <a16:creationId xmlns:a16="http://schemas.microsoft.com/office/drawing/2014/main" xmlns="" id="{43FBDDEB-F49F-9946-874F-D9010415DD00}"/>
              </a:ext>
            </a:extLst>
          </p:cNvPr>
          <p:cNvGrpSpPr/>
          <p:nvPr/>
        </p:nvGrpSpPr>
        <p:grpSpPr>
          <a:xfrm>
            <a:off x="5631790" y="2283797"/>
            <a:ext cx="6240170" cy="369332"/>
            <a:chOff x="5892556" y="2302847"/>
            <a:chExt cx="6240170" cy="369332"/>
          </a:xfrm>
        </p:grpSpPr>
        <p:grpSp>
          <p:nvGrpSpPr>
            <p:cNvPr id="93" name="Group 92">
              <a:extLst>
                <a:ext uri="{FF2B5EF4-FFF2-40B4-BE49-F238E27FC236}">
                  <a16:creationId xmlns:a16="http://schemas.microsoft.com/office/drawing/2014/main" xmlns="" id="{AE489063-E678-9448-8F5D-39028F721F5A}"/>
                </a:ext>
              </a:extLst>
            </p:cNvPr>
            <p:cNvGrpSpPr/>
            <p:nvPr/>
          </p:nvGrpSpPr>
          <p:grpSpPr>
            <a:xfrm>
              <a:off x="7520901" y="2316063"/>
              <a:ext cx="2791968" cy="342900"/>
              <a:chOff x="7200440" y="2329676"/>
              <a:chExt cx="2791968" cy="342900"/>
            </a:xfrm>
          </p:grpSpPr>
          <p:cxnSp>
            <p:nvCxnSpPr>
              <p:cNvPr id="107" name="Straight Connector 106">
                <a:extLst>
                  <a:ext uri="{FF2B5EF4-FFF2-40B4-BE49-F238E27FC236}">
                    <a16:creationId xmlns:a16="http://schemas.microsoft.com/office/drawing/2014/main" xmlns="" id="{42AE3F57-BB23-5242-9869-E56D59FF172A}"/>
                  </a:ext>
                </a:extLst>
              </p:cNvPr>
              <p:cNvCxnSpPr>
                <a:cxnSpLocks/>
              </p:cNvCxnSpPr>
              <p:nvPr/>
            </p:nvCxnSpPr>
            <p:spPr>
              <a:xfrm>
                <a:off x="7200440" y="2501126"/>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891E9ABA-573B-2E45-A85F-0EE03867DE77}"/>
                  </a:ext>
                </a:extLst>
              </p:cNvPr>
              <p:cNvCxnSpPr/>
              <p:nvPr/>
            </p:nvCxnSpPr>
            <p:spPr>
              <a:xfrm>
                <a:off x="9324750"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3477C9A-6FFF-B941-B4A7-5F9315135209}"/>
                  </a:ext>
                </a:extLst>
              </p:cNvPr>
              <p:cNvCxnSpPr/>
              <p:nvPr/>
            </p:nvCxnSpPr>
            <p:spPr>
              <a:xfrm>
                <a:off x="8596423"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4F10B478-5FB7-C742-8CE6-5B76616B5D12}"/>
                  </a:ext>
                </a:extLst>
              </p:cNvPr>
              <p:cNvCxnSpPr/>
              <p:nvPr/>
            </p:nvCxnSpPr>
            <p:spPr>
              <a:xfrm>
                <a:off x="7868096" y="2329676"/>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xmlns="" id="{62F0FE5F-988D-EF4C-ABEC-7EE83A4B91EC}"/>
                </a:ext>
              </a:extLst>
            </p:cNvPr>
            <p:cNvSpPr txBox="1"/>
            <p:nvPr/>
          </p:nvSpPr>
          <p:spPr>
            <a:xfrm>
              <a:off x="10350705" y="2302847"/>
              <a:ext cx="1782021" cy="369332"/>
            </a:xfrm>
            <a:prstGeom prst="rect">
              <a:avLst/>
            </a:prstGeom>
            <a:noFill/>
          </p:spPr>
          <p:txBody>
            <a:bodyPr wrap="square" rtlCol="0">
              <a:spAutoFit/>
            </a:bodyPr>
            <a:lstStyle/>
            <a:p>
              <a:r>
                <a:rPr lang="en-US" b="1" dirty="0">
                  <a:latin typeface="Avenir Next" charset="0"/>
                  <a:ea typeface="Avenir Next" charset="0"/>
                  <a:cs typeface="Avenir Next" charset="0"/>
                </a:rPr>
                <a:t>Opportunities</a:t>
              </a:r>
            </a:p>
          </p:txBody>
        </p:sp>
        <p:sp>
          <p:nvSpPr>
            <p:cNvPr id="95" name="TextBox 94">
              <a:extLst>
                <a:ext uri="{FF2B5EF4-FFF2-40B4-BE49-F238E27FC236}">
                  <a16:creationId xmlns:a16="http://schemas.microsoft.com/office/drawing/2014/main" xmlns="" id="{0643422E-8FDA-2448-8482-64ACA37F7640}"/>
                </a:ext>
              </a:extLst>
            </p:cNvPr>
            <p:cNvSpPr txBox="1"/>
            <p:nvPr/>
          </p:nvSpPr>
          <p:spPr>
            <a:xfrm>
              <a:off x="5892556" y="2302847"/>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Threats</a:t>
              </a:r>
            </a:p>
          </p:txBody>
        </p:sp>
      </p:grpSp>
      <p:sp>
        <p:nvSpPr>
          <p:cNvPr id="38" name="Rectangle 37">
            <a:extLst>
              <a:ext uri="{FF2B5EF4-FFF2-40B4-BE49-F238E27FC236}">
                <a16:creationId xmlns:a16="http://schemas.microsoft.com/office/drawing/2014/main" xmlns="" id="{9D08E7A1-CAB0-514A-A85D-A1155B7E3472}"/>
              </a:ext>
            </a:extLst>
          </p:cNvPr>
          <p:cNvSpPr/>
          <p:nvPr/>
        </p:nvSpPr>
        <p:spPr>
          <a:xfrm>
            <a:off x="320040" y="3255188"/>
            <a:ext cx="11396190" cy="1087477"/>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Internal resources</a:t>
            </a:r>
            <a:r>
              <a:rPr lang="en-US" sz="2200" dirty="0">
                <a:solidFill>
                  <a:prstClr val="black"/>
                </a:solidFill>
                <a:latin typeface="Avenir Next" charset="0"/>
                <a:ea typeface="Avenir Next" charset="0"/>
                <a:cs typeface="Avenir Next" charset="0"/>
              </a:rPr>
              <a:t>: Priority? Availability?</a:t>
            </a:r>
          </a:p>
          <a:p>
            <a:pPr lvl="0">
              <a:spcBef>
                <a:spcPts val="400"/>
              </a:spcBef>
              <a:spcAft>
                <a:spcPts val="400"/>
              </a:spcAft>
            </a:pPr>
            <a:r>
              <a:rPr lang="en-US" i="1" dirty="0">
                <a:solidFill>
                  <a:prstClr val="black"/>
                </a:solidFill>
                <a:latin typeface="Avenir Next" charset="0"/>
                <a:ea typeface="Avenir Next" charset="0"/>
                <a:cs typeface="Avenir Next" charset="0"/>
              </a:rPr>
              <a:t>How will changing strategy / operations impact resource allocation? Which units and groups stand to win? To lose? Where will talent and money flow as a result?</a:t>
            </a:r>
          </a:p>
        </p:txBody>
      </p:sp>
      <p:grpSp>
        <p:nvGrpSpPr>
          <p:cNvPr id="8" name="Group 7">
            <a:extLst>
              <a:ext uri="{FF2B5EF4-FFF2-40B4-BE49-F238E27FC236}">
                <a16:creationId xmlns:a16="http://schemas.microsoft.com/office/drawing/2014/main" xmlns="" id="{B1023966-5E55-814E-9DD2-DF0AB93C0483}"/>
              </a:ext>
            </a:extLst>
          </p:cNvPr>
          <p:cNvGrpSpPr/>
          <p:nvPr/>
        </p:nvGrpSpPr>
        <p:grpSpPr>
          <a:xfrm>
            <a:off x="5631790" y="3300650"/>
            <a:ext cx="5930810" cy="369332"/>
            <a:chOff x="5892556" y="3319700"/>
            <a:chExt cx="5930810" cy="369332"/>
          </a:xfrm>
        </p:grpSpPr>
        <p:grpSp>
          <p:nvGrpSpPr>
            <p:cNvPr id="88" name="Group 87">
              <a:extLst>
                <a:ext uri="{FF2B5EF4-FFF2-40B4-BE49-F238E27FC236}">
                  <a16:creationId xmlns:a16="http://schemas.microsoft.com/office/drawing/2014/main" xmlns="" id="{53702C38-4D18-B745-85B6-135146CA83FC}"/>
                </a:ext>
              </a:extLst>
            </p:cNvPr>
            <p:cNvGrpSpPr/>
            <p:nvPr/>
          </p:nvGrpSpPr>
          <p:grpSpPr>
            <a:xfrm>
              <a:off x="7520901" y="3332916"/>
              <a:ext cx="2791968" cy="342900"/>
              <a:chOff x="7200440" y="3360142"/>
              <a:chExt cx="2791968" cy="342900"/>
            </a:xfrm>
          </p:grpSpPr>
          <p:cxnSp>
            <p:nvCxnSpPr>
              <p:cNvPr id="119" name="Straight Connector 118">
                <a:extLst>
                  <a:ext uri="{FF2B5EF4-FFF2-40B4-BE49-F238E27FC236}">
                    <a16:creationId xmlns:a16="http://schemas.microsoft.com/office/drawing/2014/main" xmlns="" id="{1C86AD02-75C2-564D-BFE3-480F58A1EFCE}"/>
                  </a:ext>
                </a:extLst>
              </p:cNvPr>
              <p:cNvCxnSpPr>
                <a:cxnSpLocks/>
              </p:cNvCxnSpPr>
              <p:nvPr/>
            </p:nvCxnSpPr>
            <p:spPr>
              <a:xfrm>
                <a:off x="7200440" y="3531592"/>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5978D2CD-A3AB-A644-A9F4-47831E101876}"/>
                  </a:ext>
                </a:extLst>
              </p:cNvPr>
              <p:cNvCxnSpPr/>
              <p:nvPr/>
            </p:nvCxnSpPr>
            <p:spPr>
              <a:xfrm>
                <a:off x="9324750"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0DD7C604-7CFE-EC42-9B37-9AB1FF85F26B}"/>
                  </a:ext>
                </a:extLst>
              </p:cNvPr>
              <p:cNvCxnSpPr/>
              <p:nvPr/>
            </p:nvCxnSpPr>
            <p:spPr>
              <a:xfrm>
                <a:off x="8596423"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0F0D5FA3-F1E8-B840-9514-B130CD981724}"/>
                  </a:ext>
                </a:extLst>
              </p:cNvPr>
              <p:cNvCxnSpPr/>
              <p:nvPr/>
            </p:nvCxnSpPr>
            <p:spPr>
              <a:xfrm>
                <a:off x="7868096" y="3360142"/>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xmlns="" id="{DCB36492-AE7A-284D-AA32-3BCD109ABE56}"/>
                </a:ext>
              </a:extLst>
            </p:cNvPr>
            <p:cNvSpPr txBox="1"/>
            <p:nvPr/>
          </p:nvSpPr>
          <p:spPr>
            <a:xfrm>
              <a:off x="10350706" y="3319700"/>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97" name="TextBox 96">
              <a:extLst>
                <a:ext uri="{FF2B5EF4-FFF2-40B4-BE49-F238E27FC236}">
                  <a16:creationId xmlns:a16="http://schemas.microsoft.com/office/drawing/2014/main" xmlns="" id="{3C3CAD12-A8D2-2940-8763-E229AD4DCECB}"/>
                </a:ext>
              </a:extLst>
            </p:cNvPr>
            <p:cNvSpPr txBox="1"/>
            <p:nvPr/>
          </p:nvSpPr>
          <p:spPr>
            <a:xfrm>
              <a:off x="5892556" y="3319700"/>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sp>
        <p:nvSpPr>
          <p:cNvPr id="57" name="Rectangle 56">
            <a:extLst>
              <a:ext uri="{FF2B5EF4-FFF2-40B4-BE49-F238E27FC236}">
                <a16:creationId xmlns:a16="http://schemas.microsoft.com/office/drawing/2014/main" xmlns="" id="{7AE83919-69D2-5D48-837A-7920EF01B6B1}"/>
              </a:ext>
            </a:extLst>
          </p:cNvPr>
          <p:cNvSpPr/>
          <p:nvPr/>
        </p:nvSpPr>
        <p:spPr>
          <a:xfrm>
            <a:off x="320040" y="4549041"/>
            <a:ext cx="11396190" cy="1087477"/>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Internal processes</a:t>
            </a:r>
            <a:r>
              <a:rPr lang="en-US" sz="2200" dirty="0">
                <a:solidFill>
                  <a:prstClr val="black"/>
                </a:solidFill>
                <a:latin typeface="Avenir Next" charset="0"/>
                <a:ea typeface="Avenir Next" charset="0"/>
                <a:cs typeface="Avenir Next" charset="0"/>
              </a:rPr>
              <a:t>: Priority? Availability?</a:t>
            </a:r>
          </a:p>
          <a:p>
            <a:pPr lvl="0">
              <a:spcBef>
                <a:spcPts val="400"/>
              </a:spcBef>
              <a:spcAft>
                <a:spcPts val="400"/>
              </a:spcAft>
            </a:pPr>
            <a:r>
              <a:rPr lang="en-US" i="1" dirty="0">
                <a:solidFill>
                  <a:prstClr val="black"/>
                </a:solidFill>
                <a:latin typeface="Avenir Next" charset="0"/>
                <a:ea typeface="Avenir Next" charset="0"/>
                <a:cs typeface="Avenir Next" charset="0"/>
              </a:rPr>
              <a:t>How will changing strategy / operations impact internal activities? Marketing? Communications? Support? Compliance? Which ones will become essential? Nice-to-haves? No longer needed?</a:t>
            </a:r>
          </a:p>
        </p:txBody>
      </p:sp>
      <p:grpSp>
        <p:nvGrpSpPr>
          <p:cNvPr id="9" name="Group 8">
            <a:extLst>
              <a:ext uri="{FF2B5EF4-FFF2-40B4-BE49-F238E27FC236}">
                <a16:creationId xmlns:a16="http://schemas.microsoft.com/office/drawing/2014/main" xmlns="" id="{38378F66-370A-1C49-8E35-D6AF158064E9}"/>
              </a:ext>
            </a:extLst>
          </p:cNvPr>
          <p:cNvGrpSpPr/>
          <p:nvPr/>
        </p:nvGrpSpPr>
        <p:grpSpPr>
          <a:xfrm>
            <a:off x="5631790" y="4594503"/>
            <a:ext cx="5930810" cy="369332"/>
            <a:chOff x="5892556" y="4613553"/>
            <a:chExt cx="5930810" cy="369332"/>
          </a:xfrm>
        </p:grpSpPr>
        <p:grpSp>
          <p:nvGrpSpPr>
            <p:cNvPr id="89" name="Group 88">
              <a:extLst>
                <a:ext uri="{FF2B5EF4-FFF2-40B4-BE49-F238E27FC236}">
                  <a16:creationId xmlns:a16="http://schemas.microsoft.com/office/drawing/2014/main" xmlns="" id="{0E7B34C7-34FC-F64F-A889-9CB7F3EF7263}"/>
                </a:ext>
              </a:extLst>
            </p:cNvPr>
            <p:cNvGrpSpPr/>
            <p:nvPr/>
          </p:nvGrpSpPr>
          <p:grpSpPr>
            <a:xfrm>
              <a:off x="7520901" y="4626769"/>
              <a:ext cx="2791968" cy="342900"/>
              <a:chOff x="7200440" y="4636829"/>
              <a:chExt cx="2791968" cy="342900"/>
            </a:xfrm>
          </p:grpSpPr>
          <p:cxnSp>
            <p:nvCxnSpPr>
              <p:cNvPr id="115" name="Straight Connector 114">
                <a:extLst>
                  <a:ext uri="{FF2B5EF4-FFF2-40B4-BE49-F238E27FC236}">
                    <a16:creationId xmlns:a16="http://schemas.microsoft.com/office/drawing/2014/main" xmlns="" id="{C5A54FAB-8B3B-444A-A0D6-A91E01612A1F}"/>
                  </a:ext>
                </a:extLst>
              </p:cNvPr>
              <p:cNvCxnSpPr>
                <a:cxnSpLocks/>
              </p:cNvCxnSpPr>
              <p:nvPr/>
            </p:nvCxnSpPr>
            <p:spPr>
              <a:xfrm>
                <a:off x="7200440" y="4808279"/>
                <a:ext cx="2791968"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84CD5097-3A1C-7742-A9E1-3D84834655EA}"/>
                  </a:ext>
                </a:extLst>
              </p:cNvPr>
              <p:cNvCxnSpPr/>
              <p:nvPr/>
            </p:nvCxnSpPr>
            <p:spPr>
              <a:xfrm>
                <a:off x="9324750"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E4DEA985-8214-E64E-8A08-4D5F3CED0841}"/>
                  </a:ext>
                </a:extLst>
              </p:cNvPr>
              <p:cNvCxnSpPr/>
              <p:nvPr/>
            </p:nvCxnSpPr>
            <p:spPr>
              <a:xfrm>
                <a:off x="8596423"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5BAD8BDB-4CF4-1444-AC0E-FFA6CE0659B9}"/>
                  </a:ext>
                </a:extLst>
              </p:cNvPr>
              <p:cNvCxnSpPr/>
              <p:nvPr/>
            </p:nvCxnSpPr>
            <p:spPr>
              <a:xfrm>
                <a:off x="7868096" y="4636829"/>
                <a:ext cx="0" cy="3429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xmlns="" id="{CDEF6DE9-9654-9B49-B35D-4B7F0357F128}"/>
                </a:ext>
              </a:extLst>
            </p:cNvPr>
            <p:cNvSpPr txBox="1"/>
            <p:nvPr/>
          </p:nvSpPr>
          <p:spPr>
            <a:xfrm>
              <a:off x="10350706" y="4613553"/>
              <a:ext cx="1472660" cy="369332"/>
            </a:xfrm>
            <a:prstGeom prst="rect">
              <a:avLst/>
            </a:prstGeom>
            <a:noFill/>
          </p:spPr>
          <p:txBody>
            <a:bodyPr wrap="square" rtlCol="0">
              <a:spAutoFit/>
            </a:bodyPr>
            <a:lstStyle/>
            <a:p>
              <a:r>
                <a:rPr lang="en-US" b="1" dirty="0">
                  <a:latin typeface="Avenir Next" charset="0"/>
                  <a:ea typeface="Avenir Next" charset="0"/>
                  <a:cs typeface="Avenir Next" charset="0"/>
                </a:rPr>
                <a:t>Increasing</a:t>
              </a:r>
            </a:p>
          </p:txBody>
        </p:sp>
        <p:sp>
          <p:nvSpPr>
            <p:cNvPr id="99" name="TextBox 98">
              <a:extLst>
                <a:ext uri="{FF2B5EF4-FFF2-40B4-BE49-F238E27FC236}">
                  <a16:creationId xmlns:a16="http://schemas.microsoft.com/office/drawing/2014/main" xmlns="" id="{F5AB90DC-666F-3849-AC4F-325FDD7ADB6C}"/>
                </a:ext>
              </a:extLst>
            </p:cNvPr>
            <p:cNvSpPr txBox="1"/>
            <p:nvPr/>
          </p:nvSpPr>
          <p:spPr>
            <a:xfrm>
              <a:off x="5892556" y="4613553"/>
              <a:ext cx="1567674" cy="369332"/>
            </a:xfrm>
            <a:prstGeom prst="rect">
              <a:avLst/>
            </a:prstGeom>
            <a:noFill/>
          </p:spPr>
          <p:txBody>
            <a:bodyPr wrap="square" rtlCol="0">
              <a:spAutoFit/>
            </a:bodyPr>
            <a:lstStyle/>
            <a:p>
              <a:pPr algn="r"/>
              <a:r>
                <a:rPr lang="en-US" b="1" dirty="0">
                  <a:latin typeface="Avenir Next" charset="0"/>
                  <a:ea typeface="Avenir Next" charset="0"/>
                  <a:cs typeface="Avenir Next" charset="0"/>
                </a:rPr>
                <a:t>Decreasing</a:t>
              </a:r>
            </a:p>
          </p:txBody>
        </p:sp>
      </p:grpSp>
      <p:pic>
        <p:nvPicPr>
          <p:cNvPr id="123" name="Picture 122">
            <a:extLst>
              <a:ext uri="{FF2B5EF4-FFF2-40B4-BE49-F238E27FC236}">
                <a16:creationId xmlns:a16="http://schemas.microsoft.com/office/drawing/2014/main" xmlns="" id="{E2BC03EE-AE91-8946-B138-7A321323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838" y="5642527"/>
            <a:ext cx="3236844" cy="1078948"/>
          </a:xfrm>
          <a:prstGeom prst="rect">
            <a:avLst/>
          </a:prstGeom>
        </p:spPr>
      </p:pic>
      <p:sp>
        <p:nvSpPr>
          <p:cNvPr id="39" name="Shape 120">
            <a:extLst>
              <a:ext uri="{FF2B5EF4-FFF2-40B4-BE49-F238E27FC236}">
                <a16:creationId xmlns:a16="http://schemas.microsoft.com/office/drawing/2014/main" xmlns="" id="{4D9C95AE-B823-F548-99FC-65DF649282E9}"/>
              </a:ext>
            </a:extLst>
          </p:cNvPr>
          <p:cNvSpPr txBox="1">
            <a:spLocks/>
          </p:cNvSpPr>
          <p:nvPr/>
        </p:nvSpPr>
        <p:spPr>
          <a:xfrm>
            <a:off x="320041" y="320041"/>
            <a:ext cx="11503326" cy="606549"/>
          </a:xfrm>
          <a:prstGeom prst="rect">
            <a:avLst/>
          </a:prstGeom>
          <a:solidFill>
            <a:srgbClr val="ED193A"/>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bg1"/>
                </a:solidFill>
                <a:latin typeface="Avenir Next"/>
                <a:ea typeface="Avenir Next"/>
                <a:cs typeface="Avenir Next"/>
                <a:sym typeface="Avenir Next"/>
              </a:rPr>
              <a:t>Feasibility</a:t>
            </a:r>
            <a:endParaRPr lang="en-US" sz="24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17887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6097D496-15E2-884E-B28B-600894E1074D}"/>
              </a:ext>
            </a:extLst>
          </p:cNvPr>
          <p:cNvSpPr/>
          <p:nvPr/>
        </p:nvSpPr>
        <p:spPr>
          <a:xfrm>
            <a:off x="320040" y="1221482"/>
            <a:ext cx="11503327" cy="5283498"/>
          </a:xfrm>
          <a:prstGeom prst="rect">
            <a:avLst/>
          </a:prstGeom>
        </p:spPr>
        <p:txBody>
          <a:bodyPr wrap="square">
            <a:spAutoFit/>
          </a:bodyPr>
          <a:lstStyle/>
          <a:p>
            <a:pPr lvl="0">
              <a:spcBef>
                <a:spcPts val="400"/>
              </a:spcBef>
              <a:spcAft>
                <a:spcPts val="400"/>
              </a:spcAft>
            </a:pPr>
            <a:r>
              <a:rPr lang="en-US" sz="2200" u="sng" dirty="0">
                <a:solidFill>
                  <a:prstClr val="black"/>
                </a:solidFill>
                <a:latin typeface="Avenir Next" charset="0"/>
                <a:ea typeface="Avenir Next" charset="0"/>
                <a:cs typeface="Avenir Next" charset="0"/>
              </a:rPr>
              <a:t>Do-it-yourself:</a:t>
            </a:r>
            <a:r>
              <a:rPr lang="en-US" sz="2200" dirty="0">
                <a:solidFill>
                  <a:prstClr val="black"/>
                </a:solidFill>
                <a:latin typeface="Avenir Next" charset="0"/>
                <a:ea typeface="Avenir Next" charset="0"/>
                <a:cs typeface="Avenir Next" charset="0"/>
              </a:rPr>
              <a:t> Rise in self-sufficiency? In consumer crafting?</a:t>
            </a:r>
          </a:p>
          <a:p>
            <a:pPr>
              <a:spcBef>
                <a:spcPts val="400"/>
              </a:spcBef>
              <a:spcAft>
                <a:spcPts val="400"/>
              </a:spcAft>
            </a:pPr>
            <a:r>
              <a:rPr lang="en-US" sz="2200" u="sng" dirty="0">
                <a:solidFill>
                  <a:prstClr val="black"/>
                </a:solidFill>
                <a:latin typeface="Avenir Next" charset="0"/>
                <a:ea typeface="Avenir Next" charset="0"/>
                <a:cs typeface="Avenir Next" charset="0"/>
              </a:rPr>
              <a:t>Digital comfort:</a:t>
            </a:r>
            <a:r>
              <a:rPr lang="en-US" sz="2200" dirty="0">
                <a:solidFill>
                  <a:prstClr val="black"/>
                </a:solidFill>
                <a:latin typeface="Avenir Next" charset="0"/>
                <a:ea typeface="Avenir Next" charset="0"/>
                <a:cs typeface="Avenir Next" charset="0"/>
              </a:rPr>
              <a:t> Growing daily use of technology? Influence on preferences?</a:t>
            </a:r>
          </a:p>
          <a:p>
            <a:pPr>
              <a:spcBef>
                <a:spcPts val="400"/>
              </a:spcBef>
              <a:spcAft>
                <a:spcPts val="400"/>
              </a:spcAft>
            </a:pPr>
            <a:r>
              <a:rPr lang="en-US" sz="2200" u="sng" dirty="0">
                <a:solidFill>
                  <a:prstClr val="black"/>
                </a:solidFill>
                <a:latin typeface="Avenir Next" charset="0"/>
                <a:ea typeface="Avenir Next" charset="0"/>
                <a:cs typeface="Avenir Next" charset="0"/>
              </a:rPr>
              <a:t>Flexible work:</a:t>
            </a:r>
            <a:r>
              <a:rPr lang="en-US" sz="2200" dirty="0">
                <a:solidFill>
                  <a:prstClr val="black"/>
                </a:solidFill>
                <a:latin typeface="Avenir Next" charset="0"/>
                <a:ea typeface="Avenir Next" charset="0"/>
                <a:cs typeface="Avenir Next" charset="0"/>
              </a:rPr>
              <a:t> ”At home” as a short-term necessity? Long-term expectation?</a:t>
            </a:r>
          </a:p>
          <a:p>
            <a:pPr>
              <a:spcBef>
                <a:spcPts val="400"/>
              </a:spcBef>
              <a:spcAft>
                <a:spcPts val="400"/>
              </a:spcAft>
            </a:pPr>
            <a:r>
              <a:rPr lang="en-US" sz="2200" u="sng" dirty="0">
                <a:solidFill>
                  <a:prstClr val="black"/>
                </a:solidFill>
                <a:latin typeface="Avenir Next" charset="0"/>
                <a:ea typeface="Avenir Next" charset="0"/>
                <a:cs typeface="Avenir Next" charset="0"/>
              </a:rPr>
              <a:t>Safety vs. privacy:</a:t>
            </a:r>
            <a:r>
              <a:rPr lang="en-US" sz="2200" dirty="0">
                <a:solidFill>
                  <a:prstClr val="black"/>
                </a:solidFill>
                <a:latin typeface="Avenir Next" charset="0"/>
                <a:ea typeface="Avenir Next" charset="0"/>
                <a:cs typeface="Avenir Next" charset="0"/>
              </a:rPr>
              <a:t> Increased willingness to “share in order to be safe”?</a:t>
            </a:r>
          </a:p>
          <a:p>
            <a:pPr>
              <a:spcBef>
                <a:spcPts val="400"/>
              </a:spcBef>
              <a:spcAft>
                <a:spcPts val="400"/>
              </a:spcAft>
            </a:pPr>
            <a:r>
              <a:rPr lang="en-US" sz="2200" u="sng" dirty="0">
                <a:solidFill>
                  <a:prstClr val="black"/>
                </a:solidFill>
                <a:latin typeface="Avenir Next" charset="0"/>
                <a:ea typeface="Avenir Next" charset="0"/>
                <a:cs typeface="Avenir Next" charset="0"/>
              </a:rPr>
              <a:t>Retail disruption / everything delivered:</a:t>
            </a:r>
            <a:r>
              <a:rPr lang="en-US" sz="2200" dirty="0">
                <a:solidFill>
                  <a:prstClr val="black"/>
                </a:solidFill>
                <a:latin typeface="Avenir Next" charset="0"/>
                <a:ea typeface="Avenir Next" charset="0"/>
                <a:cs typeface="Avenir Next" charset="0"/>
              </a:rPr>
              <a:t> Acceleration of inevitability?</a:t>
            </a:r>
            <a:endParaRPr lang="en-US" sz="2200" u="sng" dirty="0">
              <a:solidFill>
                <a:prstClr val="black"/>
              </a:solidFill>
              <a:latin typeface="Avenir Next" charset="0"/>
              <a:ea typeface="Avenir Next" charset="0"/>
              <a:cs typeface="Avenir Next" charset="0"/>
            </a:endParaRPr>
          </a:p>
          <a:p>
            <a:pPr lvl="0">
              <a:spcBef>
                <a:spcPts val="400"/>
              </a:spcBef>
              <a:spcAft>
                <a:spcPts val="400"/>
              </a:spcAft>
            </a:pPr>
            <a:r>
              <a:rPr lang="en-US" sz="2200" u="sng" dirty="0">
                <a:solidFill>
                  <a:prstClr val="black"/>
                </a:solidFill>
                <a:latin typeface="Avenir Next" charset="0"/>
                <a:ea typeface="Avenir Next" charset="0"/>
                <a:cs typeface="Avenir Next" charset="0"/>
              </a:rPr>
              <a:t>Health vs. wealth:</a:t>
            </a:r>
            <a:r>
              <a:rPr lang="en-US" sz="2200" dirty="0">
                <a:solidFill>
                  <a:prstClr val="black"/>
                </a:solidFill>
                <a:latin typeface="Avenir Next" charset="0"/>
                <a:ea typeface="Avenir Next" charset="0"/>
                <a:cs typeface="Avenir Next" charset="0"/>
              </a:rPr>
              <a:t> Relative levels of importance? Short-term? Long-term?</a:t>
            </a:r>
          </a:p>
          <a:p>
            <a:pPr lvl="0">
              <a:spcBef>
                <a:spcPts val="400"/>
              </a:spcBef>
              <a:spcAft>
                <a:spcPts val="400"/>
              </a:spcAft>
            </a:pPr>
            <a:r>
              <a:rPr lang="en-US" sz="2200" u="sng" dirty="0">
                <a:solidFill>
                  <a:prstClr val="black"/>
                </a:solidFill>
                <a:latin typeface="Avenir Next" charset="0"/>
                <a:ea typeface="Avenir Next" charset="0"/>
                <a:cs typeface="Avenir Next" charset="0"/>
              </a:rPr>
              <a:t>Content consumption:</a:t>
            </a:r>
            <a:r>
              <a:rPr lang="en-US" sz="2200" dirty="0">
                <a:solidFill>
                  <a:prstClr val="black"/>
                </a:solidFill>
                <a:latin typeface="Avenir Next" charset="0"/>
                <a:ea typeface="Avenir Next" charset="0"/>
                <a:cs typeface="Avenir Next" charset="0"/>
              </a:rPr>
              <a:t> Value of printed / analog content? Victory for streaming services?</a:t>
            </a:r>
          </a:p>
          <a:p>
            <a:pPr lvl="0">
              <a:spcBef>
                <a:spcPts val="400"/>
              </a:spcBef>
              <a:spcAft>
                <a:spcPts val="400"/>
              </a:spcAft>
            </a:pPr>
            <a:r>
              <a:rPr lang="en-US" sz="2200" u="sng" dirty="0">
                <a:solidFill>
                  <a:prstClr val="black"/>
                </a:solidFill>
                <a:latin typeface="Avenir Next" charset="0"/>
                <a:ea typeface="Avenir Next" charset="0"/>
                <a:cs typeface="Avenir Next" charset="0"/>
              </a:rPr>
              <a:t>Social distancing:</a:t>
            </a:r>
            <a:r>
              <a:rPr lang="en-US" sz="2200" dirty="0">
                <a:solidFill>
                  <a:prstClr val="black"/>
                </a:solidFill>
                <a:latin typeface="Avenir Next" charset="0"/>
                <a:ea typeface="Avenir Next" charset="0"/>
                <a:cs typeface="Avenir Next" charset="0"/>
              </a:rPr>
              <a:t> Short-term necessity? Long-term habit?</a:t>
            </a:r>
          </a:p>
          <a:p>
            <a:pPr lvl="0">
              <a:spcBef>
                <a:spcPts val="400"/>
              </a:spcBef>
              <a:spcAft>
                <a:spcPts val="400"/>
              </a:spcAft>
            </a:pPr>
            <a:r>
              <a:rPr lang="en-US" sz="2200" u="sng" dirty="0">
                <a:solidFill>
                  <a:prstClr val="black"/>
                </a:solidFill>
                <a:latin typeface="Avenir Next" charset="0"/>
                <a:ea typeface="Avenir Next" charset="0"/>
                <a:cs typeface="Avenir Next" charset="0"/>
              </a:rPr>
              <a:t>Anxiety:</a:t>
            </a:r>
            <a:r>
              <a:rPr lang="en-US" sz="2200" dirty="0">
                <a:solidFill>
                  <a:prstClr val="black"/>
                </a:solidFill>
                <a:latin typeface="Avenir Next" charset="0"/>
                <a:ea typeface="Avenir Next" charset="0"/>
                <a:cs typeface="Avenir Next" charset="0"/>
              </a:rPr>
              <a:t> Facts fueling rationality? Uncertainty fueling doubt?</a:t>
            </a:r>
          </a:p>
          <a:p>
            <a:pPr lvl="0">
              <a:spcBef>
                <a:spcPts val="400"/>
              </a:spcBef>
              <a:spcAft>
                <a:spcPts val="400"/>
              </a:spcAft>
            </a:pPr>
            <a:r>
              <a:rPr lang="en-US" sz="2200" u="sng" dirty="0">
                <a:solidFill>
                  <a:prstClr val="black"/>
                </a:solidFill>
                <a:latin typeface="Avenir Next" charset="0"/>
                <a:ea typeface="Avenir Next" charset="0"/>
                <a:cs typeface="Avenir Next" charset="0"/>
              </a:rPr>
              <a:t>Needs vs. wants:</a:t>
            </a:r>
            <a:r>
              <a:rPr lang="en-US" sz="2200" dirty="0">
                <a:solidFill>
                  <a:prstClr val="black"/>
                </a:solidFill>
                <a:latin typeface="Avenir Next" charset="0"/>
                <a:ea typeface="Avenir Next" charset="0"/>
                <a:cs typeface="Avenir Next" charset="0"/>
              </a:rPr>
              <a:t> Categories redefined? ”Luxury” redefined?</a:t>
            </a:r>
          </a:p>
          <a:p>
            <a:pPr lvl="0">
              <a:spcBef>
                <a:spcPts val="400"/>
              </a:spcBef>
              <a:spcAft>
                <a:spcPts val="400"/>
              </a:spcAft>
            </a:pPr>
            <a:r>
              <a:rPr lang="en-US" sz="2200" u="sng" dirty="0">
                <a:solidFill>
                  <a:prstClr val="black"/>
                </a:solidFill>
                <a:latin typeface="Avenir Next" charset="0"/>
                <a:ea typeface="Avenir Next" charset="0"/>
                <a:cs typeface="Avenir Next" charset="0"/>
              </a:rPr>
              <a:t>Travel:</a:t>
            </a:r>
            <a:r>
              <a:rPr lang="en-US" sz="2200" dirty="0">
                <a:solidFill>
                  <a:prstClr val="black"/>
                </a:solidFill>
                <a:latin typeface="Avenir Next" charset="0"/>
                <a:ea typeface="Avenir Next" charset="0"/>
                <a:cs typeface="Avenir Next" charset="0"/>
              </a:rPr>
              <a:t> Return as business necessity? As personal desire? </a:t>
            </a:r>
            <a:endParaRPr lang="en-US" sz="2200" u="sng" dirty="0">
              <a:solidFill>
                <a:prstClr val="black"/>
              </a:solidFill>
              <a:latin typeface="Avenir Next" charset="0"/>
              <a:ea typeface="Avenir Next" charset="0"/>
              <a:cs typeface="Avenir Next" charset="0"/>
            </a:endParaRPr>
          </a:p>
          <a:p>
            <a:pPr lvl="0">
              <a:spcBef>
                <a:spcPts val="400"/>
              </a:spcBef>
              <a:spcAft>
                <a:spcPts val="400"/>
              </a:spcAft>
            </a:pPr>
            <a:r>
              <a:rPr lang="en-US" sz="2200" u="sng" dirty="0">
                <a:solidFill>
                  <a:prstClr val="black"/>
                </a:solidFill>
                <a:latin typeface="Avenir Next" charset="0"/>
                <a:ea typeface="Avenir Next" charset="0"/>
                <a:cs typeface="Avenir Next" charset="0"/>
              </a:rPr>
              <a:t>Relationships:</a:t>
            </a:r>
            <a:r>
              <a:rPr lang="en-US" sz="2200" dirty="0">
                <a:solidFill>
                  <a:prstClr val="black"/>
                </a:solidFill>
                <a:latin typeface="Avenir Next" charset="0"/>
                <a:ea typeface="Avenir Next" charset="0"/>
                <a:cs typeface="Avenir Next" charset="0"/>
              </a:rPr>
              <a:t> Re-emergence of the nuclear family? </a:t>
            </a:r>
            <a:endParaRPr lang="en-US" sz="2200" u="sng" dirty="0">
              <a:solidFill>
                <a:prstClr val="black"/>
              </a:solidFill>
              <a:latin typeface="Avenir Next" charset="0"/>
              <a:ea typeface="Avenir Next" charset="0"/>
              <a:cs typeface="Avenir Next" charset="0"/>
            </a:endParaRPr>
          </a:p>
        </p:txBody>
      </p:sp>
      <p:sp>
        <p:nvSpPr>
          <p:cNvPr id="87" name="Rectangle 86">
            <a:extLst>
              <a:ext uri="{FF2B5EF4-FFF2-40B4-BE49-F238E27FC236}">
                <a16:creationId xmlns:a16="http://schemas.microsoft.com/office/drawing/2014/main" xmlns="" id="{C2C9A350-A1CA-6848-AF7C-BBC1164818B4}"/>
              </a:ext>
            </a:extLst>
          </p:cNvPr>
          <p:cNvSpPr/>
          <p:nvPr/>
        </p:nvSpPr>
        <p:spPr>
          <a:xfrm>
            <a:off x="332232" y="1806698"/>
            <a:ext cx="11145031" cy="430887"/>
          </a:xfrm>
          <a:prstGeom prst="rect">
            <a:avLst/>
          </a:prstGeom>
        </p:spPr>
        <p:txBody>
          <a:bodyPr wrap="square">
            <a:spAutoFit/>
          </a:bodyPr>
          <a:lstStyle/>
          <a:p>
            <a:pPr lvl="0">
              <a:spcBef>
                <a:spcPts val="400"/>
              </a:spcBef>
              <a:spcAft>
                <a:spcPts val="400"/>
              </a:spcAft>
            </a:pPr>
            <a:endParaRPr lang="en-US" sz="2200" dirty="0">
              <a:solidFill>
                <a:prstClr val="black"/>
              </a:solidFill>
              <a:latin typeface="Avenir Next" charset="0"/>
              <a:ea typeface="Avenir Next" charset="0"/>
              <a:cs typeface="Avenir Next" charset="0"/>
            </a:endParaRPr>
          </a:p>
        </p:txBody>
      </p:sp>
      <p:pic>
        <p:nvPicPr>
          <p:cNvPr id="96" name="Picture 95">
            <a:extLst>
              <a:ext uri="{FF2B5EF4-FFF2-40B4-BE49-F238E27FC236}">
                <a16:creationId xmlns:a16="http://schemas.microsoft.com/office/drawing/2014/main" xmlns="" id="{B16E3513-CC30-B64D-A129-16F37ABA9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838" y="5642527"/>
            <a:ext cx="3236844" cy="1078948"/>
          </a:xfrm>
          <a:prstGeom prst="rect">
            <a:avLst/>
          </a:prstGeom>
        </p:spPr>
      </p:pic>
      <p:sp>
        <p:nvSpPr>
          <p:cNvPr id="6" name="Shape 120">
            <a:extLst>
              <a:ext uri="{FF2B5EF4-FFF2-40B4-BE49-F238E27FC236}">
                <a16:creationId xmlns:a16="http://schemas.microsoft.com/office/drawing/2014/main" xmlns="" id="{4920C25C-BE62-DA44-B543-99628E1DA4BB}"/>
              </a:ext>
            </a:extLst>
          </p:cNvPr>
          <p:cNvSpPr txBox="1">
            <a:spLocks/>
          </p:cNvSpPr>
          <p:nvPr/>
        </p:nvSpPr>
        <p:spPr>
          <a:xfrm>
            <a:off x="320041" y="320041"/>
            <a:ext cx="11503326" cy="606549"/>
          </a:xfrm>
          <a:prstGeom prst="rect">
            <a:avLst/>
          </a:prstGeom>
          <a:solidFill>
            <a:schemeClr val="accent4"/>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bg1"/>
                </a:solidFill>
                <a:latin typeface="Avenir Next"/>
                <a:ea typeface="Avenir Next"/>
                <a:cs typeface="Avenir Next"/>
                <a:sym typeface="Avenir Next"/>
              </a:rPr>
              <a:t>Other Trends</a:t>
            </a:r>
            <a:endParaRPr lang="en-US" sz="24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81887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xmlns="" id="{B16E3513-CC30-B64D-A129-16F37ABA9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838" y="5536948"/>
            <a:ext cx="3236844" cy="1078948"/>
          </a:xfrm>
          <a:prstGeom prst="rect">
            <a:avLst/>
          </a:prstGeom>
        </p:spPr>
      </p:pic>
      <p:sp>
        <p:nvSpPr>
          <p:cNvPr id="6" name="Shape 120">
            <a:extLst>
              <a:ext uri="{FF2B5EF4-FFF2-40B4-BE49-F238E27FC236}">
                <a16:creationId xmlns:a16="http://schemas.microsoft.com/office/drawing/2014/main" xmlns="" id="{4920C25C-BE62-DA44-B543-99628E1DA4BB}"/>
              </a:ext>
            </a:extLst>
          </p:cNvPr>
          <p:cNvSpPr txBox="1">
            <a:spLocks/>
          </p:cNvSpPr>
          <p:nvPr/>
        </p:nvSpPr>
        <p:spPr>
          <a:xfrm>
            <a:off x="320041" y="320041"/>
            <a:ext cx="11503326" cy="606549"/>
          </a:xfrm>
          <a:prstGeom prst="rect">
            <a:avLst/>
          </a:prstGeom>
          <a:solidFill>
            <a:srgbClr val="7030A0"/>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r>
              <a:rPr lang="en-US" sz="2800" b="1" kern="0" dirty="0">
                <a:solidFill>
                  <a:schemeClr val="bg1"/>
                </a:solidFill>
                <a:latin typeface="Avenir Next"/>
                <a:ea typeface="Avenir Next"/>
                <a:cs typeface="Avenir Next"/>
                <a:sym typeface="Avenir Next"/>
              </a:rPr>
              <a:t>Sample Output</a:t>
            </a:r>
            <a:endParaRPr lang="en-US" sz="2400" dirty="0">
              <a:solidFill>
                <a:schemeClr val="bg1"/>
              </a:solidFill>
              <a:latin typeface="Avenir Next" charset="0"/>
              <a:ea typeface="Avenir Next" charset="0"/>
              <a:cs typeface="Avenir Next" charset="0"/>
            </a:endParaRPr>
          </a:p>
        </p:txBody>
      </p:sp>
      <p:grpSp>
        <p:nvGrpSpPr>
          <p:cNvPr id="398" name="Group 397">
            <a:extLst>
              <a:ext uri="{FF2B5EF4-FFF2-40B4-BE49-F238E27FC236}">
                <a16:creationId xmlns:a16="http://schemas.microsoft.com/office/drawing/2014/main" xmlns="" id="{6BDB6379-359E-6049-AB55-4EA8BF74C0E7}"/>
              </a:ext>
            </a:extLst>
          </p:cNvPr>
          <p:cNvGrpSpPr/>
          <p:nvPr/>
        </p:nvGrpSpPr>
        <p:grpSpPr>
          <a:xfrm>
            <a:off x="623480" y="1331744"/>
            <a:ext cx="5743240" cy="4793848"/>
            <a:chOff x="623480" y="1331744"/>
            <a:chExt cx="4926343" cy="4111989"/>
          </a:xfrm>
        </p:grpSpPr>
        <p:grpSp>
          <p:nvGrpSpPr>
            <p:cNvPr id="376" name="Group 375">
              <a:extLst>
                <a:ext uri="{FF2B5EF4-FFF2-40B4-BE49-F238E27FC236}">
                  <a16:creationId xmlns:a16="http://schemas.microsoft.com/office/drawing/2014/main" xmlns="" id="{0EFE96E9-EA82-4F47-97AF-B980270B5470}"/>
                </a:ext>
              </a:extLst>
            </p:cNvPr>
            <p:cNvGrpSpPr/>
            <p:nvPr/>
          </p:nvGrpSpPr>
          <p:grpSpPr>
            <a:xfrm>
              <a:off x="928549" y="1984976"/>
              <a:ext cx="1764615" cy="1005567"/>
              <a:chOff x="928549" y="1984976"/>
              <a:chExt cx="1764615" cy="1005567"/>
            </a:xfrm>
          </p:grpSpPr>
          <p:grpSp>
            <p:nvGrpSpPr>
              <p:cNvPr id="364" name="Group 363">
                <a:extLst>
                  <a:ext uri="{FF2B5EF4-FFF2-40B4-BE49-F238E27FC236}">
                    <a16:creationId xmlns:a16="http://schemas.microsoft.com/office/drawing/2014/main" xmlns="" id="{030B4E5A-683E-FA48-A864-E300C510E80F}"/>
                  </a:ext>
                </a:extLst>
              </p:cNvPr>
              <p:cNvGrpSpPr/>
              <p:nvPr/>
            </p:nvGrpSpPr>
            <p:grpSpPr>
              <a:xfrm>
                <a:off x="928549" y="1984976"/>
                <a:ext cx="1764615" cy="237600"/>
                <a:chOff x="928549" y="1984976"/>
                <a:chExt cx="1764615" cy="237600"/>
              </a:xfrm>
            </p:grpSpPr>
            <p:grpSp>
              <p:nvGrpSpPr>
                <p:cNvPr id="22" name="Group 21">
                  <a:extLst>
                    <a:ext uri="{FF2B5EF4-FFF2-40B4-BE49-F238E27FC236}">
                      <a16:creationId xmlns:a16="http://schemas.microsoft.com/office/drawing/2014/main" xmlns="" id="{7D0CADCA-A2A8-514A-90B1-4FDB90DC5EAA}"/>
                    </a:ext>
                  </a:extLst>
                </p:cNvPr>
                <p:cNvGrpSpPr/>
                <p:nvPr/>
              </p:nvGrpSpPr>
              <p:grpSpPr>
                <a:xfrm>
                  <a:off x="1768785" y="1995181"/>
                  <a:ext cx="924379" cy="217801"/>
                  <a:chOff x="4526024" y="2148324"/>
                  <a:chExt cx="1045677" cy="246381"/>
                </a:xfrm>
              </p:grpSpPr>
              <p:cxnSp>
                <p:nvCxnSpPr>
                  <p:cNvPr id="11" name="Straight Connector 10">
                    <a:extLst>
                      <a:ext uri="{FF2B5EF4-FFF2-40B4-BE49-F238E27FC236}">
                        <a16:creationId xmlns:a16="http://schemas.microsoft.com/office/drawing/2014/main" xmlns="" id="{3241D6D4-1B3D-2248-9721-5A655DC8E7CE}"/>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F4F09DB-8D55-0143-8D8A-BD5B2D42B9EC}"/>
                      </a:ext>
                    </a:extLst>
                  </p:cNvPr>
                  <p:cNvCxnSpPr/>
                  <p:nvPr/>
                </p:nvCxnSpPr>
                <p:spPr>
                  <a:xfrm>
                    <a:off x="4776077"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03E72A2-8945-5046-8D8B-921C98277F92}"/>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10" name="TextBox 9">
                  <a:extLst>
                    <a:ext uri="{FF2B5EF4-FFF2-40B4-BE49-F238E27FC236}">
                      <a16:creationId xmlns:a16="http://schemas.microsoft.com/office/drawing/2014/main" xmlns="" id="{AB64F535-BB88-814F-91EC-0BA0892922BE}"/>
                    </a:ext>
                  </a:extLst>
                </p:cNvPr>
                <p:cNvSpPr txBox="1"/>
                <p:nvPr/>
              </p:nvSpPr>
              <p:spPr>
                <a:xfrm>
                  <a:off x="1590768" y="1995178"/>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33" name="Group 332">
                  <a:extLst>
                    <a:ext uri="{FF2B5EF4-FFF2-40B4-BE49-F238E27FC236}">
                      <a16:creationId xmlns:a16="http://schemas.microsoft.com/office/drawing/2014/main" xmlns="" id="{086B18E9-193B-7D42-BECC-6D4F71279621}"/>
                    </a:ext>
                  </a:extLst>
                </p:cNvPr>
                <p:cNvGrpSpPr/>
                <p:nvPr/>
              </p:nvGrpSpPr>
              <p:grpSpPr>
                <a:xfrm>
                  <a:off x="928549" y="1984976"/>
                  <a:ext cx="662219" cy="237600"/>
                  <a:chOff x="928549" y="1984976"/>
                  <a:chExt cx="662219" cy="237600"/>
                </a:xfrm>
              </p:grpSpPr>
              <p:sp>
                <p:nvSpPr>
                  <p:cNvPr id="21" name="Shape 120">
                    <a:extLst>
                      <a:ext uri="{FF2B5EF4-FFF2-40B4-BE49-F238E27FC236}">
                        <a16:creationId xmlns:a16="http://schemas.microsoft.com/office/drawing/2014/main" xmlns="" id="{8B489994-6662-F04F-A95E-5C278BEC3ADC}"/>
                      </a:ext>
                    </a:extLst>
                  </p:cNvPr>
                  <p:cNvSpPr txBox="1">
                    <a:spLocks/>
                  </p:cNvSpPr>
                  <p:nvPr/>
                </p:nvSpPr>
                <p:spPr>
                  <a:xfrm>
                    <a:off x="928549" y="2006717"/>
                    <a:ext cx="662219" cy="201385"/>
                  </a:xfrm>
                  <a:prstGeom prst="rect">
                    <a:avLst/>
                  </a:prstGeom>
                  <a:solidFill>
                    <a:srgbClr val="00B0F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18" name="Rectangle 17">
                    <a:extLst>
                      <a:ext uri="{FF2B5EF4-FFF2-40B4-BE49-F238E27FC236}">
                        <a16:creationId xmlns:a16="http://schemas.microsoft.com/office/drawing/2014/main" xmlns="" id="{5C6B3ABC-68F1-8241-B39A-8E4DD0EC611F}"/>
                      </a:ext>
                    </a:extLst>
                  </p:cNvPr>
                  <p:cNvSpPr/>
                  <p:nvPr/>
                </p:nvSpPr>
                <p:spPr>
                  <a:xfrm>
                    <a:off x="929279" y="1984976"/>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72" name="Group 371">
                <a:extLst>
                  <a:ext uri="{FF2B5EF4-FFF2-40B4-BE49-F238E27FC236}">
                    <a16:creationId xmlns:a16="http://schemas.microsoft.com/office/drawing/2014/main" xmlns="" id="{A1C490EC-8DF5-8F44-8374-C7DAF1B6EE31}"/>
                  </a:ext>
                </a:extLst>
              </p:cNvPr>
              <p:cNvGrpSpPr/>
              <p:nvPr/>
            </p:nvGrpSpPr>
            <p:grpSpPr>
              <a:xfrm>
                <a:off x="928549" y="2240965"/>
                <a:ext cx="1764615" cy="237600"/>
                <a:chOff x="928549" y="2240965"/>
                <a:chExt cx="1764615" cy="237600"/>
              </a:xfrm>
            </p:grpSpPr>
            <p:grpSp>
              <p:nvGrpSpPr>
                <p:cNvPr id="33" name="Group 32">
                  <a:extLst>
                    <a:ext uri="{FF2B5EF4-FFF2-40B4-BE49-F238E27FC236}">
                      <a16:creationId xmlns:a16="http://schemas.microsoft.com/office/drawing/2014/main" xmlns="" id="{8BF21A7A-027E-8841-893A-8AD97886B37A}"/>
                    </a:ext>
                  </a:extLst>
                </p:cNvPr>
                <p:cNvGrpSpPr/>
                <p:nvPr/>
              </p:nvGrpSpPr>
              <p:grpSpPr>
                <a:xfrm>
                  <a:off x="1768785" y="2251170"/>
                  <a:ext cx="924379" cy="217801"/>
                  <a:chOff x="4526024" y="2148324"/>
                  <a:chExt cx="1045677" cy="246381"/>
                </a:xfrm>
              </p:grpSpPr>
              <p:cxnSp>
                <p:nvCxnSpPr>
                  <p:cNvPr id="35" name="Straight Connector 34">
                    <a:extLst>
                      <a:ext uri="{FF2B5EF4-FFF2-40B4-BE49-F238E27FC236}">
                        <a16:creationId xmlns:a16="http://schemas.microsoft.com/office/drawing/2014/main" xmlns="" id="{FD152ACE-715E-484E-B6B8-05742F26BA59}"/>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C91D9AE2-BEBB-544A-AD38-A734E906C55D}"/>
                      </a:ext>
                    </a:extLst>
                  </p:cNvPr>
                  <p:cNvCxnSpPr/>
                  <p:nvPr/>
                </p:nvCxnSpPr>
                <p:spPr>
                  <a:xfrm>
                    <a:off x="5225064"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3089D04F-2FCA-2945-8384-7662A277D665}"/>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34" name="TextBox 33">
                  <a:extLst>
                    <a:ext uri="{FF2B5EF4-FFF2-40B4-BE49-F238E27FC236}">
                      <a16:creationId xmlns:a16="http://schemas.microsoft.com/office/drawing/2014/main" xmlns="" id="{1FF2793C-DFA2-1640-8D23-26AC71949C62}"/>
                    </a:ext>
                  </a:extLst>
                </p:cNvPr>
                <p:cNvSpPr txBox="1"/>
                <p:nvPr/>
              </p:nvSpPr>
              <p:spPr>
                <a:xfrm>
                  <a:off x="1590768" y="2251167"/>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71" name="Group 370">
                  <a:extLst>
                    <a:ext uri="{FF2B5EF4-FFF2-40B4-BE49-F238E27FC236}">
                      <a16:creationId xmlns:a16="http://schemas.microsoft.com/office/drawing/2014/main" xmlns="" id="{6226BB1A-7208-B241-8D79-D7DEA26CB349}"/>
                    </a:ext>
                  </a:extLst>
                </p:cNvPr>
                <p:cNvGrpSpPr/>
                <p:nvPr/>
              </p:nvGrpSpPr>
              <p:grpSpPr>
                <a:xfrm>
                  <a:off x="928549" y="2240965"/>
                  <a:ext cx="662219" cy="237600"/>
                  <a:chOff x="928549" y="2240965"/>
                  <a:chExt cx="662219" cy="237600"/>
                </a:xfrm>
              </p:grpSpPr>
              <p:sp>
                <p:nvSpPr>
                  <p:cNvPr id="31" name="Shape 120">
                    <a:extLst>
                      <a:ext uri="{FF2B5EF4-FFF2-40B4-BE49-F238E27FC236}">
                        <a16:creationId xmlns:a16="http://schemas.microsoft.com/office/drawing/2014/main" xmlns="" id="{47492E3E-EAE3-9B40-B3BF-470A4EDBFD22}"/>
                      </a:ext>
                    </a:extLst>
                  </p:cNvPr>
                  <p:cNvSpPr txBox="1">
                    <a:spLocks/>
                  </p:cNvSpPr>
                  <p:nvPr/>
                </p:nvSpPr>
                <p:spPr>
                  <a:xfrm>
                    <a:off x="928549" y="2263383"/>
                    <a:ext cx="662219" cy="201385"/>
                  </a:xfrm>
                  <a:prstGeom prst="rect">
                    <a:avLst/>
                  </a:prstGeom>
                  <a:solidFill>
                    <a:srgbClr val="00B05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32" name="Rectangle 31">
                    <a:extLst>
                      <a:ext uri="{FF2B5EF4-FFF2-40B4-BE49-F238E27FC236}">
                        <a16:creationId xmlns:a16="http://schemas.microsoft.com/office/drawing/2014/main" xmlns="" id="{C92DE43E-18FE-9547-98D4-E03FEBC6C1B5}"/>
                      </a:ext>
                    </a:extLst>
                  </p:cNvPr>
                  <p:cNvSpPr/>
                  <p:nvPr/>
                </p:nvSpPr>
                <p:spPr>
                  <a:xfrm>
                    <a:off x="929279" y="2240965"/>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70" name="Group 369">
                <a:extLst>
                  <a:ext uri="{FF2B5EF4-FFF2-40B4-BE49-F238E27FC236}">
                    <a16:creationId xmlns:a16="http://schemas.microsoft.com/office/drawing/2014/main" xmlns="" id="{D650B701-7F01-E748-AFB3-078D78FAD153}"/>
                  </a:ext>
                </a:extLst>
              </p:cNvPr>
              <p:cNvGrpSpPr/>
              <p:nvPr/>
            </p:nvGrpSpPr>
            <p:grpSpPr>
              <a:xfrm>
                <a:off x="928549" y="2496954"/>
                <a:ext cx="1764615" cy="237600"/>
                <a:chOff x="928549" y="2496954"/>
                <a:chExt cx="1764615" cy="237600"/>
              </a:xfrm>
            </p:grpSpPr>
            <p:grpSp>
              <p:nvGrpSpPr>
                <p:cNvPr id="43" name="Group 42">
                  <a:extLst>
                    <a:ext uri="{FF2B5EF4-FFF2-40B4-BE49-F238E27FC236}">
                      <a16:creationId xmlns:a16="http://schemas.microsoft.com/office/drawing/2014/main" xmlns="" id="{BBE47F28-CA76-1D48-836E-831362DE397B}"/>
                    </a:ext>
                  </a:extLst>
                </p:cNvPr>
                <p:cNvGrpSpPr/>
                <p:nvPr/>
              </p:nvGrpSpPr>
              <p:grpSpPr>
                <a:xfrm>
                  <a:off x="1768785" y="2507159"/>
                  <a:ext cx="924379" cy="217801"/>
                  <a:chOff x="4526024" y="2148324"/>
                  <a:chExt cx="1045677" cy="246381"/>
                </a:xfrm>
              </p:grpSpPr>
              <p:cxnSp>
                <p:nvCxnSpPr>
                  <p:cNvPr id="45" name="Straight Connector 44">
                    <a:extLst>
                      <a:ext uri="{FF2B5EF4-FFF2-40B4-BE49-F238E27FC236}">
                        <a16:creationId xmlns:a16="http://schemas.microsoft.com/office/drawing/2014/main" xmlns="" id="{52B14095-7FCD-3647-879E-097FF4EC3263}"/>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309A067-9038-144F-ACBD-84DC32E7945D}"/>
                      </a:ext>
                    </a:extLst>
                  </p:cNvPr>
                  <p:cNvCxnSpPr/>
                  <p:nvPr/>
                </p:nvCxnSpPr>
                <p:spPr>
                  <a:xfrm>
                    <a:off x="4945816"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A8EC53C2-1DB4-EC4E-9660-B814A13E8826}"/>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44" name="TextBox 43">
                  <a:extLst>
                    <a:ext uri="{FF2B5EF4-FFF2-40B4-BE49-F238E27FC236}">
                      <a16:creationId xmlns:a16="http://schemas.microsoft.com/office/drawing/2014/main" xmlns="" id="{45694F7A-18A1-724E-ACB9-1823F7A53C68}"/>
                    </a:ext>
                  </a:extLst>
                </p:cNvPr>
                <p:cNvSpPr txBox="1"/>
                <p:nvPr/>
              </p:nvSpPr>
              <p:spPr>
                <a:xfrm>
                  <a:off x="1590768" y="2507156"/>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41" name="Shape 120">
                  <a:extLst>
                    <a:ext uri="{FF2B5EF4-FFF2-40B4-BE49-F238E27FC236}">
                      <a16:creationId xmlns:a16="http://schemas.microsoft.com/office/drawing/2014/main" xmlns="" id="{C342B602-8CFD-9341-AB0E-DB5D03B9D78F}"/>
                    </a:ext>
                  </a:extLst>
                </p:cNvPr>
                <p:cNvSpPr txBox="1">
                  <a:spLocks/>
                </p:cNvSpPr>
                <p:nvPr/>
              </p:nvSpPr>
              <p:spPr>
                <a:xfrm>
                  <a:off x="928549" y="2518695"/>
                  <a:ext cx="662219" cy="201385"/>
                </a:xfrm>
                <a:prstGeom prst="rect">
                  <a:avLst/>
                </a:prstGeom>
                <a:solidFill>
                  <a:srgbClr val="ED193A"/>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42" name="Rectangle 41">
                  <a:extLst>
                    <a:ext uri="{FF2B5EF4-FFF2-40B4-BE49-F238E27FC236}">
                      <a16:creationId xmlns:a16="http://schemas.microsoft.com/office/drawing/2014/main" xmlns="" id="{6194CA2B-BCCF-7C42-ADE9-1DFE3787D544}"/>
                    </a:ext>
                  </a:extLst>
                </p:cNvPr>
                <p:cNvSpPr/>
                <p:nvPr/>
              </p:nvSpPr>
              <p:spPr>
                <a:xfrm>
                  <a:off x="929279" y="2496954"/>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9" name="Group 368">
                <a:extLst>
                  <a:ext uri="{FF2B5EF4-FFF2-40B4-BE49-F238E27FC236}">
                    <a16:creationId xmlns:a16="http://schemas.microsoft.com/office/drawing/2014/main" xmlns="" id="{D7FA1248-92AF-CF42-A5E4-CE0CBE281B3C}"/>
                  </a:ext>
                </a:extLst>
              </p:cNvPr>
              <p:cNvGrpSpPr/>
              <p:nvPr/>
            </p:nvGrpSpPr>
            <p:grpSpPr>
              <a:xfrm>
                <a:off x="928549" y="2752943"/>
                <a:ext cx="1764615" cy="237600"/>
                <a:chOff x="928549" y="2752943"/>
                <a:chExt cx="1764615" cy="237600"/>
              </a:xfrm>
            </p:grpSpPr>
            <p:grpSp>
              <p:nvGrpSpPr>
                <p:cNvPr id="53" name="Group 52">
                  <a:extLst>
                    <a:ext uri="{FF2B5EF4-FFF2-40B4-BE49-F238E27FC236}">
                      <a16:creationId xmlns:a16="http://schemas.microsoft.com/office/drawing/2014/main" xmlns="" id="{6059F43E-5030-C44E-9E8D-29CD1FEC5471}"/>
                    </a:ext>
                  </a:extLst>
                </p:cNvPr>
                <p:cNvGrpSpPr/>
                <p:nvPr/>
              </p:nvGrpSpPr>
              <p:grpSpPr>
                <a:xfrm>
                  <a:off x="1768785" y="2763148"/>
                  <a:ext cx="924379" cy="217801"/>
                  <a:chOff x="4526024" y="2148324"/>
                  <a:chExt cx="1045677" cy="246381"/>
                </a:xfrm>
              </p:grpSpPr>
              <p:cxnSp>
                <p:nvCxnSpPr>
                  <p:cNvPr id="55" name="Straight Connector 54">
                    <a:extLst>
                      <a:ext uri="{FF2B5EF4-FFF2-40B4-BE49-F238E27FC236}">
                        <a16:creationId xmlns:a16="http://schemas.microsoft.com/office/drawing/2014/main" xmlns="" id="{1075397E-0050-7B4D-84A3-5BC4DB25CBBE}"/>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6F620285-5316-5F49-A961-7F9FE69B902C}"/>
                      </a:ext>
                    </a:extLst>
                  </p:cNvPr>
                  <p:cNvCxnSpPr/>
                  <p:nvPr/>
                </p:nvCxnSpPr>
                <p:spPr>
                  <a:xfrm>
                    <a:off x="5126506"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DF498F84-F079-7944-BC8F-DC9EA0ED990A}"/>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54" name="TextBox 53">
                  <a:extLst>
                    <a:ext uri="{FF2B5EF4-FFF2-40B4-BE49-F238E27FC236}">
                      <a16:creationId xmlns:a16="http://schemas.microsoft.com/office/drawing/2014/main" xmlns="" id="{BB8B4AA9-2395-F64C-94A7-98EF80FDC245}"/>
                    </a:ext>
                  </a:extLst>
                </p:cNvPr>
                <p:cNvSpPr txBox="1"/>
                <p:nvPr/>
              </p:nvSpPr>
              <p:spPr>
                <a:xfrm>
                  <a:off x="1590768" y="2763145"/>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51" name="Shape 120">
                  <a:extLst>
                    <a:ext uri="{FF2B5EF4-FFF2-40B4-BE49-F238E27FC236}">
                      <a16:creationId xmlns:a16="http://schemas.microsoft.com/office/drawing/2014/main" xmlns="" id="{A0258489-A148-BC45-9C01-98793E8CB75E}"/>
                    </a:ext>
                  </a:extLst>
                </p:cNvPr>
                <p:cNvSpPr txBox="1">
                  <a:spLocks/>
                </p:cNvSpPr>
                <p:nvPr/>
              </p:nvSpPr>
              <p:spPr>
                <a:xfrm>
                  <a:off x="928549" y="2774684"/>
                  <a:ext cx="662219" cy="201385"/>
                </a:xfrm>
                <a:prstGeom prst="rect">
                  <a:avLst/>
                </a:prstGeom>
                <a:solidFill>
                  <a:srgbClr val="FFC00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52" name="Rectangle 51">
                  <a:extLst>
                    <a:ext uri="{FF2B5EF4-FFF2-40B4-BE49-F238E27FC236}">
                      <a16:creationId xmlns:a16="http://schemas.microsoft.com/office/drawing/2014/main" xmlns="" id="{64B36DA4-CCF9-C249-9F50-59D6CC1D5895}"/>
                    </a:ext>
                  </a:extLst>
                </p:cNvPr>
                <p:cNvSpPr/>
                <p:nvPr/>
              </p:nvSpPr>
              <p:spPr>
                <a:xfrm>
                  <a:off x="929279" y="2752943"/>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74" name="Group 373">
              <a:extLst>
                <a:ext uri="{FF2B5EF4-FFF2-40B4-BE49-F238E27FC236}">
                  <a16:creationId xmlns:a16="http://schemas.microsoft.com/office/drawing/2014/main" xmlns="" id="{C606D225-365B-4447-A442-8DB078F7CE38}"/>
                </a:ext>
              </a:extLst>
            </p:cNvPr>
            <p:cNvGrpSpPr/>
            <p:nvPr/>
          </p:nvGrpSpPr>
          <p:grpSpPr>
            <a:xfrm>
              <a:off x="928549" y="3786200"/>
              <a:ext cx="1764615" cy="1011692"/>
              <a:chOff x="928549" y="3892746"/>
              <a:chExt cx="1764615" cy="1011692"/>
            </a:xfrm>
          </p:grpSpPr>
          <p:grpSp>
            <p:nvGrpSpPr>
              <p:cNvPr id="360" name="Group 359">
                <a:extLst>
                  <a:ext uri="{FF2B5EF4-FFF2-40B4-BE49-F238E27FC236}">
                    <a16:creationId xmlns:a16="http://schemas.microsoft.com/office/drawing/2014/main" xmlns="" id="{66C65365-A8EC-6E47-82C7-1D29B1FA76A9}"/>
                  </a:ext>
                </a:extLst>
              </p:cNvPr>
              <p:cNvGrpSpPr/>
              <p:nvPr/>
            </p:nvGrpSpPr>
            <p:grpSpPr>
              <a:xfrm>
                <a:off x="928549" y="3892746"/>
                <a:ext cx="1764615" cy="237600"/>
                <a:chOff x="928549" y="3892746"/>
                <a:chExt cx="1764615" cy="237600"/>
              </a:xfrm>
            </p:grpSpPr>
            <p:grpSp>
              <p:nvGrpSpPr>
                <p:cNvPr id="216" name="Group 215">
                  <a:extLst>
                    <a:ext uri="{FF2B5EF4-FFF2-40B4-BE49-F238E27FC236}">
                      <a16:creationId xmlns:a16="http://schemas.microsoft.com/office/drawing/2014/main" xmlns="" id="{F13BF1C3-889D-A84D-BE10-96DC8450A7AD}"/>
                    </a:ext>
                  </a:extLst>
                </p:cNvPr>
                <p:cNvGrpSpPr/>
                <p:nvPr/>
              </p:nvGrpSpPr>
              <p:grpSpPr>
                <a:xfrm>
                  <a:off x="1768785" y="3902951"/>
                  <a:ext cx="924379" cy="217801"/>
                  <a:chOff x="4526024" y="2148324"/>
                  <a:chExt cx="1045677" cy="246381"/>
                </a:xfrm>
              </p:grpSpPr>
              <p:cxnSp>
                <p:nvCxnSpPr>
                  <p:cNvPr id="218" name="Straight Connector 217">
                    <a:extLst>
                      <a:ext uri="{FF2B5EF4-FFF2-40B4-BE49-F238E27FC236}">
                        <a16:creationId xmlns:a16="http://schemas.microsoft.com/office/drawing/2014/main" xmlns="" id="{6170D1E1-FFCD-6E43-BA6C-E5F9C31D55E2}"/>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743CB96B-68AA-D84F-8410-76046FC33D8D}"/>
                      </a:ext>
                    </a:extLst>
                  </p:cNvPr>
                  <p:cNvCxnSpPr/>
                  <p:nvPr/>
                </p:nvCxnSpPr>
                <p:spPr>
                  <a:xfrm>
                    <a:off x="4879171"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xmlns="" id="{1572C8BA-A5E8-CD42-97FC-968EC70FA3BA}"/>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217" name="TextBox 216">
                  <a:extLst>
                    <a:ext uri="{FF2B5EF4-FFF2-40B4-BE49-F238E27FC236}">
                      <a16:creationId xmlns:a16="http://schemas.microsoft.com/office/drawing/2014/main" xmlns="" id="{8509410A-C640-4D4A-8C90-FEF12A9206F6}"/>
                    </a:ext>
                  </a:extLst>
                </p:cNvPr>
                <p:cNvSpPr txBox="1"/>
                <p:nvPr/>
              </p:nvSpPr>
              <p:spPr>
                <a:xfrm>
                  <a:off x="1590768" y="3902948"/>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214" name="Shape 120">
                  <a:extLst>
                    <a:ext uri="{FF2B5EF4-FFF2-40B4-BE49-F238E27FC236}">
                      <a16:creationId xmlns:a16="http://schemas.microsoft.com/office/drawing/2014/main" xmlns="" id="{87007A34-5D42-2D42-BE48-E1C0C908524D}"/>
                    </a:ext>
                  </a:extLst>
                </p:cNvPr>
                <p:cNvSpPr txBox="1">
                  <a:spLocks/>
                </p:cNvSpPr>
                <p:nvPr/>
              </p:nvSpPr>
              <p:spPr>
                <a:xfrm>
                  <a:off x="928549" y="3914487"/>
                  <a:ext cx="662219" cy="201385"/>
                </a:xfrm>
                <a:prstGeom prst="rect">
                  <a:avLst/>
                </a:prstGeom>
                <a:solidFill>
                  <a:srgbClr val="ED193A"/>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15" name="Rectangle 214">
                  <a:extLst>
                    <a:ext uri="{FF2B5EF4-FFF2-40B4-BE49-F238E27FC236}">
                      <a16:creationId xmlns:a16="http://schemas.microsoft.com/office/drawing/2014/main" xmlns="" id="{E7166475-87BD-8244-AB8B-E380EA4C6DD3}"/>
                    </a:ext>
                  </a:extLst>
                </p:cNvPr>
                <p:cNvSpPr/>
                <p:nvPr/>
              </p:nvSpPr>
              <p:spPr>
                <a:xfrm>
                  <a:off x="929279" y="3892746"/>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1" name="Group 360">
                <a:extLst>
                  <a:ext uri="{FF2B5EF4-FFF2-40B4-BE49-F238E27FC236}">
                    <a16:creationId xmlns:a16="http://schemas.microsoft.com/office/drawing/2014/main" xmlns="" id="{800F8A97-FCC5-1F44-8B35-8766D0DD2515}"/>
                  </a:ext>
                </a:extLst>
              </p:cNvPr>
              <p:cNvGrpSpPr/>
              <p:nvPr/>
            </p:nvGrpSpPr>
            <p:grpSpPr>
              <a:xfrm>
                <a:off x="928549" y="4150777"/>
                <a:ext cx="1764615" cy="237600"/>
                <a:chOff x="928549" y="4148735"/>
                <a:chExt cx="1764615" cy="237600"/>
              </a:xfrm>
            </p:grpSpPr>
            <p:grpSp>
              <p:nvGrpSpPr>
                <p:cNvPr id="207" name="Group 206">
                  <a:extLst>
                    <a:ext uri="{FF2B5EF4-FFF2-40B4-BE49-F238E27FC236}">
                      <a16:creationId xmlns:a16="http://schemas.microsoft.com/office/drawing/2014/main" xmlns="" id="{F23ACBBA-10C8-9242-BB1C-6D9D4DCA8C6B}"/>
                    </a:ext>
                  </a:extLst>
                </p:cNvPr>
                <p:cNvGrpSpPr/>
                <p:nvPr/>
              </p:nvGrpSpPr>
              <p:grpSpPr>
                <a:xfrm>
                  <a:off x="1768785" y="4158940"/>
                  <a:ext cx="924379" cy="217801"/>
                  <a:chOff x="4526024" y="2148324"/>
                  <a:chExt cx="1045677" cy="246381"/>
                </a:xfrm>
              </p:grpSpPr>
              <p:cxnSp>
                <p:nvCxnSpPr>
                  <p:cNvPr id="209" name="Straight Connector 208">
                    <a:extLst>
                      <a:ext uri="{FF2B5EF4-FFF2-40B4-BE49-F238E27FC236}">
                        <a16:creationId xmlns:a16="http://schemas.microsoft.com/office/drawing/2014/main" xmlns="" id="{E9A0A7FA-FA4E-7E4D-8450-5F690A6A05D5}"/>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CCEBAE5A-940D-0144-9A1D-87475B0EE9A0}"/>
                      </a:ext>
                    </a:extLst>
                  </p:cNvPr>
                  <p:cNvCxnSpPr/>
                  <p:nvPr/>
                </p:nvCxnSpPr>
                <p:spPr>
                  <a:xfrm>
                    <a:off x="5081629"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xmlns="" id="{5BC1A584-0013-9F46-B97C-21161CBCE2B1}"/>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208" name="TextBox 207">
                  <a:extLst>
                    <a:ext uri="{FF2B5EF4-FFF2-40B4-BE49-F238E27FC236}">
                      <a16:creationId xmlns:a16="http://schemas.microsoft.com/office/drawing/2014/main" xmlns="" id="{88C5C27F-B21C-1046-B480-84D9F2727948}"/>
                    </a:ext>
                  </a:extLst>
                </p:cNvPr>
                <p:cNvSpPr txBox="1"/>
                <p:nvPr/>
              </p:nvSpPr>
              <p:spPr>
                <a:xfrm>
                  <a:off x="1590768" y="4158937"/>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205" name="Shape 120">
                  <a:extLst>
                    <a:ext uri="{FF2B5EF4-FFF2-40B4-BE49-F238E27FC236}">
                      <a16:creationId xmlns:a16="http://schemas.microsoft.com/office/drawing/2014/main" xmlns="" id="{FE9E9447-D431-DB4E-B88F-DD550209A84A}"/>
                    </a:ext>
                  </a:extLst>
                </p:cNvPr>
                <p:cNvSpPr txBox="1">
                  <a:spLocks/>
                </p:cNvSpPr>
                <p:nvPr/>
              </p:nvSpPr>
              <p:spPr>
                <a:xfrm>
                  <a:off x="928549" y="4170476"/>
                  <a:ext cx="662219" cy="201385"/>
                </a:xfrm>
                <a:prstGeom prst="rect">
                  <a:avLst/>
                </a:prstGeom>
                <a:solidFill>
                  <a:srgbClr val="ED193A"/>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06" name="Rectangle 205">
                  <a:extLst>
                    <a:ext uri="{FF2B5EF4-FFF2-40B4-BE49-F238E27FC236}">
                      <a16:creationId xmlns:a16="http://schemas.microsoft.com/office/drawing/2014/main" xmlns="" id="{E6E95136-7CF5-FF43-8FBC-23D1A7EC08D8}"/>
                    </a:ext>
                  </a:extLst>
                </p:cNvPr>
                <p:cNvSpPr/>
                <p:nvPr/>
              </p:nvSpPr>
              <p:spPr>
                <a:xfrm>
                  <a:off x="929279" y="4148735"/>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2" name="Group 361">
                <a:extLst>
                  <a:ext uri="{FF2B5EF4-FFF2-40B4-BE49-F238E27FC236}">
                    <a16:creationId xmlns:a16="http://schemas.microsoft.com/office/drawing/2014/main" xmlns="" id="{CA901849-AD05-4A41-8054-AFFFA21F4300}"/>
                  </a:ext>
                </a:extLst>
              </p:cNvPr>
              <p:cNvGrpSpPr/>
              <p:nvPr/>
            </p:nvGrpSpPr>
            <p:grpSpPr>
              <a:xfrm>
                <a:off x="928549" y="4408807"/>
                <a:ext cx="1764615" cy="237600"/>
                <a:chOff x="928549" y="4404724"/>
                <a:chExt cx="1764615" cy="237600"/>
              </a:xfrm>
            </p:grpSpPr>
            <p:grpSp>
              <p:nvGrpSpPr>
                <p:cNvPr id="198" name="Group 197">
                  <a:extLst>
                    <a:ext uri="{FF2B5EF4-FFF2-40B4-BE49-F238E27FC236}">
                      <a16:creationId xmlns:a16="http://schemas.microsoft.com/office/drawing/2014/main" xmlns="" id="{B513566B-A6F7-0E49-846E-F37DA18F4C19}"/>
                    </a:ext>
                  </a:extLst>
                </p:cNvPr>
                <p:cNvGrpSpPr/>
                <p:nvPr/>
              </p:nvGrpSpPr>
              <p:grpSpPr>
                <a:xfrm>
                  <a:off x="1768785" y="4414929"/>
                  <a:ext cx="924379" cy="217801"/>
                  <a:chOff x="4526024" y="2148324"/>
                  <a:chExt cx="1045677" cy="246381"/>
                </a:xfrm>
              </p:grpSpPr>
              <p:cxnSp>
                <p:nvCxnSpPr>
                  <p:cNvPr id="200" name="Straight Connector 199">
                    <a:extLst>
                      <a:ext uri="{FF2B5EF4-FFF2-40B4-BE49-F238E27FC236}">
                        <a16:creationId xmlns:a16="http://schemas.microsoft.com/office/drawing/2014/main" xmlns="" id="{28AC6C95-48B8-4949-8E9C-436570547336}"/>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1EBB24EC-EF36-A141-B3C8-5565B58C3DE1}"/>
                      </a:ext>
                    </a:extLst>
                  </p:cNvPr>
                  <p:cNvCxnSpPr/>
                  <p:nvPr/>
                </p:nvCxnSpPr>
                <p:spPr>
                  <a:xfrm>
                    <a:off x="5220594"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xmlns="" id="{1AC57DCC-5621-644F-9A14-C08E178C14F7}"/>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199" name="TextBox 198">
                  <a:extLst>
                    <a:ext uri="{FF2B5EF4-FFF2-40B4-BE49-F238E27FC236}">
                      <a16:creationId xmlns:a16="http://schemas.microsoft.com/office/drawing/2014/main" xmlns="" id="{198952BB-EC7D-F047-BBD1-AEF69233C701}"/>
                    </a:ext>
                  </a:extLst>
                </p:cNvPr>
                <p:cNvSpPr txBox="1"/>
                <p:nvPr/>
              </p:nvSpPr>
              <p:spPr>
                <a:xfrm>
                  <a:off x="1590768" y="4414926"/>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196" name="Shape 120">
                  <a:extLst>
                    <a:ext uri="{FF2B5EF4-FFF2-40B4-BE49-F238E27FC236}">
                      <a16:creationId xmlns:a16="http://schemas.microsoft.com/office/drawing/2014/main" xmlns="" id="{60255EF6-9F3F-E842-AA45-0A9F26220B35}"/>
                    </a:ext>
                  </a:extLst>
                </p:cNvPr>
                <p:cNvSpPr txBox="1">
                  <a:spLocks/>
                </p:cNvSpPr>
                <p:nvPr/>
              </p:nvSpPr>
              <p:spPr>
                <a:xfrm>
                  <a:off x="928549" y="4426465"/>
                  <a:ext cx="662219" cy="201385"/>
                </a:xfrm>
                <a:prstGeom prst="rect">
                  <a:avLst/>
                </a:prstGeom>
                <a:solidFill>
                  <a:srgbClr val="00B0F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197" name="Rectangle 196">
                  <a:extLst>
                    <a:ext uri="{FF2B5EF4-FFF2-40B4-BE49-F238E27FC236}">
                      <a16:creationId xmlns:a16="http://schemas.microsoft.com/office/drawing/2014/main" xmlns="" id="{18EA67BD-F16A-F649-B52E-0EAEB69ADF02}"/>
                    </a:ext>
                  </a:extLst>
                </p:cNvPr>
                <p:cNvSpPr/>
                <p:nvPr/>
              </p:nvSpPr>
              <p:spPr>
                <a:xfrm>
                  <a:off x="929279" y="4404724"/>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3" name="Group 362">
                <a:extLst>
                  <a:ext uri="{FF2B5EF4-FFF2-40B4-BE49-F238E27FC236}">
                    <a16:creationId xmlns:a16="http://schemas.microsoft.com/office/drawing/2014/main" xmlns="" id="{C35731E4-BF50-D940-BEF9-3863007EF967}"/>
                  </a:ext>
                </a:extLst>
              </p:cNvPr>
              <p:cNvGrpSpPr/>
              <p:nvPr/>
            </p:nvGrpSpPr>
            <p:grpSpPr>
              <a:xfrm>
                <a:off x="928549" y="4666838"/>
                <a:ext cx="1764615" cy="237600"/>
                <a:chOff x="928549" y="4660713"/>
                <a:chExt cx="1764615" cy="237600"/>
              </a:xfrm>
            </p:grpSpPr>
            <p:grpSp>
              <p:nvGrpSpPr>
                <p:cNvPr id="189" name="Group 188">
                  <a:extLst>
                    <a:ext uri="{FF2B5EF4-FFF2-40B4-BE49-F238E27FC236}">
                      <a16:creationId xmlns:a16="http://schemas.microsoft.com/office/drawing/2014/main" xmlns="" id="{20B66DD5-0B83-4444-9E66-4975563EDC25}"/>
                    </a:ext>
                  </a:extLst>
                </p:cNvPr>
                <p:cNvGrpSpPr/>
                <p:nvPr/>
              </p:nvGrpSpPr>
              <p:grpSpPr>
                <a:xfrm>
                  <a:off x="1768785" y="4670918"/>
                  <a:ext cx="924379" cy="217801"/>
                  <a:chOff x="4526024" y="2148324"/>
                  <a:chExt cx="1045677" cy="246381"/>
                </a:xfrm>
              </p:grpSpPr>
              <p:cxnSp>
                <p:nvCxnSpPr>
                  <p:cNvPr id="191" name="Straight Connector 190">
                    <a:extLst>
                      <a:ext uri="{FF2B5EF4-FFF2-40B4-BE49-F238E27FC236}">
                        <a16:creationId xmlns:a16="http://schemas.microsoft.com/office/drawing/2014/main" xmlns="" id="{F0753BE1-157A-A741-AECF-40FA13A7A1EB}"/>
                      </a:ext>
                    </a:extLst>
                  </p:cNvPr>
                  <p:cNvCxnSpPr>
                    <a:cxnSpLocks/>
                  </p:cNvCxnSpPr>
                  <p:nvPr/>
                </p:nvCxnSpPr>
                <p:spPr>
                  <a:xfrm>
                    <a:off x="4526024" y="2275282"/>
                    <a:ext cx="940009"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BA69B6D-346F-0246-870F-EDD248B13EC1}"/>
                      </a:ext>
                    </a:extLst>
                  </p:cNvPr>
                  <p:cNvCxnSpPr/>
                  <p:nvPr/>
                </p:nvCxnSpPr>
                <p:spPr>
                  <a:xfrm>
                    <a:off x="4996028" y="2176905"/>
                    <a:ext cx="0" cy="19675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xmlns="" id="{C64B724E-F9E9-4640-8A89-47761BE74897}"/>
                      </a:ext>
                    </a:extLst>
                  </p:cNvPr>
                  <p:cNvSpPr txBox="1"/>
                  <p:nvPr/>
                </p:nvSpPr>
                <p:spPr>
                  <a:xfrm>
                    <a:off x="5380292" y="2148324"/>
                    <a:ext cx="191409" cy="246381"/>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grpSp>
            <p:sp>
              <p:nvSpPr>
                <p:cNvPr id="190" name="TextBox 189">
                  <a:extLst>
                    <a:ext uri="{FF2B5EF4-FFF2-40B4-BE49-F238E27FC236}">
                      <a16:creationId xmlns:a16="http://schemas.microsoft.com/office/drawing/2014/main" xmlns="" id="{28C56E37-5E38-D049-A3C7-65191EBEE426}"/>
                    </a:ext>
                  </a:extLst>
                </p:cNvPr>
                <p:cNvSpPr txBox="1"/>
                <p:nvPr/>
              </p:nvSpPr>
              <p:spPr>
                <a:xfrm>
                  <a:off x="1590768" y="4670915"/>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187" name="Shape 120">
                  <a:extLst>
                    <a:ext uri="{FF2B5EF4-FFF2-40B4-BE49-F238E27FC236}">
                      <a16:creationId xmlns:a16="http://schemas.microsoft.com/office/drawing/2014/main" xmlns="" id="{A49C32E7-3A4B-C945-B3E1-E157928EF71C}"/>
                    </a:ext>
                  </a:extLst>
                </p:cNvPr>
                <p:cNvSpPr txBox="1">
                  <a:spLocks/>
                </p:cNvSpPr>
                <p:nvPr/>
              </p:nvSpPr>
              <p:spPr>
                <a:xfrm>
                  <a:off x="928549" y="4682454"/>
                  <a:ext cx="662219" cy="201385"/>
                </a:xfrm>
                <a:prstGeom prst="rect">
                  <a:avLst/>
                </a:prstGeom>
                <a:solidFill>
                  <a:srgbClr val="00B05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188" name="Rectangle 187">
                  <a:extLst>
                    <a:ext uri="{FF2B5EF4-FFF2-40B4-BE49-F238E27FC236}">
                      <a16:creationId xmlns:a16="http://schemas.microsoft.com/office/drawing/2014/main" xmlns="" id="{8AB18230-48C7-3B42-A531-C7E0A0CB6359}"/>
                    </a:ext>
                  </a:extLst>
                </p:cNvPr>
                <p:cNvSpPr/>
                <p:nvPr/>
              </p:nvSpPr>
              <p:spPr>
                <a:xfrm>
                  <a:off x="929279" y="4660713"/>
                  <a:ext cx="642565"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sp>
          <p:nvSpPr>
            <p:cNvPr id="316" name="Quad Arrow 315">
              <a:extLst>
                <a:ext uri="{FF2B5EF4-FFF2-40B4-BE49-F238E27FC236}">
                  <a16:creationId xmlns:a16="http://schemas.microsoft.com/office/drawing/2014/main" xmlns="" id="{0B1A2F24-ED58-5947-ADEE-06D6366F4976}"/>
                </a:ext>
              </a:extLst>
            </p:cNvPr>
            <p:cNvSpPr/>
            <p:nvPr/>
          </p:nvSpPr>
          <p:spPr>
            <a:xfrm>
              <a:off x="794130" y="1498585"/>
              <a:ext cx="4592401" cy="3788194"/>
            </a:xfrm>
            <a:prstGeom prst="quadArrow">
              <a:avLst>
                <a:gd name="adj1" fmla="val 6587"/>
                <a:gd name="adj2" fmla="val 8033"/>
                <a:gd name="adj3" fmla="val 111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xmlns="" id="{3B97BEED-BB5A-2241-A581-64DE6454F8FA}"/>
                </a:ext>
              </a:extLst>
            </p:cNvPr>
            <p:cNvSpPr/>
            <p:nvPr/>
          </p:nvSpPr>
          <p:spPr>
            <a:xfrm>
              <a:off x="623480" y="5104925"/>
              <a:ext cx="338808" cy="3388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3</a:t>
              </a:r>
            </a:p>
          </p:txBody>
        </p:sp>
        <p:sp>
          <p:nvSpPr>
            <p:cNvPr id="323" name="Oval 322">
              <a:extLst>
                <a:ext uri="{FF2B5EF4-FFF2-40B4-BE49-F238E27FC236}">
                  <a16:creationId xmlns:a16="http://schemas.microsoft.com/office/drawing/2014/main" xmlns="" id="{90AB02D1-9BCC-A046-A9AC-BC00E99F2EBE}"/>
                </a:ext>
              </a:extLst>
            </p:cNvPr>
            <p:cNvSpPr/>
            <p:nvPr/>
          </p:nvSpPr>
          <p:spPr>
            <a:xfrm>
              <a:off x="5211015" y="5104925"/>
              <a:ext cx="338808" cy="3388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4</a:t>
              </a:r>
            </a:p>
          </p:txBody>
        </p:sp>
        <p:sp>
          <p:nvSpPr>
            <p:cNvPr id="321" name="Oval 320">
              <a:extLst>
                <a:ext uri="{FF2B5EF4-FFF2-40B4-BE49-F238E27FC236}">
                  <a16:creationId xmlns:a16="http://schemas.microsoft.com/office/drawing/2014/main" xmlns="" id="{9688CD06-A5E7-8149-A1D1-53B357BC6C09}"/>
                </a:ext>
              </a:extLst>
            </p:cNvPr>
            <p:cNvSpPr/>
            <p:nvPr/>
          </p:nvSpPr>
          <p:spPr>
            <a:xfrm>
              <a:off x="623480" y="1331744"/>
              <a:ext cx="338808" cy="3388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1</a:t>
              </a:r>
            </a:p>
          </p:txBody>
        </p:sp>
        <p:sp>
          <p:nvSpPr>
            <p:cNvPr id="324" name="Oval 323">
              <a:extLst>
                <a:ext uri="{FF2B5EF4-FFF2-40B4-BE49-F238E27FC236}">
                  <a16:creationId xmlns:a16="http://schemas.microsoft.com/office/drawing/2014/main" xmlns="" id="{CC13E6FF-8B3E-D541-B9A8-9B7347A67C1E}"/>
                </a:ext>
              </a:extLst>
            </p:cNvPr>
            <p:cNvSpPr/>
            <p:nvPr/>
          </p:nvSpPr>
          <p:spPr>
            <a:xfrm>
              <a:off x="5211015" y="1331744"/>
              <a:ext cx="338808" cy="3388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2</a:t>
              </a:r>
            </a:p>
          </p:txBody>
        </p:sp>
        <p:grpSp>
          <p:nvGrpSpPr>
            <p:cNvPr id="375" name="Group 374">
              <a:extLst>
                <a:ext uri="{FF2B5EF4-FFF2-40B4-BE49-F238E27FC236}">
                  <a16:creationId xmlns:a16="http://schemas.microsoft.com/office/drawing/2014/main" xmlns="" id="{F15D2BE9-4699-BA46-B6EB-DDA7A136F732}"/>
                </a:ext>
              </a:extLst>
            </p:cNvPr>
            <p:cNvGrpSpPr/>
            <p:nvPr/>
          </p:nvGrpSpPr>
          <p:grpSpPr>
            <a:xfrm>
              <a:off x="3482435" y="1984976"/>
              <a:ext cx="1765347" cy="1005567"/>
              <a:chOff x="3486765" y="1984976"/>
              <a:chExt cx="1765347" cy="1005567"/>
            </a:xfrm>
          </p:grpSpPr>
          <p:grpSp>
            <p:nvGrpSpPr>
              <p:cNvPr id="366" name="Group 365">
                <a:extLst>
                  <a:ext uri="{FF2B5EF4-FFF2-40B4-BE49-F238E27FC236}">
                    <a16:creationId xmlns:a16="http://schemas.microsoft.com/office/drawing/2014/main" xmlns="" id="{4BB8EB31-8294-5B40-8A33-DC01EA73CAB6}"/>
                  </a:ext>
                </a:extLst>
              </p:cNvPr>
              <p:cNvGrpSpPr/>
              <p:nvPr/>
            </p:nvGrpSpPr>
            <p:grpSpPr>
              <a:xfrm>
                <a:off x="3487496" y="2240965"/>
                <a:ext cx="1764616" cy="237600"/>
                <a:chOff x="3487496" y="2240965"/>
                <a:chExt cx="1764616" cy="237600"/>
              </a:xfrm>
            </p:grpSpPr>
            <p:cxnSp>
              <p:nvCxnSpPr>
                <p:cNvPr id="250" name="Straight Connector 249">
                  <a:extLst>
                    <a:ext uri="{FF2B5EF4-FFF2-40B4-BE49-F238E27FC236}">
                      <a16:creationId xmlns:a16="http://schemas.microsoft.com/office/drawing/2014/main" xmlns="" id="{BCF821A1-89B0-5345-8300-ADFFB4789108}"/>
                    </a:ext>
                  </a:extLst>
                </p:cNvPr>
                <p:cNvCxnSpPr>
                  <a:cxnSpLocks/>
                </p:cNvCxnSpPr>
                <p:nvPr/>
              </p:nvCxnSpPr>
              <p:spPr>
                <a:xfrm>
                  <a:off x="4327733" y="2363398"/>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078F0871-4FAC-8540-9DF4-0BCAF5BA5E41}"/>
                    </a:ext>
                  </a:extLst>
                </p:cNvPr>
                <p:cNvCxnSpPr/>
                <p:nvPr/>
              </p:nvCxnSpPr>
              <p:spPr>
                <a:xfrm>
                  <a:off x="4945685" y="2276433"/>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xmlns="" id="{24B9E384-A44A-0B40-8B48-766B7BEBBC84}"/>
                    </a:ext>
                  </a:extLst>
                </p:cNvPr>
                <p:cNvSpPr txBox="1"/>
                <p:nvPr/>
              </p:nvSpPr>
              <p:spPr>
                <a:xfrm>
                  <a:off x="5082906" y="2251167"/>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49" name="TextBox 248">
                  <a:extLst>
                    <a:ext uri="{FF2B5EF4-FFF2-40B4-BE49-F238E27FC236}">
                      <a16:creationId xmlns:a16="http://schemas.microsoft.com/office/drawing/2014/main" xmlns="" id="{AB721205-4BD6-B543-B572-2A5DAA50769C}"/>
                    </a:ext>
                  </a:extLst>
                </p:cNvPr>
                <p:cNvSpPr txBox="1"/>
                <p:nvPr/>
              </p:nvSpPr>
              <p:spPr>
                <a:xfrm>
                  <a:off x="4149716" y="2251167"/>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246" name="Shape 120">
                  <a:extLst>
                    <a:ext uri="{FF2B5EF4-FFF2-40B4-BE49-F238E27FC236}">
                      <a16:creationId xmlns:a16="http://schemas.microsoft.com/office/drawing/2014/main" xmlns="" id="{5240A684-57C9-164E-8D2B-309B536B489B}"/>
                    </a:ext>
                  </a:extLst>
                </p:cNvPr>
                <p:cNvSpPr txBox="1">
                  <a:spLocks/>
                </p:cNvSpPr>
                <p:nvPr/>
              </p:nvSpPr>
              <p:spPr>
                <a:xfrm>
                  <a:off x="3487497" y="2262706"/>
                  <a:ext cx="662219" cy="201385"/>
                </a:xfrm>
                <a:prstGeom prst="rect">
                  <a:avLst/>
                </a:prstGeom>
                <a:solidFill>
                  <a:srgbClr val="00B05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47" name="Rectangle 246">
                  <a:extLst>
                    <a:ext uri="{FF2B5EF4-FFF2-40B4-BE49-F238E27FC236}">
                      <a16:creationId xmlns:a16="http://schemas.microsoft.com/office/drawing/2014/main" xmlns="" id="{EF1F8403-8627-0245-BFD1-B0C5901C055E}"/>
                    </a:ext>
                  </a:extLst>
                </p:cNvPr>
                <p:cNvSpPr/>
                <p:nvPr/>
              </p:nvSpPr>
              <p:spPr>
                <a:xfrm>
                  <a:off x="3487496" y="2240965"/>
                  <a:ext cx="642564"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7" name="Group 366">
                <a:extLst>
                  <a:ext uri="{FF2B5EF4-FFF2-40B4-BE49-F238E27FC236}">
                    <a16:creationId xmlns:a16="http://schemas.microsoft.com/office/drawing/2014/main" xmlns="" id="{85B558B7-97D6-C544-8262-48EE52BD6F31}"/>
                  </a:ext>
                </a:extLst>
              </p:cNvPr>
              <p:cNvGrpSpPr/>
              <p:nvPr/>
            </p:nvGrpSpPr>
            <p:grpSpPr>
              <a:xfrm>
                <a:off x="3487496" y="2496954"/>
                <a:ext cx="1764616" cy="237599"/>
                <a:chOff x="3487496" y="2496954"/>
                <a:chExt cx="1764616" cy="237599"/>
              </a:xfrm>
            </p:grpSpPr>
            <p:cxnSp>
              <p:nvCxnSpPr>
                <p:cNvPr id="241" name="Straight Connector 240">
                  <a:extLst>
                    <a:ext uri="{FF2B5EF4-FFF2-40B4-BE49-F238E27FC236}">
                      <a16:creationId xmlns:a16="http://schemas.microsoft.com/office/drawing/2014/main" xmlns="" id="{21A19D81-6138-EA4E-98CC-072E5B0517D5}"/>
                    </a:ext>
                  </a:extLst>
                </p:cNvPr>
                <p:cNvCxnSpPr>
                  <a:cxnSpLocks/>
                </p:cNvCxnSpPr>
                <p:nvPr/>
              </p:nvCxnSpPr>
              <p:spPr>
                <a:xfrm>
                  <a:off x="4327733" y="2619387"/>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80E6B4C4-F9BE-9849-B137-8DCE11B0E1FB}"/>
                    </a:ext>
                  </a:extLst>
                </p:cNvPr>
                <p:cNvCxnSpPr>
                  <a:cxnSpLocks/>
                </p:cNvCxnSpPr>
                <p:nvPr/>
              </p:nvCxnSpPr>
              <p:spPr>
                <a:xfrm>
                  <a:off x="4556848" y="2532422"/>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xmlns="" id="{07AF153C-B73A-E247-AA7A-400048E9D405}"/>
                    </a:ext>
                  </a:extLst>
                </p:cNvPr>
                <p:cNvSpPr txBox="1"/>
                <p:nvPr/>
              </p:nvSpPr>
              <p:spPr>
                <a:xfrm>
                  <a:off x="5082906" y="2507156"/>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40" name="TextBox 239">
                  <a:extLst>
                    <a:ext uri="{FF2B5EF4-FFF2-40B4-BE49-F238E27FC236}">
                      <a16:creationId xmlns:a16="http://schemas.microsoft.com/office/drawing/2014/main" xmlns="" id="{C3A60EB0-C099-2C43-A786-DD49FA741008}"/>
                    </a:ext>
                  </a:extLst>
                </p:cNvPr>
                <p:cNvSpPr txBox="1"/>
                <p:nvPr/>
              </p:nvSpPr>
              <p:spPr>
                <a:xfrm>
                  <a:off x="4149716" y="2507156"/>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41" name="Group 340">
                  <a:extLst>
                    <a:ext uri="{FF2B5EF4-FFF2-40B4-BE49-F238E27FC236}">
                      <a16:creationId xmlns:a16="http://schemas.microsoft.com/office/drawing/2014/main" xmlns="" id="{F9608310-524D-7043-91C4-45FE40920422}"/>
                    </a:ext>
                  </a:extLst>
                </p:cNvPr>
                <p:cNvGrpSpPr/>
                <p:nvPr/>
              </p:nvGrpSpPr>
              <p:grpSpPr>
                <a:xfrm>
                  <a:off x="3487496" y="2496954"/>
                  <a:ext cx="662220" cy="237599"/>
                  <a:chOff x="3487496" y="2496954"/>
                  <a:chExt cx="662220" cy="237599"/>
                </a:xfrm>
              </p:grpSpPr>
              <p:sp>
                <p:nvSpPr>
                  <p:cNvPr id="237" name="Shape 120">
                    <a:extLst>
                      <a:ext uri="{FF2B5EF4-FFF2-40B4-BE49-F238E27FC236}">
                        <a16:creationId xmlns:a16="http://schemas.microsoft.com/office/drawing/2014/main" xmlns="" id="{7AD63498-6898-3840-A909-7575E5A1455D}"/>
                      </a:ext>
                    </a:extLst>
                  </p:cNvPr>
                  <p:cNvSpPr txBox="1">
                    <a:spLocks/>
                  </p:cNvSpPr>
                  <p:nvPr/>
                </p:nvSpPr>
                <p:spPr>
                  <a:xfrm>
                    <a:off x="3487497" y="2518695"/>
                    <a:ext cx="662219" cy="201385"/>
                  </a:xfrm>
                  <a:prstGeom prst="rect">
                    <a:avLst/>
                  </a:prstGeom>
                  <a:solidFill>
                    <a:srgbClr val="00B05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38" name="Rectangle 237">
                    <a:extLst>
                      <a:ext uri="{FF2B5EF4-FFF2-40B4-BE49-F238E27FC236}">
                        <a16:creationId xmlns:a16="http://schemas.microsoft.com/office/drawing/2014/main" xmlns="" id="{C60AD892-450E-7D46-B2E0-E3B071242D40}"/>
                      </a:ext>
                    </a:extLst>
                  </p:cNvPr>
                  <p:cNvSpPr/>
                  <p:nvPr/>
                </p:nvSpPr>
                <p:spPr>
                  <a:xfrm>
                    <a:off x="3487496" y="2496954"/>
                    <a:ext cx="642564" cy="237599"/>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68" name="Group 367">
                <a:extLst>
                  <a:ext uri="{FF2B5EF4-FFF2-40B4-BE49-F238E27FC236}">
                    <a16:creationId xmlns:a16="http://schemas.microsoft.com/office/drawing/2014/main" xmlns="" id="{AF9C20AA-103B-3D46-BE41-D3ECAB331653}"/>
                  </a:ext>
                </a:extLst>
              </p:cNvPr>
              <p:cNvGrpSpPr/>
              <p:nvPr/>
            </p:nvGrpSpPr>
            <p:grpSpPr>
              <a:xfrm>
                <a:off x="3487496" y="2752943"/>
                <a:ext cx="1764616" cy="237600"/>
                <a:chOff x="3487496" y="2752943"/>
                <a:chExt cx="1764616" cy="237600"/>
              </a:xfrm>
            </p:grpSpPr>
            <p:cxnSp>
              <p:nvCxnSpPr>
                <p:cNvPr id="232" name="Straight Connector 231">
                  <a:extLst>
                    <a:ext uri="{FF2B5EF4-FFF2-40B4-BE49-F238E27FC236}">
                      <a16:creationId xmlns:a16="http://schemas.microsoft.com/office/drawing/2014/main" xmlns="" id="{45827E56-9CA4-1F4B-9A2A-E1084993D52C}"/>
                    </a:ext>
                  </a:extLst>
                </p:cNvPr>
                <p:cNvCxnSpPr>
                  <a:cxnSpLocks/>
                </p:cNvCxnSpPr>
                <p:nvPr/>
              </p:nvCxnSpPr>
              <p:spPr>
                <a:xfrm>
                  <a:off x="4327733" y="2875376"/>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EC860F1D-F4B6-D042-AC04-D98867333A89}"/>
                    </a:ext>
                  </a:extLst>
                </p:cNvPr>
                <p:cNvCxnSpPr/>
                <p:nvPr/>
              </p:nvCxnSpPr>
              <p:spPr>
                <a:xfrm>
                  <a:off x="4555436" y="2788411"/>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xmlns="" id="{A3CD6192-C65D-1A48-B121-5E63D2F40D44}"/>
                    </a:ext>
                  </a:extLst>
                </p:cNvPr>
                <p:cNvSpPr txBox="1"/>
                <p:nvPr/>
              </p:nvSpPr>
              <p:spPr>
                <a:xfrm>
                  <a:off x="5082906" y="2763145"/>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31" name="TextBox 230">
                  <a:extLst>
                    <a:ext uri="{FF2B5EF4-FFF2-40B4-BE49-F238E27FC236}">
                      <a16:creationId xmlns:a16="http://schemas.microsoft.com/office/drawing/2014/main" xmlns="" id="{55AB78B9-6648-A946-8523-61D5C387EC11}"/>
                    </a:ext>
                  </a:extLst>
                </p:cNvPr>
                <p:cNvSpPr txBox="1"/>
                <p:nvPr/>
              </p:nvSpPr>
              <p:spPr>
                <a:xfrm>
                  <a:off x="4149716" y="2763145"/>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228" name="Shape 120">
                  <a:extLst>
                    <a:ext uri="{FF2B5EF4-FFF2-40B4-BE49-F238E27FC236}">
                      <a16:creationId xmlns:a16="http://schemas.microsoft.com/office/drawing/2014/main" xmlns="" id="{31D9C380-5948-D74A-A5B1-AECFBC3B8A70}"/>
                    </a:ext>
                  </a:extLst>
                </p:cNvPr>
                <p:cNvSpPr txBox="1">
                  <a:spLocks/>
                </p:cNvSpPr>
                <p:nvPr/>
              </p:nvSpPr>
              <p:spPr>
                <a:xfrm>
                  <a:off x="3487497" y="2774684"/>
                  <a:ext cx="662219" cy="201385"/>
                </a:xfrm>
                <a:prstGeom prst="rect">
                  <a:avLst/>
                </a:prstGeom>
                <a:solidFill>
                  <a:srgbClr val="00B0F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29" name="Rectangle 228">
                  <a:extLst>
                    <a:ext uri="{FF2B5EF4-FFF2-40B4-BE49-F238E27FC236}">
                      <a16:creationId xmlns:a16="http://schemas.microsoft.com/office/drawing/2014/main" xmlns="" id="{B3FE38D5-7AF2-8545-85E4-91FC410F043D}"/>
                    </a:ext>
                  </a:extLst>
                </p:cNvPr>
                <p:cNvSpPr/>
                <p:nvPr/>
              </p:nvSpPr>
              <p:spPr>
                <a:xfrm>
                  <a:off x="3487496" y="2752943"/>
                  <a:ext cx="642564"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65" name="Group 364">
                <a:extLst>
                  <a:ext uri="{FF2B5EF4-FFF2-40B4-BE49-F238E27FC236}">
                    <a16:creationId xmlns:a16="http://schemas.microsoft.com/office/drawing/2014/main" xmlns="" id="{2F153AA3-3247-B645-98B2-FD2A4782790A}"/>
                  </a:ext>
                </a:extLst>
              </p:cNvPr>
              <p:cNvGrpSpPr/>
              <p:nvPr/>
            </p:nvGrpSpPr>
            <p:grpSpPr>
              <a:xfrm>
                <a:off x="3486765" y="1984976"/>
                <a:ext cx="1765347" cy="237599"/>
                <a:chOff x="3486765" y="1984976"/>
                <a:chExt cx="1765347" cy="237599"/>
              </a:xfrm>
            </p:grpSpPr>
            <p:cxnSp>
              <p:nvCxnSpPr>
                <p:cNvPr id="259" name="Straight Connector 258">
                  <a:extLst>
                    <a:ext uri="{FF2B5EF4-FFF2-40B4-BE49-F238E27FC236}">
                      <a16:creationId xmlns:a16="http://schemas.microsoft.com/office/drawing/2014/main" xmlns="" id="{065420A4-0710-F341-8A67-ACC3122D6871}"/>
                    </a:ext>
                  </a:extLst>
                </p:cNvPr>
                <p:cNvCxnSpPr>
                  <a:cxnSpLocks/>
                </p:cNvCxnSpPr>
                <p:nvPr/>
              </p:nvCxnSpPr>
              <p:spPr>
                <a:xfrm>
                  <a:off x="4327733" y="2107409"/>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49614B18-EF22-3549-AF19-E9D1D48DAE0B}"/>
                    </a:ext>
                  </a:extLst>
                </p:cNvPr>
                <p:cNvCxnSpPr/>
                <p:nvPr/>
              </p:nvCxnSpPr>
              <p:spPr>
                <a:xfrm>
                  <a:off x="4743217" y="2020444"/>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xmlns="" id="{55C86E96-86E9-F54F-A8BE-D2FF21CBC79B}"/>
                    </a:ext>
                  </a:extLst>
                </p:cNvPr>
                <p:cNvSpPr txBox="1"/>
                <p:nvPr/>
              </p:nvSpPr>
              <p:spPr>
                <a:xfrm>
                  <a:off x="5082906" y="1995178"/>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58" name="TextBox 257">
                  <a:extLst>
                    <a:ext uri="{FF2B5EF4-FFF2-40B4-BE49-F238E27FC236}">
                      <a16:creationId xmlns:a16="http://schemas.microsoft.com/office/drawing/2014/main" xmlns="" id="{05F8B43E-7072-8A48-8E5B-40858FB1F990}"/>
                    </a:ext>
                  </a:extLst>
                </p:cNvPr>
                <p:cNvSpPr txBox="1"/>
                <p:nvPr/>
              </p:nvSpPr>
              <p:spPr>
                <a:xfrm>
                  <a:off x="4149716" y="1995178"/>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34" name="Group 333">
                  <a:extLst>
                    <a:ext uri="{FF2B5EF4-FFF2-40B4-BE49-F238E27FC236}">
                      <a16:creationId xmlns:a16="http://schemas.microsoft.com/office/drawing/2014/main" xmlns="" id="{B2197D45-1769-574B-98DF-98002E833D0D}"/>
                    </a:ext>
                  </a:extLst>
                </p:cNvPr>
                <p:cNvGrpSpPr/>
                <p:nvPr/>
              </p:nvGrpSpPr>
              <p:grpSpPr>
                <a:xfrm>
                  <a:off x="3486765" y="1984976"/>
                  <a:ext cx="662219" cy="237599"/>
                  <a:chOff x="928549" y="1984976"/>
                  <a:chExt cx="662219" cy="237599"/>
                </a:xfrm>
              </p:grpSpPr>
              <p:sp>
                <p:nvSpPr>
                  <p:cNvPr id="335" name="Shape 120">
                    <a:extLst>
                      <a:ext uri="{FF2B5EF4-FFF2-40B4-BE49-F238E27FC236}">
                        <a16:creationId xmlns:a16="http://schemas.microsoft.com/office/drawing/2014/main" xmlns="" id="{76E6B055-D238-5849-84B7-EC7F02D36272}"/>
                      </a:ext>
                    </a:extLst>
                  </p:cNvPr>
                  <p:cNvSpPr txBox="1">
                    <a:spLocks/>
                  </p:cNvSpPr>
                  <p:nvPr/>
                </p:nvSpPr>
                <p:spPr>
                  <a:xfrm>
                    <a:off x="928549" y="2006717"/>
                    <a:ext cx="662219" cy="201385"/>
                  </a:xfrm>
                  <a:prstGeom prst="rect">
                    <a:avLst/>
                  </a:prstGeom>
                  <a:solidFill>
                    <a:srgbClr val="FFC00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336" name="Rectangle 335">
                    <a:extLst>
                      <a:ext uri="{FF2B5EF4-FFF2-40B4-BE49-F238E27FC236}">
                        <a16:creationId xmlns:a16="http://schemas.microsoft.com/office/drawing/2014/main" xmlns="" id="{27E1CEBE-A496-C344-BF94-5292BD77B8E5}"/>
                      </a:ext>
                    </a:extLst>
                  </p:cNvPr>
                  <p:cNvSpPr/>
                  <p:nvPr/>
                </p:nvSpPr>
                <p:spPr>
                  <a:xfrm>
                    <a:off x="929279" y="1984976"/>
                    <a:ext cx="642564" cy="237599"/>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grpSp>
          <p:nvGrpSpPr>
            <p:cNvPr id="373" name="Group 372">
              <a:extLst>
                <a:ext uri="{FF2B5EF4-FFF2-40B4-BE49-F238E27FC236}">
                  <a16:creationId xmlns:a16="http://schemas.microsoft.com/office/drawing/2014/main" xmlns="" id="{5D12C0ED-2C54-4A41-B243-740089553F3E}"/>
                </a:ext>
              </a:extLst>
            </p:cNvPr>
            <p:cNvGrpSpPr/>
            <p:nvPr/>
          </p:nvGrpSpPr>
          <p:grpSpPr>
            <a:xfrm>
              <a:off x="3482435" y="3786200"/>
              <a:ext cx="1769677" cy="1011691"/>
              <a:chOff x="3482435" y="3892746"/>
              <a:chExt cx="1769677" cy="1011691"/>
            </a:xfrm>
          </p:grpSpPr>
          <p:grpSp>
            <p:nvGrpSpPr>
              <p:cNvPr id="357" name="Group 356">
                <a:extLst>
                  <a:ext uri="{FF2B5EF4-FFF2-40B4-BE49-F238E27FC236}">
                    <a16:creationId xmlns:a16="http://schemas.microsoft.com/office/drawing/2014/main" xmlns="" id="{E7E90E30-A477-8E4F-B5F7-88663469F26F}"/>
                  </a:ext>
                </a:extLst>
              </p:cNvPr>
              <p:cNvGrpSpPr/>
              <p:nvPr/>
            </p:nvGrpSpPr>
            <p:grpSpPr>
              <a:xfrm>
                <a:off x="3482435" y="3892746"/>
                <a:ext cx="1764616" cy="237600"/>
                <a:chOff x="3487496" y="3892746"/>
                <a:chExt cx="1764616" cy="237600"/>
              </a:xfrm>
            </p:grpSpPr>
            <p:cxnSp>
              <p:nvCxnSpPr>
                <p:cNvPr id="300" name="Straight Connector 299">
                  <a:extLst>
                    <a:ext uri="{FF2B5EF4-FFF2-40B4-BE49-F238E27FC236}">
                      <a16:creationId xmlns:a16="http://schemas.microsoft.com/office/drawing/2014/main" xmlns="" id="{BB06F8F4-986F-F14F-A770-27D259D48EC9}"/>
                    </a:ext>
                  </a:extLst>
                </p:cNvPr>
                <p:cNvCxnSpPr>
                  <a:cxnSpLocks/>
                </p:cNvCxnSpPr>
                <p:nvPr/>
              </p:nvCxnSpPr>
              <p:spPr>
                <a:xfrm>
                  <a:off x="4327733" y="4015856"/>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xmlns="" id="{463B32C7-B636-2741-AA3D-31AC2B91C758}"/>
                    </a:ext>
                  </a:extLst>
                </p:cNvPr>
                <p:cNvCxnSpPr/>
                <p:nvPr/>
              </p:nvCxnSpPr>
              <p:spPr>
                <a:xfrm>
                  <a:off x="4743217" y="3928891"/>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xmlns="" id="{94575980-21A2-EA45-890A-8C7F2DB63B27}"/>
                    </a:ext>
                  </a:extLst>
                </p:cNvPr>
                <p:cNvSpPr txBox="1"/>
                <p:nvPr/>
              </p:nvSpPr>
              <p:spPr>
                <a:xfrm>
                  <a:off x="5082906" y="3908135"/>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99" name="TextBox 298">
                  <a:extLst>
                    <a:ext uri="{FF2B5EF4-FFF2-40B4-BE49-F238E27FC236}">
                      <a16:creationId xmlns:a16="http://schemas.microsoft.com/office/drawing/2014/main" xmlns="" id="{7FDBAA79-C69C-2A41-8D3D-45573A037667}"/>
                    </a:ext>
                  </a:extLst>
                </p:cNvPr>
                <p:cNvSpPr txBox="1"/>
                <p:nvPr/>
              </p:nvSpPr>
              <p:spPr>
                <a:xfrm>
                  <a:off x="4149716" y="3908134"/>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sp>
              <p:nvSpPr>
                <p:cNvPr id="296" name="Shape 120">
                  <a:extLst>
                    <a:ext uri="{FF2B5EF4-FFF2-40B4-BE49-F238E27FC236}">
                      <a16:creationId xmlns:a16="http://schemas.microsoft.com/office/drawing/2014/main" xmlns="" id="{444F7A86-5380-A14F-B1D3-21B9C7FAF549}"/>
                    </a:ext>
                  </a:extLst>
                </p:cNvPr>
                <p:cNvSpPr txBox="1">
                  <a:spLocks/>
                </p:cNvSpPr>
                <p:nvPr/>
              </p:nvSpPr>
              <p:spPr>
                <a:xfrm>
                  <a:off x="3487497" y="3915164"/>
                  <a:ext cx="662219" cy="201385"/>
                </a:xfrm>
                <a:prstGeom prst="rect">
                  <a:avLst/>
                </a:prstGeom>
                <a:solidFill>
                  <a:srgbClr val="FFC00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297" name="Rectangle 296">
                  <a:extLst>
                    <a:ext uri="{FF2B5EF4-FFF2-40B4-BE49-F238E27FC236}">
                      <a16:creationId xmlns:a16="http://schemas.microsoft.com/office/drawing/2014/main" xmlns="" id="{A017D3D6-26C4-5745-BF41-DC3E17ED6448}"/>
                    </a:ext>
                  </a:extLst>
                </p:cNvPr>
                <p:cNvSpPr/>
                <p:nvPr/>
              </p:nvSpPr>
              <p:spPr>
                <a:xfrm>
                  <a:off x="3487496" y="3892746"/>
                  <a:ext cx="642564" cy="237600"/>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nvGrpSpPr>
              <p:cNvPr id="349" name="Group 348">
                <a:extLst>
                  <a:ext uri="{FF2B5EF4-FFF2-40B4-BE49-F238E27FC236}">
                    <a16:creationId xmlns:a16="http://schemas.microsoft.com/office/drawing/2014/main" xmlns="" id="{C1A63F64-E36E-1A46-A622-51E011548E3B}"/>
                  </a:ext>
                </a:extLst>
              </p:cNvPr>
              <p:cNvGrpSpPr/>
              <p:nvPr/>
            </p:nvGrpSpPr>
            <p:grpSpPr>
              <a:xfrm>
                <a:off x="3482435" y="4150777"/>
                <a:ext cx="1769677" cy="237599"/>
                <a:chOff x="3482435" y="4139936"/>
                <a:chExt cx="1769677" cy="237599"/>
              </a:xfrm>
            </p:grpSpPr>
            <p:cxnSp>
              <p:nvCxnSpPr>
                <p:cNvPr id="291" name="Straight Connector 290">
                  <a:extLst>
                    <a:ext uri="{FF2B5EF4-FFF2-40B4-BE49-F238E27FC236}">
                      <a16:creationId xmlns:a16="http://schemas.microsoft.com/office/drawing/2014/main" xmlns="" id="{FA8970D5-EE51-6840-AC67-FBDAD9359E84}"/>
                    </a:ext>
                  </a:extLst>
                </p:cNvPr>
                <p:cNvCxnSpPr>
                  <a:cxnSpLocks/>
                </p:cNvCxnSpPr>
                <p:nvPr/>
              </p:nvCxnSpPr>
              <p:spPr>
                <a:xfrm>
                  <a:off x="4327733" y="4263046"/>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xmlns="" id="{8BD3A3E7-DD4A-444F-8C89-9CCA6A4D9190}"/>
                    </a:ext>
                  </a:extLst>
                </p:cNvPr>
                <p:cNvCxnSpPr/>
                <p:nvPr/>
              </p:nvCxnSpPr>
              <p:spPr>
                <a:xfrm>
                  <a:off x="4743217" y="4176081"/>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xmlns="" id="{045AA0F8-5724-F347-B7F7-DF6CD5ECD884}"/>
                    </a:ext>
                  </a:extLst>
                </p:cNvPr>
                <p:cNvSpPr txBox="1"/>
                <p:nvPr/>
              </p:nvSpPr>
              <p:spPr>
                <a:xfrm>
                  <a:off x="5082906" y="4155325"/>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90" name="TextBox 289">
                  <a:extLst>
                    <a:ext uri="{FF2B5EF4-FFF2-40B4-BE49-F238E27FC236}">
                      <a16:creationId xmlns:a16="http://schemas.microsoft.com/office/drawing/2014/main" xmlns="" id="{55861271-D725-714F-AC5D-B5D6E4563A57}"/>
                    </a:ext>
                  </a:extLst>
                </p:cNvPr>
                <p:cNvSpPr txBox="1"/>
                <p:nvPr/>
              </p:nvSpPr>
              <p:spPr>
                <a:xfrm>
                  <a:off x="4149716" y="4155324"/>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37" name="Group 336">
                  <a:extLst>
                    <a:ext uri="{FF2B5EF4-FFF2-40B4-BE49-F238E27FC236}">
                      <a16:creationId xmlns:a16="http://schemas.microsoft.com/office/drawing/2014/main" xmlns="" id="{F6365E31-E1DB-A046-9F7A-C9CFE827DA03}"/>
                    </a:ext>
                  </a:extLst>
                </p:cNvPr>
                <p:cNvGrpSpPr/>
                <p:nvPr/>
              </p:nvGrpSpPr>
              <p:grpSpPr>
                <a:xfrm>
                  <a:off x="3482435" y="4139936"/>
                  <a:ext cx="662219" cy="237599"/>
                  <a:chOff x="928549" y="1984976"/>
                  <a:chExt cx="662219" cy="237599"/>
                </a:xfrm>
              </p:grpSpPr>
              <p:sp>
                <p:nvSpPr>
                  <p:cNvPr id="338" name="Shape 120">
                    <a:extLst>
                      <a:ext uri="{FF2B5EF4-FFF2-40B4-BE49-F238E27FC236}">
                        <a16:creationId xmlns:a16="http://schemas.microsoft.com/office/drawing/2014/main" xmlns="" id="{9B29A102-E8D2-0D44-B25B-CA7C376A982F}"/>
                      </a:ext>
                    </a:extLst>
                  </p:cNvPr>
                  <p:cNvSpPr txBox="1">
                    <a:spLocks/>
                  </p:cNvSpPr>
                  <p:nvPr/>
                </p:nvSpPr>
                <p:spPr>
                  <a:xfrm>
                    <a:off x="928549" y="2006717"/>
                    <a:ext cx="662219" cy="201385"/>
                  </a:xfrm>
                  <a:prstGeom prst="rect">
                    <a:avLst/>
                  </a:prstGeom>
                  <a:solidFill>
                    <a:srgbClr val="FFC00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339" name="Rectangle 338">
                    <a:extLst>
                      <a:ext uri="{FF2B5EF4-FFF2-40B4-BE49-F238E27FC236}">
                        <a16:creationId xmlns:a16="http://schemas.microsoft.com/office/drawing/2014/main" xmlns="" id="{CAFC4AAA-6AA6-A149-AFBA-096F6FEE49D3}"/>
                      </a:ext>
                    </a:extLst>
                  </p:cNvPr>
                  <p:cNvSpPr/>
                  <p:nvPr/>
                </p:nvSpPr>
                <p:spPr>
                  <a:xfrm>
                    <a:off x="929279" y="1984976"/>
                    <a:ext cx="642564" cy="237599"/>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50" name="Group 349">
                <a:extLst>
                  <a:ext uri="{FF2B5EF4-FFF2-40B4-BE49-F238E27FC236}">
                    <a16:creationId xmlns:a16="http://schemas.microsoft.com/office/drawing/2014/main" xmlns="" id="{AA453256-8DF1-5B4D-808F-3EE33C0C66FF}"/>
                  </a:ext>
                </a:extLst>
              </p:cNvPr>
              <p:cNvGrpSpPr/>
              <p:nvPr/>
            </p:nvGrpSpPr>
            <p:grpSpPr>
              <a:xfrm>
                <a:off x="3482435" y="4408807"/>
                <a:ext cx="1769677" cy="237599"/>
                <a:chOff x="3482435" y="4405994"/>
                <a:chExt cx="1769677" cy="237599"/>
              </a:xfrm>
            </p:grpSpPr>
            <p:cxnSp>
              <p:nvCxnSpPr>
                <p:cNvPr id="282" name="Straight Connector 281">
                  <a:extLst>
                    <a:ext uri="{FF2B5EF4-FFF2-40B4-BE49-F238E27FC236}">
                      <a16:creationId xmlns:a16="http://schemas.microsoft.com/office/drawing/2014/main" xmlns="" id="{DA39F2BF-43A1-1548-89E5-C865206D4B7B}"/>
                    </a:ext>
                  </a:extLst>
                </p:cNvPr>
                <p:cNvCxnSpPr>
                  <a:cxnSpLocks/>
                </p:cNvCxnSpPr>
                <p:nvPr/>
              </p:nvCxnSpPr>
              <p:spPr>
                <a:xfrm>
                  <a:off x="4327733" y="4529104"/>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0C4FDEA0-A2BE-E344-A025-037B4590FCE7}"/>
                    </a:ext>
                  </a:extLst>
                </p:cNvPr>
                <p:cNvCxnSpPr/>
                <p:nvPr/>
              </p:nvCxnSpPr>
              <p:spPr>
                <a:xfrm>
                  <a:off x="4960348" y="4442139"/>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xmlns="" id="{7EA99397-55EE-674F-9293-6853A6868EF5}"/>
                    </a:ext>
                  </a:extLst>
                </p:cNvPr>
                <p:cNvSpPr txBox="1"/>
                <p:nvPr/>
              </p:nvSpPr>
              <p:spPr>
                <a:xfrm>
                  <a:off x="5082906" y="4421383"/>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81" name="TextBox 280">
                  <a:extLst>
                    <a:ext uri="{FF2B5EF4-FFF2-40B4-BE49-F238E27FC236}">
                      <a16:creationId xmlns:a16="http://schemas.microsoft.com/office/drawing/2014/main" xmlns="" id="{02C42BEA-24E3-FD4A-AD9B-45FEA5DB20DB}"/>
                    </a:ext>
                  </a:extLst>
                </p:cNvPr>
                <p:cNvSpPr txBox="1"/>
                <p:nvPr/>
              </p:nvSpPr>
              <p:spPr>
                <a:xfrm>
                  <a:off x="4149716" y="4421382"/>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46" name="Group 345">
                  <a:extLst>
                    <a:ext uri="{FF2B5EF4-FFF2-40B4-BE49-F238E27FC236}">
                      <a16:creationId xmlns:a16="http://schemas.microsoft.com/office/drawing/2014/main" xmlns="" id="{B32C5BDB-6ACC-1F43-89F0-AAE9E2EDA171}"/>
                    </a:ext>
                  </a:extLst>
                </p:cNvPr>
                <p:cNvGrpSpPr/>
                <p:nvPr/>
              </p:nvGrpSpPr>
              <p:grpSpPr>
                <a:xfrm>
                  <a:off x="3482435" y="4405994"/>
                  <a:ext cx="662220" cy="237599"/>
                  <a:chOff x="3487496" y="2496954"/>
                  <a:chExt cx="662220" cy="237599"/>
                </a:xfrm>
              </p:grpSpPr>
              <p:sp>
                <p:nvSpPr>
                  <p:cNvPr id="347" name="Shape 120">
                    <a:extLst>
                      <a:ext uri="{FF2B5EF4-FFF2-40B4-BE49-F238E27FC236}">
                        <a16:creationId xmlns:a16="http://schemas.microsoft.com/office/drawing/2014/main" xmlns="" id="{AB485CDB-38CF-3549-B086-141FC9462054}"/>
                      </a:ext>
                    </a:extLst>
                  </p:cNvPr>
                  <p:cNvSpPr txBox="1">
                    <a:spLocks/>
                  </p:cNvSpPr>
                  <p:nvPr/>
                </p:nvSpPr>
                <p:spPr>
                  <a:xfrm>
                    <a:off x="3487497" y="2518695"/>
                    <a:ext cx="662219" cy="201385"/>
                  </a:xfrm>
                  <a:prstGeom prst="rect">
                    <a:avLst/>
                  </a:prstGeom>
                  <a:solidFill>
                    <a:srgbClr val="00B05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348" name="Rectangle 347">
                    <a:extLst>
                      <a:ext uri="{FF2B5EF4-FFF2-40B4-BE49-F238E27FC236}">
                        <a16:creationId xmlns:a16="http://schemas.microsoft.com/office/drawing/2014/main" xmlns="" id="{1B436194-857C-6248-A42B-7E8AD85E5304}"/>
                      </a:ext>
                    </a:extLst>
                  </p:cNvPr>
                  <p:cNvSpPr/>
                  <p:nvPr/>
                </p:nvSpPr>
                <p:spPr>
                  <a:xfrm>
                    <a:off x="3487496" y="2496954"/>
                    <a:ext cx="642564" cy="237599"/>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nvGrpSpPr>
              <p:cNvPr id="358" name="Group 357">
                <a:extLst>
                  <a:ext uri="{FF2B5EF4-FFF2-40B4-BE49-F238E27FC236}">
                    <a16:creationId xmlns:a16="http://schemas.microsoft.com/office/drawing/2014/main" xmlns="" id="{202937D9-A9E4-AE45-B388-047B522F5C75}"/>
                  </a:ext>
                </a:extLst>
              </p:cNvPr>
              <p:cNvGrpSpPr/>
              <p:nvPr/>
            </p:nvGrpSpPr>
            <p:grpSpPr>
              <a:xfrm>
                <a:off x="3482435" y="4666838"/>
                <a:ext cx="1765036" cy="237599"/>
                <a:chOff x="3487076" y="4672962"/>
                <a:chExt cx="1765036" cy="237599"/>
              </a:xfrm>
            </p:grpSpPr>
            <p:cxnSp>
              <p:nvCxnSpPr>
                <p:cNvPr id="273" name="Straight Connector 272">
                  <a:extLst>
                    <a:ext uri="{FF2B5EF4-FFF2-40B4-BE49-F238E27FC236}">
                      <a16:creationId xmlns:a16="http://schemas.microsoft.com/office/drawing/2014/main" xmlns="" id="{E1614B19-204D-3243-8024-3E61BCE0BDDF}"/>
                    </a:ext>
                  </a:extLst>
                </p:cNvPr>
                <p:cNvCxnSpPr>
                  <a:cxnSpLocks/>
                </p:cNvCxnSpPr>
                <p:nvPr/>
              </p:nvCxnSpPr>
              <p:spPr>
                <a:xfrm>
                  <a:off x="4327733" y="4796072"/>
                  <a:ext cx="830968" cy="0"/>
                </a:xfrm>
                <a:prstGeom prst="line">
                  <a:avLst/>
                </a:prstGeom>
                <a:ln w="28575">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CB277828-9BCD-D647-B92B-70D995032384}"/>
                    </a:ext>
                  </a:extLst>
                </p:cNvPr>
                <p:cNvCxnSpPr/>
                <p:nvPr/>
              </p:nvCxnSpPr>
              <p:spPr>
                <a:xfrm>
                  <a:off x="4858559" y="4709107"/>
                  <a:ext cx="0" cy="17393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xmlns="" id="{4FC6E400-0A88-7845-B4D3-4632CD46EEF2}"/>
                    </a:ext>
                  </a:extLst>
                </p:cNvPr>
                <p:cNvSpPr txBox="1"/>
                <p:nvPr/>
              </p:nvSpPr>
              <p:spPr>
                <a:xfrm>
                  <a:off x="5082906" y="4688351"/>
                  <a:ext cx="169206" cy="217800"/>
                </a:xfrm>
                <a:prstGeom prst="rect">
                  <a:avLst/>
                </a:prstGeom>
                <a:noFill/>
              </p:spPr>
              <p:txBody>
                <a:bodyPr wrap="square" rtlCol="0">
                  <a:spAutoFit/>
                </a:bodyPr>
                <a:lstStyle/>
                <a:p>
                  <a:r>
                    <a:rPr lang="en-US" sz="1050" b="1" dirty="0">
                      <a:latin typeface="Avenir Next" charset="0"/>
                      <a:ea typeface="Avenir Next" charset="0"/>
                      <a:cs typeface="Avenir Next" charset="0"/>
                    </a:rPr>
                    <a:t>Y</a:t>
                  </a:r>
                </a:p>
              </p:txBody>
            </p:sp>
            <p:sp>
              <p:nvSpPr>
                <p:cNvPr id="272" name="TextBox 271">
                  <a:extLst>
                    <a:ext uri="{FF2B5EF4-FFF2-40B4-BE49-F238E27FC236}">
                      <a16:creationId xmlns:a16="http://schemas.microsoft.com/office/drawing/2014/main" xmlns="" id="{6FFE1D0E-6FCA-EC44-83B7-FED63687FC18}"/>
                    </a:ext>
                  </a:extLst>
                </p:cNvPr>
                <p:cNvSpPr txBox="1"/>
                <p:nvPr/>
              </p:nvSpPr>
              <p:spPr>
                <a:xfrm>
                  <a:off x="4149716" y="4688350"/>
                  <a:ext cx="169208" cy="217800"/>
                </a:xfrm>
                <a:prstGeom prst="rect">
                  <a:avLst/>
                </a:prstGeom>
                <a:noFill/>
              </p:spPr>
              <p:txBody>
                <a:bodyPr wrap="square" rtlCol="0">
                  <a:spAutoFit/>
                </a:bodyPr>
                <a:lstStyle/>
                <a:p>
                  <a:pPr algn="r"/>
                  <a:r>
                    <a:rPr lang="en-US" sz="1050" b="1" dirty="0">
                      <a:latin typeface="Avenir Next" charset="0"/>
                      <a:ea typeface="Avenir Next" charset="0"/>
                      <a:cs typeface="Avenir Next" charset="0"/>
                    </a:rPr>
                    <a:t>X</a:t>
                  </a:r>
                </a:p>
              </p:txBody>
            </p:sp>
            <p:grpSp>
              <p:nvGrpSpPr>
                <p:cNvPr id="356" name="Group 355">
                  <a:extLst>
                    <a:ext uri="{FF2B5EF4-FFF2-40B4-BE49-F238E27FC236}">
                      <a16:creationId xmlns:a16="http://schemas.microsoft.com/office/drawing/2014/main" xmlns="" id="{F1311768-ABBB-0A44-86FD-F4DEA4134CE3}"/>
                    </a:ext>
                  </a:extLst>
                </p:cNvPr>
                <p:cNvGrpSpPr/>
                <p:nvPr/>
              </p:nvGrpSpPr>
              <p:grpSpPr>
                <a:xfrm>
                  <a:off x="3487076" y="4672962"/>
                  <a:ext cx="662219" cy="237599"/>
                  <a:chOff x="3487076" y="4672962"/>
                  <a:chExt cx="662219" cy="237599"/>
                </a:xfrm>
              </p:grpSpPr>
              <p:sp>
                <p:nvSpPr>
                  <p:cNvPr id="354" name="Shape 120">
                    <a:extLst>
                      <a:ext uri="{FF2B5EF4-FFF2-40B4-BE49-F238E27FC236}">
                        <a16:creationId xmlns:a16="http://schemas.microsoft.com/office/drawing/2014/main" xmlns="" id="{E4414161-5035-CC4C-8B4A-4DC5A688E405}"/>
                      </a:ext>
                    </a:extLst>
                  </p:cNvPr>
                  <p:cNvSpPr txBox="1">
                    <a:spLocks/>
                  </p:cNvSpPr>
                  <p:nvPr/>
                </p:nvSpPr>
                <p:spPr>
                  <a:xfrm>
                    <a:off x="3487076" y="4695380"/>
                    <a:ext cx="662219" cy="201385"/>
                  </a:xfrm>
                  <a:prstGeom prst="rect">
                    <a:avLst/>
                  </a:prstGeom>
                  <a:solidFill>
                    <a:srgbClr val="00B0F0"/>
                  </a:solidFill>
                </p:spPr>
                <p:txBody>
                  <a:bodyPr vert="horz" wrap="non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l" defTabSz="377890">
                      <a:spcBef>
                        <a:spcPts val="400"/>
                      </a:spcBef>
                      <a:spcAft>
                        <a:spcPts val="400"/>
                      </a:spcAft>
                      <a:defRPr sz="9200" b="1">
                        <a:latin typeface="Avenir Next"/>
                        <a:ea typeface="Avenir Next"/>
                        <a:cs typeface="Avenir Next"/>
                        <a:sym typeface="Avenir Next"/>
                      </a:defRPr>
                    </a:pPr>
                    <a:endParaRPr lang="en-US" sz="8800" dirty="0">
                      <a:solidFill>
                        <a:schemeClr val="bg1"/>
                      </a:solidFill>
                      <a:latin typeface="Avenir Next" charset="0"/>
                      <a:ea typeface="Avenir Next" charset="0"/>
                      <a:cs typeface="Avenir Next" charset="0"/>
                    </a:endParaRPr>
                  </a:p>
                </p:txBody>
              </p:sp>
              <p:sp>
                <p:nvSpPr>
                  <p:cNvPr id="355" name="Rectangle 354">
                    <a:extLst>
                      <a:ext uri="{FF2B5EF4-FFF2-40B4-BE49-F238E27FC236}">
                        <a16:creationId xmlns:a16="http://schemas.microsoft.com/office/drawing/2014/main" xmlns="" id="{5723D568-C4B6-D74C-8CBC-ED1EF50825C1}"/>
                      </a:ext>
                    </a:extLst>
                  </p:cNvPr>
                  <p:cNvSpPr/>
                  <p:nvPr/>
                </p:nvSpPr>
                <p:spPr>
                  <a:xfrm>
                    <a:off x="3487806" y="4672962"/>
                    <a:ext cx="642564" cy="237599"/>
                  </a:xfrm>
                  <a:prstGeom prst="rect">
                    <a:avLst/>
                  </a:prstGeom>
                </p:spPr>
                <p:txBody>
                  <a:bodyPr wrap="none">
                    <a:spAutoFit/>
                  </a:bodyPr>
                  <a:lstStyle/>
                  <a:p>
                    <a:pPr lvl="0"/>
                    <a:r>
                      <a:rPr lang="en-US" sz="1200" i="1" dirty="0">
                        <a:solidFill>
                          <a:prstClr val="white"/>
                        </a:solidFill>
                        <a:latin typeface="Avenir Next" charset="0"/>
                        <a:ea typeface="Avenir Next" charset="0"/>
                        <a:cs typeface="Avenir Next" charset="0"/>
                      </a:rPr>
                      <a:t>Variable</a:t>
                    </a:r>
                    <a:endParaRPr lang="en-US" sz="1200" i="1" dirty="0">
                      <a:solidFill>
                        <a:prstClr val="white"/>
                      </a:solidFill>
                    </a:endParaRPr>
                  </a:p>
                </p:txBody>
              </p:sp>
            </p:grpSp>
          </p:grpSp>
        </p:grpSp>
      </p:grpSp>
      <p:sp>
        <p:nvSpPr>
          <p:cNvPr id="387" name="Rectangle 386">
            <a:extLst>
              <a:ext uri="{FF2B5EF4-FFF2-40B4-BE49-F238E27FC236}">
                <a16:creationId xmlns:a16="http://schemas.microsoft.com/office/drawing/2014/main" xmlns="" id="{FB020B5B-1F8C-2348-B66F-BEA4EA69BD41}"/>
              </a:ext>
            </a:extLst>
          </p:cNvPr>
          <p:cNvSpPr/>
          <p:nvPr/>
        </p:nvSpPr>
        <p:spPr>
          <a:xfrm>
            <a:off x="7070378" y="1131689"/>
            <a:ext cx="4327491" cy="400110"/>
          </a:xfrm>
          <a:prstGeom prst="rect">
            <a:avLst/>
          </a:prstGeom>
        </p:spPr>
        <p:txBody>
          <a:bodyPr wrap="square">
            <a:spAutoFit/>
          </a:bodyPr>
          <a:lstStyle/>
          <a:p>
            <a:pPr algn="ctr">
              <a:spcBef>
                <a:spcPts val="400"/>
              </a:spcBef>
              <a:spcAft>
                <a:spcPts val="400"/>
              </a:spcAft>
            </a:pPr>
            <a:r>
              <a:rPr lang="en-US" sz="2000" u="sng" dirty="0">
                <a:latin typeface="Avenir Next" charset="0"/>
                <a:ea typeface="Avenir Next" charset="0"/>
                <a:cs typeface="Avenir Next" charset="0"/>
              </a:rPr>
              <a:t>Scenario Plan Outline</a:t>
            </a:r>
            <a:endParaRPr lang="en-US" sz="2400" b="1" u="sng" kern="0" dirty="0">
              <a:solidFill>
                <a:srgbClr val="00B0F0"/>
              </a:solidFill>
              <a:latin typeface="Avenir Next"/>
              <a:ea typeface="Avenir Next"/>
              <a:cs typeface="Avenir Next"/>
              <a:sym typeface="Avenir Next"/>
            </a:endParaRPr>
          </a:p>
        </p:txBody>
      </p:sp>
      <p:grpSp>
        <p:nvGrpSpPr>
          <p:cNvPr id="394" name="Group 393">
            <a:extLst>
              <a:ext uri="{FF2B5EF4-FFF2-40B4-BE49-F238E27FC236}">
                <a16:creationId xmlns:a16="http://schemas.microsoft.com/office/drawing/2014/main" xmlns="" id="{875B7E66-27BE-A748-9FFD-39A2AEAA5984}"/>
              </a:ext>
            </a:extLst>
          </p:cNvPr>
          <p:cNvGrpSpPr/>
          <p:nvPr/>
        </p:nvGrpSpPr>
        <p:grpSpPr>
          <a:xfrm>
            <a:off x="7070378" y="1564973"/>
            <a:ext cx="4752989" cy="1938992"/>
            <a:chOff x="7070378" y="1670552"/>
            <a:chExt cx="4752989" cy="1938992"/>
          </a:xfrm>
        </p:grpSpPr>
        <p:sp>
          <p:nvSpPr>
            <p:cNvPr id="327" name="Oval 326">
              <a:extLst>
                <a:ext uri="{FF2B5EF4-FFF2-40B4-BE49-F238E27FC236}">
                  <a16:creationId xmlns:a16="http://schemas.microsoft.com/office/drawing/2014/main" xmlns="" id="{78C1F1A8-A1BB-7842-9E9F-E1B90AEF6491}"/>
                </a:ext>
              </a:extLst>
            </p:cNvPr>
            <p:cNvSpPr/>
            <p:nvPr/>
          </p:nvSpPr>
          <p:spPr>
            <a:xfrm>
              <a:off x="7070378" y="1670552"/>
              <a:ext cx="383266" cy="3832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1</a:t>
              </a:r>
            </a:p>
          </p:txBody>
        </p:sp>
        <p:sp>
          <p:nvSpPr>
            <p:cNvPr id="388" name="Rectangle 387">
              <a:extLst>
                <a:ext uri="{FF2B5EF4-FFF2-40B4-BE49-F238E27FC236}">
                  <a16:creationId xmlns:a16="http://schemas.microsoft.com/office/drawing/2014/main" xmlns="" id="{CE939911-5128-A943-BB10-96E8B39D2F8E}"/>
                </a:ext>
              </a:extLst>
            </p:cNvPr>
            <p:cNvSpPr/>
            <p:nvPr/>
          </p:nvSpPr>
          <p:spPr>
            <a:xfrm>
              <a:off x="7521907" y="1670552"/>
              <a:ext cx="4301460" cy="1938992"/>
            </a:xfrm>
            <a:prstGeom prst="rect">
              <a:avLst/>
            </a:prstGeom>
          </p:spPr>
          <p:txBody>
            <a:bodyPr wrap="square">
              <a:spAutoFit/>
            </a:bodyPr>
            <a:lstStyle/>
            <a:p>
              <a:pPr>
                <a:spcBef>
                  <a:spcPts val="200"/>
                </a:spcBef>
                <a:spcAft>
                  <a:spcPts val="200"/>
                </a:spcAft>
              </a:pPr>
              <a:r>
                <a:rPr lang="en-US" sz="1600" b="1" i="1" dirty="0">
                  <a:latin typeface="Avenir Next" charset="0"/>
                  <a:ea typeface="Avenir Next" charset="0"/>
                  <a:cs typeface="Avenir Next" charset="0"/>
                </a:rPr>
                <a:t>Descriptive Scenario Name</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Individual outcomes? Overall outcome?</a:t>
              </a:r>
              <a:endParaRPr lang="en-US" sz="1400" i="1" kern="0" dirty="0">
                <a:latin typeface="Avenir Next" charset="0"/>
                <a:ea typeface="Avenir Next"/>
                <a:cs typeface="Avenir Next"/>
                <a:sym typeface="Avenir Next"/>
              </a:endParaRP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Signs of increasing / decreasing likelihood?</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Implications of outcomes?</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Preparations we should make now?</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Actions we should take proactively?</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Actions we should take responsively?</a:t>
              </a:r>
              <a:endParaRPr lang="en-US" sz="1600" kern="0" dirty="0">
                <a:latin typeface="Avenir Next"/>
                <a:ea typeface="Avenir Next"/>
                <a:cs typeface="Avenir Next"/>
                <a:sym typeface="Avenir Next"/>
              </a:endParaRPr>
            </a:p>
          </p:txBody>
        </p:sp>
      </p:grpSp>
      <p:grpSp>
        <p:nvGrpSpPr>
          <p:cNvPr id="397" name="Group 396">
            <a:extLst>
              <a:ext uri="{FF2B5EF4-FFF2-40B4-BE49-F238E27FC236}">
                <a16:creationId xmlns:a16="http://schemas.microsoft.com/office/drawing/2014/main" xmlns="" id="{52E67350-A9DC-4A47-8CC1-F6161692BB31}"/>
              </a:ext>
            </a:extLst>
          </p:cNvPr>
          <p:cNvGrpSpPr/>
          <p:nvPr/>
        </p:nvGrpSpPr>
        <p:grpSpPr>
          <a:xfrm>
            <a:off x="7070378" y="3626404"/>
            <a:ext cx="4752989" cy="605294"/>
            <a:chOff x="7070378" y="3696433"/>
            <a:chExt cx="4752989" cy="605294"/>
          </a:xfrm>
        </p:grpSpPr>
        <p:sp>
          <p:nvSpPr>
            <p:cNvPr id="328" name="Oval 327">
              <a:extLst>
                <a:ext uri="{FF2B5EF4-FFF2-40B4-BE49-F238E27FC236}">
                  <a16:creationId xmlns:a16="http://schemas.microsoft.com/office/drawing/2014/main" xmlns="" id="{3A39B456-4C38-3245-A25A-4DB3347B6720}"/>
                </a:ext>
              </a:extLst>
            </p:cNvPr>
            <p:cNvSpPr/>
            <p:nvPr/>
          </p:nvSpPr>
          <p:spPr>
            <a:xfrm>
              <a:off x="7070378" y="3696433"/>
              <a:ext cx="383266" cy="3832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2</a:t>
              </a:r>
            </a:p>
          </p:txBody>
        </p:sp>
        <p:sp>
          <p:nvSpPr>
            <p:cNvPr id="391" name="Rectangle 390">
              <a:extLst>
                <a:ext uri="{FF2B5EF4-FFF2-40B4-BE49-F238E27FC236}">
                  <a16:creationId xmlns:a16="http://schemas.microsoft.com/office/drawing/2014/main" xmlns="" id="{3FA1437B-E94B-6144-AB7B-DC066BAD4EFF}"/>
                </a:ext>
              </a:extLst>
            </p:cNvPr>
            <p:cNvSpPr/>
            <p:nvPr/>
          </p:nvSpPr>
          <p:spPr>
            <a:xfrm>
              <a:off x="7521907" y="3696433"/>
              <a:ext cx="4301460" cy="605294"/>
            </a:xfrm>
            <a:prstGeom prst="rect">
              <a:avLst/>
            </a:prstGeom>
          </p:spPr>
          <p:txBody>
            <a:bodyPr wrap="square">
              <a:spAutoFit/>
            </a:bodyPr>
            <a:lstStyle/>
            <a:p>
              <a:pPr>
                <a:spcBef>
                  <a:spcPts val="200"/>
                </a:spcBef>
                <a:spcAft>
                  <a:spcPts val="200"/>
                </a:spcAft>
              </a:pPr>
              <a:r>
                <a:rPr lang="en-US" sz="1600" b="1" i="1" dirty="0">
                  <a:latin typeface="Avenir Next" charset="0"/>
                  <a:ea typeface="Avenir Next" charset="0"/>
                  <a:cs typeface="Avenir Next" charset="0"/>
                </a:rPr>
                <a:t>Descriptive Scenario Name</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a:t>
              </a:r>
              <a:endParaRPr lang="en-US" sz="1600" kern="0" dirty="0">
                <a:latin typeface="Avenir Next"/>
                <a:ea typeface="Avenir Next"/>
                <a:cs typeface="Avenir Next"/>
                <a:sym typeface="Avenir Next"/>
              </a:endParaRPr>
            </a:p>
          </p:txBody>
        </p:sp>
      </p:grpSp>
      <p:grpSp>
        <p:nvGrpSpPr>
          <p:cNvPr id="395" name="Group 394">
            <a:extLst>
              <a:ext uri="{FF2B5EF4-FFF2-40B4-BE49-F238E27FC236}">
                <a16:creationId xmlns:a16="http://schemas.microsoft.com/office/drawing/2014/main" xmlns="" id="{CAC8EF62-BCC9-7449-BFB8-A12154DA8548}"/>
              </a:ext>
            </a:extLst>
          </p:cNvPr>
          <p:cNvGrpSpPr/>
          <p:nvPr/>
        </p:nvGrpSpPr>
        <p:grpSpPr>
          <a:xfrm>
            <a:off x="7070378" y="5081869"/>
            <a:ext cx="4752989" cy="605294"/>
            <a:chOff x="7070378" y="5187448"/>
            <a:chExt cx="4752989" cy="605294"/>
          </a:xfrm>
        </p:grpSpPr>
        <p:sp>
          <p:nvSpPr>
            <p:cNvPr id="330" name="Oval 329">
              <a:extLst>
                <a:ext uri="{FF2B5EF4-FFF2-40B4-BE49-F238E27FC236}">
                  <a16:creationId xmlns:a16="http://schemas.microsoft.com/office/drawing/2014/main" xmlns="" id="{2E67B3B9-7C3F-2F49-BF9E-1B9E533CAA3D}"/>
                </a:ext>
              </a:extLst>
            </p:cNvPr>
            <p:cNvSpPr/>
            <p:nvPr/>
          </p:nvSpPr>
          <p:spPr>
            <a:xfrm>
              <a:off x="7070378" y="5187448"/>
              <a:ext cx="383266" cy="3832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4</a:t>
              </a:r>
            </a:p>
          </p:txBody>
        </p:sp>
        <p:sp>
          <p:nvSpPr>
            <p:cNvPr id="392" name="Rectangle 391">
              <a:extLst>
                <a:ext uri="{FF2B5EF4-FFF2-40B4-BE49-F238E27FC236}">
                  <a16:creationId xmlns:a16="http://schemas.microsoft.com/office/drawing/2014/main" xmlns="" id="{F60253B4-6B8F-0149-B7BB-EC116257162F}"/>
                </a:ext>
              </a:extLst>
            </p:cNvPr>
            <p:cNvSpPr/>
            <p:nvPr/>
          </p:nvSpPr>
          <p:spPr>
            <a:xfrm>
              <a:off x="7521907" y="5187448"/>
              <a:ext cx="4301460" cy="605294"/>
            </a:xfrm>
            <a:prstGeom prst="rect">
              <a:avLst/>
            </a:prstGeom>
          </p:spPr>
          <p:txBody>
            <a:bodyPr wrap="square">
              <a:spAutoFit/>
            </a:bodyPr>
            <a:lstStyle/>
            <a:p>
              <a:pPr>
                <a:spcBef>
                  <a:spcPts val="200"/>
                </a:spcBef>
                <a:spcAft>
                  <a:spcPts val="200"/>
                </a:spcAft>
              </a:pPr>
              <a:r>
                <a:rPr lang="en-US" sz="1600" b="1" i="1" dirty="0">
                  <a:latin typeface="Avenir Next" charset="0"/>
                  <a:ea typeface="Avenir Next" charset="0"/>
                  <a:cs typeface="Avenir Next" charset="0"/>
                </a:rPr>
                <a:t>Descriptive Scenario Name</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a:t>
              </a:r>
              <a:endParaRPr lang="en-US" sz="1600" kern="0" dirty="0">
                <a:latin typeface="Avenir Next"/>
                <a:ea typeface="Avenir Next"/>
                <a:cs typeface="Avenir Next"/>
                <a:sym typeface="Avenir Next"/>
              </a:endParaRPr>
            </a:p>
          </p:txBody>
        </p:sp>
      </p:grpSp>
      <p:grpSp>
        <p:nvGrpSpPr>
          <p:cNvPr id="396" name="Group 395">
            <a:extLst>
              <a:ext uri="{FF2B5EF4-FFF2-40B4-BE49-F238E27FC236}">
                <a16:creationId xmlns:a16="http://schemas.microsoft.com/office/drawing/2014/main" xmlns="" id="{1E04E06D-3608-974C-A53E-8577E021A045}"/>
              </a:ext>
            </a:extLst>
          </p:cNvPr>
          <p:cNvGrpSpPr/>
          <p:nvPr/>
        </p:nvGrpSpPr>
        <p:grpSpPr>
          <a:xfrm>
            <a:off x="7070378" y="4354137"/>
            <a:ext cx="4752989" cy="605294"/>
            <a:chOff x="7070378" y="4442805"/>
            <a:chExt cx="4752989" cy="605294"/>
          </a:xfrm>
        </p:grpSpPr>
        <p:sp>
          <p:nvSpPr>
            <p:cNvPr id="329" name="Oval 328">
              <a:extLst>
                <a:ext uri="{FF2B5EF4-FFF2-40B4-BE49-F238E27FC236}">
                  <a16:creationId xmlns:a16="http://schemas.microsoft.com/office/drawing/2014/main" xmlns="" id="{CB7A12D1-EC70-5842-A269-1C371CC3B41A}"/>
                </a:ext>
              </a:extLst>
            </p:cNvPr>
            <p:cNvSpPr/>
            <p:nvPr/>
          </p:nvSpPr>
          <p:spPr>
            <a:xfrm>
              <a:off x="7070378" y="4442805"/>
              <a:ext cx="383266" cy="3832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2000" b="1" kern="0" dirty="0">
                  <a:solidFill>
                    <a:schemeClr val="bg1"/>
                  </a:solidFill>
                  <a:latin typeface="Avenir Next"/>
                </a:rPr>
                <a:t>3</a:t>
              </a:r>
            </a:p>
          </p:txBody>
        </p:sp>
        <p:sp>
          <p:nvSpPr>
            <p:cNvPr id="393" name="Rectangle 392">
              <a:extLst>
                <a:ext uri="{FF2B5EF4-FFF2-40B4-BE49-F238E27FC236}">
                  <a16:creationId xmlns:a16="http://schemas.microsoft.com/office/drawing/2014/main" xmlns="" id="{1CDB8AC5-D879-A841-BB02-BF624C961374}"/>
                </a:ext>
              </a:extLst>
            </p:cNvPr>
            <p:cNvSpPr/>
            <p:nvPr/>
          </p:nvSpPr>
          <p:spPr>
            <a:xfrm>
              <a:off x="7521907" y="4442805"/>
              <a:ext cx="4301460" cy="605294"/>
            </a:xfrm>
            <a:prstGeom prst="rect">
              <a:avLst/>
            </a:prstGeom>
          </p:spPr>
          <p:txBody>
            <a:bodyPr wrap="square">
              <a:spAutoFit/>
            </a:bodyPr>
            <a:lstStyle/>
            <a:p>
              <a:pPr>
                <a:spcBef>
                  <a:spcPts val="200"/>
                </a:spcBef>
                <a:spcAft>
                  <a:spcPts val="200"/>
                </a:spcAft>
              </a:pPr>
              <a:r>
                <a:rPr lang="en-US" sz="1600" b="1" i="1" dirty="0">
                  <a:latin typeface="Avenir Next" charset="0"/>
                  <a:ea typeface="Avenir Next" charset="0"/>
                  <a:cs typeface="Avenir Next" charset="0"/>
                </a:rPr>
                <a:t>Descriptive Scenario Name</a:t>
              </a:r>
            </a:p>
            <a:p>
              <a:pPr marL="285750" indent="-171450">
                <a:spcBef>
                  <a:spcPts val="200"/>
                </a:spcBef>
                <a:spcAft>
                  <a:spcPts val="200"/>
                </a:spcAft>
                <a:buFont typeface="Arial" panose="020B0604020202020204" pitchFamily="34" charset="0"/>
                <a:buChar char="•"/>
              </a:pPr>
              <a:r>
                <a:rPr lang="en-US" sz="1400" kern="0" dirty="0">
                  <a:latin typeface="Avenir Next" charset="0"/>
                  <a:ea typeface="Avenir Next"/>
                  <a:cs typeface="Avenir Next"/>
                  <a:sym typeface="Avenir Next"/>
                </a:rPr>
                <a:t>…</a:t>
              </a:r>
              <a:endParaRPr lang="en-US" sz="1600" kern="0" dirty="0">
                <a:latin typeface="Avenir Next"/>
                <a:ea typeface="Avenir Next"/>
                <a:cs typeface="Avenir Next"/>
                <a:sym typeface="Avenir Next"/>
              </a:endParaRPr>
            </a:p>
          </p:txBody>
        </p:sp>
      </p:grpSp>
    </p:spTree>
    <p:extLst>
      <p:ext uri="{BB962C8B-B14F-4D97-AF65-F5344CB8AC3E}">
        <p14:creationId xmlns:p14="http://schemas.microsoft.com/office/powerpoint/2010/main" val="72863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22955</TotalTime>
  <Words>852</Words>
  <Application>Microsoft Macintosh PowerPoint</Application>
  <PresentationFormat>Widescreen</PresentationFormat>
  <Paragraphs>179</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vt:lpstr>
      <vt:lpstr>Calibri</vt:lpstr>
      <vt:lpstr>Calibri Light</vt:lpstr>
      <vt:lpstr>Courier New</vt:lpstr>
      <vt:lpstr>Office Theme</vt:lpstr>
      <vt:lpstr>Scenario Planning for the Impact of Coronavirus — April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innovation agenda for 2017</dc:title>
  <dc:creator>Scott Kirsner</dc:creator>
  <cp:lastModifiedBy>Microsoft Office User</cp:lastModifiedBy>
  <cp:revision>187</cp:revision>
  <cp:lastPrinted>2019-07-30T18:20:10Z</cp:lastPrinted>
  <dcterms:created xsi:type="dcterms:W3CDTF">2017-02-10T01:28:34Z</dcterms:created>
  <dcterms:modified xsi:type="dcterms:W3CDTF">2020-04-20T20:48:54Z</dcterms:modified>
</cp:coreProperties>
</file>