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Gill Sans" panose="020B0502020104020203" pitchFamily="34" charset="-79"/>
      <p:regular r:id="rId49"/>
      <p:bold r:id="rId50"/>
    </p:embeddedFont>
    <p:embeddedFont>
      <p:font typeface="Nunito" pitchFamily="2" charset="77"/>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9t/r3o4LtPSsJ+s81TFO7dS8B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5799F9-5507-4C4E-8A35-93D8A294544C}">
  <a:tblStyle styleId="{865799F9-5507-4C4E-8A35-93D8A29454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p:restoredTop sz="94649"/>
  </p:normalViewPr>
  <p:slideViewPr>
    <p:cSldViewPr snapToGrid="0">
      <p:cViewPr varScale="1">
        <p:scale>
          <a:sx n="95" d="100"/>
          <a:sy n="95" d="100"/>
        </p:scale>
        <p:origin x="184" y="224"/>
      </p:cViewPr>
      <p:guideLst>
        <p:guide orient="horz" pos="2161"/>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6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5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afc69c355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afc69c35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ba9209e1c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gba9209e1c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ba9209e1cb_0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gba9209e1cb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ba9209e1cb_0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gba9209e1cb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bbd67eee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bbd67eee6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6" name="Google Shape;1196;gbbd67eee6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bbd67eee6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bbd67eee6a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6" name="Google Shape;1226;gbbd67eee6a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1" name="Google Shape;1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0" name="Google Shape;12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2" name="Google Shape;13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0" name="Google Shape;134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9" name="Google Shape;13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9" name="Google Shape;13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8" name="Google Shape;13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6" name="Google Shape;13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4" name="Google Shape;139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3" name="Google Shape;14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1" name="Google Shape;14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9" name="Google Shape;143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9" name="Google Shape;14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6" name="Google Shape;146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ba9209e1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ba9209e1c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0" name="Google Shape;1480;gba9209e1c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Dark" type="title">
  <p:cSld name="TITLE">
    <p:bg>
      <p:bgPr>
        <a:solidFill>
          <a:schemeClr val="dk2"/>
        </a:solidFill>
        <a:effectLst/>
      </p:bgPr>
    </p:bg>
    <p:spTree>
      <p:nvGrpSpPr>
        <p:cNvPr id="1" name="Shape 13"/>
        <p:cNvGrpSpPr/>
        <p:nvPr/>
      </p:nvGrpSpPr>
      <p:grpSpPr>
        <a:xfrm>
          <a:off x="0" y="0"/>
          <a:ext cx="0" cy="0"/>
          <a:chOff x="0" y="0"/>
          <a:chExt cx="0" cy="0"/>
        </a:xfrm>
      </p:grpSpPr>
      <p:sp>
        <p:nvSpPr>
          <p:cNvPr id="14" name="Google Shape;14;p43"/>
          <p:cNvSpPr txBox="1">
            <a:spLocks noGrp="1"/>
          </p:cNvSpPr>
          <p:nvPr>
            <p:ph type="ctrTitle"/>
          </p:nvPr>
        </p:nvSpPr>
        <p:spPr>
          <a:xfrm>
            <a:off x="1524000" y="1806139"/>
            <a:ext cx="9144000" cy="324572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3"/>
          <p:cNvSpPr txBox="1">
            <a:spLocks noGrp="1"/>
          </p:cNvSpPr>
          <p:nvPr>
            <p:ph type="subTitle" idx="1"/>
          </p:nvPr>
        </p:nvSpPr>
        <p:spPr>
          <a:xfrm>
            <a:off x="1524000" y="5714325"/>
            <a:ext cx="9144000" cy="45375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accent3"/>
              </a:buClr>
              <a:buSzPts val="2399"/>
              <a:buNone/>
              <a:defRPr sz="2399">
                <a:solidFill>
                  <a:schemeClr val="accent3"/>
                </a:solidFill>
              </a:defRPr>
            </a:lvl1pPr>
            <a:lvl2pPr lvl="1" algn="ctr">
              <a:lnSpc>
                <a:spcPct val="90000"/>
              </a:lnSpc>
              <a:spcBef>
                <a:spcPts val="900"/>
              </a:spcBef>
              <a:spcAft>
                <a:spcPts val="0"/>
              </a:spcAft>
              <a:buClr>
                <a:schemeClr val="dk2"/>
              </a:buClr>
              <a:buSzPts val="1999"/>
              <a:buNone/>
              <a:defRPr sz="1999"/>
            </a:lvl2pPr>
            <a:lvl3pPr lvl="2" algn="ctr">
              <a:lnSpc>
                <a:spcPct val="90000"/>
              </a:lnSpc>
              <a:spcBef>
                <a:spcPts val="900"/>
              </a:spcBef>
              <a:spcAft>
                <a:spcPts val="0"/>
              </a:spcAft>
              <a:buClr>
                <a:schemeClr val="accent3"/>
              </a:buClr>
              <a:buSzPts val="1799"/>
              <a:buNone/>
              <a:defRPr sz="1799"/>
            </a:lvl3pPr>
            <a:lvl4pPr lvl="3" algn="ctr">
              <a:lnSpc>
                <a:spcPct val="90000"/>
              </a:lnSpc>
              <a:spcBef>
                <a:spcPts val="900"/>
              </a:spcBef>
              <a:spcAft>
                <a:spcPts val="0"/>
              </a:spcAft>
              <a:buSzPts val="1599"/>
              <a:buNone/>
              <a:defRPr sz="1599"/>
            </a:lvl4pPr>
            <a:lvl5pPr lvl="4" algn="ctr">
              <a:lnSpc>
                <a:spcPct val="90000"/>
              </a:lnSpc>
              <a:spcBef>
                <a:spcPts val="900"/>
              </a:spcBef>
              <a:spcAft>
                <a:spcPts val="0"/>
              </a:spcAft>
              <a:buSzPts val="1599"/>
              <a:buNone/>
              <a:defRPr sz="1599"/>
            </a:lvl5pPr>
            <a:lvl6pPr lvl="5" algn="ctr">
              <a:lnSpc>
                <a:spcPct val="90000"/>
              </a:lnSpc>
              <a:spcBef>
                <a:spcPts val="900"/>
              </a:spcBef>
              <a:spcAft>
                <a:spcPts val="0"/>
              </a:spcAft>
              <a:buSzPts val="1599"/>
              <a:buNone/>
              <a:defRPr sz="1599"/>
            </a:lvl6pPr>
            <a:lvl7pPr lvl="6" algn="ctr">
              <a:lnSpc>
                <a:spcPct val="90000"/>
              </a:lnSpc>
              <a:spcBef>
                <a:spcPts val="900"/>
              </a:spcBef>
              <a:spcAft>
                <a:spcPts val="0"/>
              </a:spcAft>
              <a:buSzPts val="1599"/>
              <a:buNone/>
              <a:defRPr sz="1599"/>
            </a:lvl7pPr>
            <a:lvl8pPr lvl="7" algn="ctr">
              <a:lnSpc>
                <a:spcPct val="90000"/>
              </a:lnSpc>
              <a:spcBef>
                <a:spcPts val="900"/>
              </a:spcBef>
              <a:spcAft>
                <a:spcPts val="0"/>
              </a:spcAft>
              <a:buSzPts val="1599"/>
              <a:buNone/>
              <a:defRPr sz="1599"/>
            </a:lvl8pPr>
            <a:lvl9pPr lvl="8" algn="ctr">
              <a:lnSpc>
                <a:spcPct val="90000"/>
              </a:lnSpc>
              <a:spcBef>
                <a:spcPts val="900"/>
              </a:spcBef>
              <a:spcAft>
                <a:spcPts val="900"/>
              </a:spcAft>
              <a:buSzPts val="1599"/>
              <a:buNone/>
              <a:defRPr sz="1599"/>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Light Grey">
  <p:cSld name="Section Header Light Grey">
    <p:bg>
      <p:bgPr>
        <a:solidFill>
          <a:schemeClr val="accent2"/>
        </a:solidFill>
        <a:effectLst/>
      </p:bgPr>
    </p:bg>
    <p:spTree>
      <p:nvGrpSpPr>
        <p:cNvPr id="1" name="Shape 90"/>
        <p:cNvGrpSpPr/>
        <p:nvPr/>
      </p:nvGrpSpPr>
      <p:grpSpPr>
        <a:xfrm>
          <a:off x="0" y="0"/>
          <a:ext cx="0" cy="0"/>
          <a:chOff x="0" y="0"/>
          <a:chExt cx="0" cy="0"/>
        </a:xfrm>
      </p:grpSpPr>
      <p:sp>
        <p:nvSpPr>
          <p:cNvPr id="91" name="Google Shape;91;p52"/>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dk2"/>
                </a:solidFill>
                <a:latin typeface="Calibri"/>
                <a:ea typeface="Calibri"/>
                <a:cs typeface="Calibri"/>
                <a:sym typeface="Calibri"/>
              </a:defRPr>
            </a:lvl1pPr>
            <a:lvl2pPr marL="0" lvl="1" indent="0" algn="l">
              <a:spcBef>
                <a:spcPts val="0"/>
              </a:spcBef>
              <a:buNone/>
              <a:defRPr sz="1100">
                <a:solidFill>
                  <a:schemeClr val="dk2"/>
                </a:solidFill>
                <a:latin typeface="Calibri"/>
                <a:ea typeface="Calibri"/>
                <a:cs typeface="Calibri"/>
                <a:sym typeface="Calibri"/>
              </a:defRPr>
            </a:lvl2pPr>
            <a:lvl3pPr marL="0" lvl="2" indent="0" algn="l">
              <a:spcBef>
                <a:spcPts val="0"/>
              </a:spcBef>
              <a:buNone/>
              <a:defRPr sz="1100">
                <a:solidFill>
                  <a:schemeClr val="dk2"/>
                </a:solidFill>
                <a:latin typeface="Calibri"/>
                <a:ea typeface="Calibri"/>
                <a:cs typeface="Calibri"/>
                <a:sym typeface="Calibri"/>
              </a:defRPr>
            </a:lvl3pPr>
            <a:lvl4pPr marL="0" lvl="3" indent="0" algn="l">
              <a:spcBef>
                <a:spcPts val="0"/>
              </a:spcBef>
              <a:buNone/>
              <a:defRPr sz="1100">
                <a:solidFill>
                  <a:schemeClr val="dk2"/>
                </a:solidFill>
                <a:latin typeface="Calibri"/>
                <a:ea typeface="Calibri"/>
                <a:cs typeface="Calibri"/>
                <a:sym typeface="Calibri"/>
              </a:defRPr>
            </a:lvl4pPr>
            <a:lvl5pPr marL="0" lvl="4" indent="0" algn="l">
              <a:spcBef>
                <a:spcPts val="0"/>
              </a:spcBef>
              <a:buNone/>
              <a:defRPr sz="1100">
                <a:solidFill>
                  <a:schemeClr val="dk2"/>
                </a:solidFill>
                <a:latin typeface="Calibri"/>
                <a:ea typeface="Calibri"/>
                <a:cs typeface="Calibri"/>
                <a:sym typeface="Calibri"/>
              </a:defRPr>
            </a:lvl5pPr>
            <a:lvl6pPr marL="0" lvl="5" indent="0" algn="l">
              <a:spcBef>
                <a:spcPts val="0"/>
              </a:spcBef>
              <a:buNone/>
              <a:defRPr sz="1100">
                <a:solidFill>
                  <a:schemeClr val="dk2"/>
                </a:solidFill>
                <a:latin typeface="Calibri"/>
                <a:ea typeface="Calibri"/>
                <a:cs typeface="Calibri"/>
                <a:sym typeface="Calibri"/>
              </a:defRPr>
            </a:lvl6pPr>
            <a:lvl7pPr marL="0" lvl="6" indent="0" algn="l">
              <a:spcBef>
                <a:spcPts val="0"/>
              </a:spcBef>
              <a:buNone/>
              <a:defRPr sz="1100">
                <a:solidFill>
                  <a:schemeClr val="dk2"/>
                </a:solidFill>
                <a:latin typeface="Calibri"/>
                <a:ea typeface="Calibri"/>
                <a:cs typeface="Calibri"/>
                <a:sym typeface="Calibri"/>
              </a:defRPr>
            </a:lvl7pPr>
            <a:lvl8pPr marL="0" lvl="7" indent="0" algn="l">
              <a:spcBef>
                <a:spcPts val="0"/>
              </a:spcBef>
              <a:buNone/>
              <a:defRPr sz="1100">
                <a:solidFill>
                  <a:schemeClr val="dk2"/>
                </a:solidFill>
                <a:latin typeface="Calibri"/>
                <a:ea typeface="Calibri"/>
                <a:cs typeface="Calibri"/>
                <a:sym typeface="Calibri"/>
              </a:defRPr>
            </a:lvl8pPr>
            <a:lvl9pPr marL="0" lvl="8" indent="0" algn="l">
              <a:spcBef>
                <a:spcPts val="0"/>
              </a:spcBef>
              <a:buNone/>
              <a:defRPr sz="11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52"/>
          <p:cNvSpPr txBox="1">
            <a:spLocks noGrp="1"/>
          </p:cNvSpPr>
          <p:nvPr>
            <p:ph type="title"/>
          </p:nvPr>
        </p:nvSpPr>
        <p:spPr>
          <a:xfrm>
            <a:off x="410878" y="1521184"/>
            <a:ext cx="11368018" cy="3815631"/>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rgbClr val="D8D8D8"/>
        </a:solidFill>
        <a:effectLst/>
      </p:bgPr>
    </p:bg>
    <p:spTree>
      <p:nvGrpSpPr>
        <p:cNvPr id="1" name="Shape 94"/>
        <p:cNvGrpSpPr/>
        <p:nvPr/>
      </p:nvGrpSpPr>
      <p:grpSpPr>
        <a:xfrm>
          <a:off x="0" y="0"/>
          <a:ext cx="0" cy="0"/>
          <a:chOff x="0" y="0"/>
          <a:chExt cx="0" cy="0"/>
        </a:xfrm>
      </p:grpSpPr>
      <p:sp>
        <p:nvSpPr>
          <p:cNvPr id="95" name="Google Shape;95;p53"/>
          <p:cNvSpPr txBox="1">
            <a:spLocks noGrp="1"/>
          </p:cNvSpPr>
          <p:nvPr>
            <p:ph type="body" idx="1"/>
          </p:nvPr>
        </p:nvSpPr>
        <p:spPr>
          <a:xfrm>
            <a:off x="413104" y="1521184"/>
            <a:ext cx="6176628" cy="381744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Clr>
                <a:schemeClr val="lt1"/>
              </a:buClr>
              <a:buSzPts val="2400"/>
              <a:buNone/>
              <a:defRPr sz="2400" b="1">
                <a:solidFill>
                  <a:schemeClr val="lt1"/>
                </a:solidFill>
              </a:defRPr>
            </a:lvl1pPr>
            <a:lvl2pPr marL="914400" lvl="1" indent="-228600" algn="l">
              <a:lnSpc>
                <a:spcPct val="90000"/>
              </a:lnSpc>
              <a:spcBef>
                <a:spcPts val="900"/>
              </a:spcBef>
              <a:spcAft>
                <a:spcPts val="0"/>
              </a:spcAft>
              <a:buClr>
                <a:srgbClr val="888888"/>
              </a:buClr>
              <a:buSzPts val="1999"/>
              <a:buNone/>
              <a:defRPr sz="1999">
                <a:solidFill>
                  <a:srgbClr val="888888"/>
                </a:solidFill>
              </a:defRPr>
            </a:lvl2pPr>
            <a:lvl3pPr marL="1371600" lvl="2" indent="-228600" algn="l">
              <a:lnSpc>
                <a:spcPct val="90000"/>
              </a:lnSpc>
              <a:spcBef>
                <a:spcPts val="900"/>
              </a:spcBef>
              <a:spcAft>
                <a:spcPts val="0"/>
              </a:spcAft>
              <a:buClr>
                <a:srgbClr val="888888"/>
              </a:buClr>
              <a:buSzPts val="1799"/>
              <a:buNone/>
              <a:defRPr sz="1799">
                <a:solidFill>
                  <a:srgbClr val="888888"/>
                </a:solidFill>
              </a:defRPr>
            </a:lvl3pPr>
            <a:lvl4pPr marL="1828800" lvl="3" indent="-228600" algn="l">
              <a:lnSpc>
                <a:spcPct val="90000"/>
              </a:lnSpc>
              <a:spcBef>
                <a:spcPts val="900"/>
              </a:spcBef>
              <a:spcAft>
                <a:spcPts val="0"/>
              </a:spcAft>
              <a:buSzPts val="1599"/>
              <a:buNone/>
              <a:defRPr sz="1599">
                <a:solidFill>
                  <a:srgbClr val="888888"/>
                </a:solidFill>
              </a:defRPr>
            </a:lvl4pPr>
            <a:lvl5pPr marL="2286000" lvl="4" indent="-228600" algn="l">
              <a:lnSpc>
                <a:spcPct val="90000"/>
              </a:lnSpc>
              <a:spcBef>
                <a:spcPts val="900"/>
              </a:spcBef>
              <a:spcAft>
                <a:spcPts val="0"/>
              </a:spcAft>
              <a:buSzPts val="1599"/>
              <a:buNone/>
              <a:defRPr sz="1599">
                <a:solidFill>
                  <a:srgbClr val="888888"/>
                </a:solidFill>
              </a:defRPr>
            </a:lvl5pPr>
            <a:lvl6pPr marL="2743200" lvl="5" indent="-228600" algn="l">
              <a:lnSpc>
                <a:spcPct val="90000"/>
              </a:lnSpc>
              <a:spcBef>
                <a:spcPts val="900"/>
              </a:spcBef>
              <a:spcAft>
                <a:spcPts val="0"/>
              </a:spcAft>
              <a:buSzPts val="1599"/>
              <a:buNone/>
              <a:defRPr sz="1599">
                <a:solidFill>
                  <a:srgbClr val="888888"/>
                </a:solidFill>
              </a:defRPr>
            </a:lvl6pPr>
            <a:lvl7pPr marL="3200400" lvl="6" indent="-228600" algn="l">
              <a:lnSpc>
                <a:spcPct val="90000"/>
              </a:lnSpc>
              <a:spcBef>
                <a:spcPts val="900"/>
              </a:spcBef>
              <a:spcAft>
                <a:spcPts val="0"/>
              </a:spcAft>
              <a:buSzPts val="1599"/>
              <a:buNone/>
              <a:defRPr sz="1599">
                <a:solidFill>
                  <a:srgbClr val="888888"/>
                </a:solidFill>
              </a:defRPr>
            </a:lvl7pPr>
            <a:lvl8pPr marL="3657600" lvl="7" indent="-228600" algn="l">
              <a:lnSpc>
                <a:spcPct val="90000"/>
              </a:lnSpc>
              <a:spcBef>
                <a:spcPts val="900"/>
              </a:spcBef>
              <a:spcAft>
                <a:spcPts val="0"/>
              </a:spcAft>
              <a:buSzPts val="1599"/>
              <a:buNone/>
              <a:defRPr sz="1599">
                <a:solidFill>
                  <a:srgbClr val="888888"/>
                </a:solidFill>
              </a:defRPr>
            </a:lvl8pPr>
            <a:lvl9pPr marL="4114800" lvl="8" indent="-228600" algn="l">
              <a:lnSpc>
                <a:spcPct val="90000"/>
              </a:lnSpc>
              <a:spcBef>
                <a:spcPts val="900"/>
              </a:spcBef>
              <a:spcAft>
                <a:spcPts val="900"/>
              </a:spcAft>
              <a:buSzPts val="1599"/>
              <a:buNone/>
              <a:defRPr sz="1599">
                <a:solidFill>
                  <a:srgbClr val="888888"/>
                </a:solidFill>
              </a:defRPr>
            </a:lvl9pPr>
          </a:lstStyle>
          <a:p>
            <a:endParaRPr/>
          </a:p>
        </p:txBody>
      </p:sp>
      <p:sp>
        <p:nvSpPr>
          <p:cNvPr id="96" name="Google Shape;96;p53"/>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3"/>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lt1"/>
                </a:solidFill>
                <a:latin typeface="Calibri"/>
                <a:ea typeface="Calibri"/>
                <a:cs typeface="Calibri"/>
                <a:sym typeface="Calibri"/>
              </a:defRPr>
            </a:lvl1pPr>
            <a:lvl2pPr marL="0" lvl="1" indent="0" algn="l">
              <a:spcBef>
                <a:spcPts val="0"/>
              </a:spcBef>
              <a:buNone/>
              <a:defRPr sz="1100">
                <a:solidFill>
                  <a:schemeClr val="lt1"/>
                </a:solidFill>
                <a:latin typeface="Calibri"/>
                <a:ea typeface="Calibri"/>
                <a:cs typeface="Calibri"/>
                <a:sym typeface="Calibri"/>
              </a:defRPr>
            </a:lvl2pPr>
            <a:lvl3pPr marL="0" lvl="2" indent="0" algn="l">
              <a:spcBef>
                <a:spcPts val="0"/>
              </a:spcBef>
              <a:buNone/>
              <a:defRPr sz="1100">
                <a:solidFill>
                  <a:schemeClr val="lt1"/>
                </a:solidFill>
                <a:latin typeface="Calibri"/>
                <a:ea typeface="Calibri"/>
                <a:cs typeface="Calibri"/>
                <a:sym typeface="Calibri"/>
              </a:defRPr>
            </a:lvl3pPr>
            <a:lvl4pPr marL="0" lvl="3" indent="0" algn="l">
              <a:spcBef>
                <a:spcPts val="0"/>
              </a:spcBef>
              <a:buNone/>
              <a:defRPr sz="1100">
                <a:solidFill>
                  <a:schemeClr val="lt1"/>
                </a:solidFill>
                <a:latin typeface="Calibri"/>
                <a:ea typeface="Calibri"/>
                <a:cs typeface="Calibri"/>
                <a:sym typeface="Calibri"/>
              </a:defRPr>
            </a:lvl4pPr>
            <a:lvl5pPr marL="0" lvl="4" indent="0" algn="l">
              <a:spcBef>
                <a:spcPts val="0"/>
              </a:spcBef>
              <a:buNone/>
              <a:defRPr sz="1100">
                <a:solidFill>
                  <a:schemeClr val="lt1"/>
                </a:solidFill>
                <a:latin typeface="Calibri"/>
                <a:ea typeface="Calibri"/>
                <a:cs typeface="Calibri"/>
                <a:sym typeface="Calibri"/>
              </a:defRPr>
            </a:lvl5pPr>
            <a:lvl6pPr marL="0" lvl="5" indent="0" algn="l">
              <a:spcBef>
                <a:spcPts val="0"/>
              </a:spcBef>
              <a:buNone/>
              <a:defRPr sz="1100">
                <a:solidFill>
                  <a:schemeClr val="lt1"/>
                </a:solidFill>
                <a:latin typeface="Calibri"/>
                <a:ea typeface="Calibri"/>
                <a:cs typeface="Calibri"/>
                <a:sym typeface="Calibri"/>
              </a:defRPr>
            </a:lvl6pPr>
            <a:lvl7pPr marL="0" lvl="6" indent="0" algn="l">
              <a:spcBef>
                <a:spcPts val="0"/>
              </a:spcBef>
              <a:buNone/>
              <a:defRPr sz="1100">
                <a:solidFill>
                  <a:schemeClr val="lt1"/>
                </a:solidFill>
                <a:latin typeface="Calibri"/>
                <a:ea typeface="Calibri"/>
                <a:cs typeface="Calibri"/>
                <a:sym typeface="Calibri"/>
              </a:defRPr>
            </a:lvl7pPr>
            <a:lvl8pPr marL="0" lvl="7" indent="0" algn="l">
              <a:spcBef>
                <a:spcPts val="0"/>
              </a:spcBef>
              <a:buNone/>
              <a:defRPr sz="1100">
                <a:solidFill>
                  <a:schemeClr val="lt1"/>
                </a:solidFill>
                <a:latin typeface="Calibri"/>
                <a:ea typeface="Calibri"/>
                <a:cs typeface="Calibri"/>
                <a:sym typeface="Calibri"/>
              </a:defRPr>
            </a:lvl8pPr>
            <a:lvl9pPr marL="0" lvl="8" indent="0" algn="l">
              <a:spcBef>
                <a:spcPts val="0"/>
              </a:spcBef>
              <a:buNone/>
              <a:defRPr sz="11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53"/>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Dark">
  <p:cSld name="Title and Content Dark">
    <p:bg>
      <p:bgPr>
        <a:solidFill>
          <a:schemeClr val="dk2"/>
        </a:solidFill>
        <a:effectLst/>
      </p:bgPr>
    </p:bg>
    <p:spTree>
      <p:nvGrpSpPr>
        <p:cNvPr id="1" name="Shape 99"/>
        <p:cNvGrpSpPr/>
        <p:nvPr/>
      </p:nvGrpSpPr>
      <p:grpSpPr>
        <a:xfrm>
          <a:off x="0" y="0"/>
          <a:ext cx="0" cy="0"/>
          <a:chOff x="0" y="0"/>
          <a:chExt cx="0" cy="0"/>
        </a:xfrm>
      </p:grpSpPr>
      <p:sp>
        <p:nvSpPr>
          <p:cNvPr id="100" name="Google Shape;100;p54"/>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4"/>
          <p:cNvSpPr txBox="1">
            <a:spLocks noGrp="1"/>
          </p:cNvSpPr>
          <p:nvPr>
            <p:ph type="body" idx="1"/>
          </p:nvPr>
        </p:nvSpPr>
        <p:spPr>
          <a:xfrm>
            <a:off x="410880" y="1521182"/>
            <a:ext cx="6178854"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900"/>
              </a:spcBef>
              <a:spcAft>
                <a:spcPts val="0"/>
              </a:spcAft>
              <a:buClr>
                <a:schemeClr val="lt1"/>
              </a:buClr>
              <a:buSzPts val="1800"/>
              <a:buNone/>
              <a:defRPr sz="1800">
                <a:solidFill>
                  <a:schemeClr val="lt1"/>
                </a:solidFill>
              </a:defRPr>
            </a:lvl2pPr>
            <a:lvl3pPr marL="1371600" lvl="2" indent="-228600" algn="l">
              <a:lnSpc>
                <a:spcPct val="90000"/>
              </a:lnSpc>
              <a:spcBef>
                <a:spcPts val="900"/>
              </a:spcBef>
              <a:spcAft>
                <a:spcPts val="0"/>
              </a:spcAft>
              <a:buClr>
                <a:schemeClr val="accent3"/>
              </a:buClr>
              <a:buSzPts val="1800"/>
              <a:buNone/>
              <a:defRPr sz="1800">
                <a:solidFill>
                  <a:schemeClr val="accent3"/>
                </a:solidFill>
              </a:defRPr>
            </a:lvl3pPr>
            <a:lvl4pPr marL="1828800" lvl="3" indent="-342900" algn="l">
              <a:lnSpc>
                <a:spcPct val="90000"/>
              </a:lnSpc>
              <a:spcBef>
                <a:spcPts val="900"/>
              </a:spcBef>
              <a:spcAft>
                <a:spcPts val="0"/>
              </a:spcAft>
              <a:buSzPts val="1800"/>
              <a:buChar char="•"/>
              <a:defRPr sz="1800">
                <a:solidFill>
                  <a:schemeClr val="lt1"/>
                </a:solidFill>
              </a:defRPr>
            </a:lvl4pPr>
            <a:lvl5pPr marL="2286000" lvl="4" indent="-342900" algn="l">
              <a:lnSpc>
                <a:spcPct val="90000"/>
              </a:lnSpc>
              <a:spcBef>
                <a:spcPts val="900"/>
              </a:spcBef>
              <a:spcAft>
                <a:spcPts val="0"/>
              </a:spcAft>
              <a:buSzPts val="1800"/>
              <a:buChar char="•"/>
              <a:defRPr sz="1800">
                <a:solidFill>
                  <a:schemeClr val="lt1"/>
                </a:solidFill>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02" name="Google Shape;102;p5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lt1"/>
                </a:solidFill>
                <a:latin typeface="Calibri"/>
                <a:ea typeface="Calibri"/>
                <a:cs typeface="Calibri"/>
                <a:sym typeface="Calibri"/>
              </a:defRPr>
            </a:lvl1pPr>
            <a:lvl2pPr marL="0" lvl="1" indent="0" algn="l">
              <a:spcBef>
                <a:spcPts val="0"/>
              </a:spcBef>
              <a:buNone/>
              <a:defRPr sz="1100">
                <a:solidFill>
                  <a:schemeClr val="lt1"/>
                </a:solidFill>
                <a:latin typeface="Calibri"/>
                <a:ea typeface="Calibri"/>
                <a:cs typeface="Calibri"/>
                <a:sym typeface="Calibri"/>
              </a:defRPr>
            </a:lvl2pPr>
            <a:lvl3pPr marL="0" lvl="2" indent="0" algn="l">
              <a:spcBef>
                <a:spcPts val="0"/>
              </a:spcBef>
              <a:buNone/>
              <a:defRPr sz="1100">
                <a:solidFill>
                  <a:schemeClr val="lt1"/>
                </a:solidFill>
                <a:latin typeface="Calibri"/>
                <a:ea typeface="Calibri"/>
                <a:cs typeface="Calibri"/>
                <a:sym typeface="Calibri"/>
              </a:defRPr>
            </a:lvl3pPr>
            <a:lvl4pPr marL="0" lvl="3" indent="0" algn="l">
              <a:spcBef>
                <a:spcPts val="0"/>
              </a:spcBef>
              <a:buNone/>
              <a:defRPr sz="1100">
                <a:solidFill>
                  <a:schemeClr val="lt1"/>
                </a:solidFill>
                <a:latin typeface="Calibri"/>
                <a:ea typeface="Calibri"/>
                <a:cs typeface="Calibri"/>
                <a:sym typeface="Calibri"/>
              </a:defRPr>
            </a:lvl4pPr>
            <a:lvl5pPr marL="0" lvl="4" indent="0" algn="l">
              <a:spcBef>
                <a:spcPts val="0"/>
              </a:spcBef>
              <a:buNone/>
              <a:defRPr sz="1100">
                <a:solidFill>
                  <a:schemeClr val="lt1"/>
                </a:solidFill>
                <a:latin typeface="Calibri"/>
                <a:ea typeface="Calibri"/>
                <a:cs typeface="Calibri"/>
                <a:sym typeface="Calibri"/>
              </a:defRPr>
            </a:lvl5pPr>
            <a:lvl6pPr marL="0" lvl="5" indent="0" algn="l">
              <a:spcBef>
                <a:spcPts val="0"/>
              </a:spcBef>
              <a:buNone/>
              <a:defRPr sz="1100">
                <a:solidFill>
                  <a:schemeClr val="lt1"/>
                </a:solidFill>
                <a:latin typeface="Calibri"/>
                <a:ea typeface="Calibri"/>
                <a:cs typeface="Calibri"/>
                <a:sym typeface="Calibri"/>
              </a:defRPr>
            </a:lvl6pPr>
            <a:lvl7pPr marL="0" lvl="6" indent="0" algn="l">
              <a:spcBef>
                <a:spcPts val="0"/>
              </a:spcBef>
              <a:buNone/>
              <a:defRPr sz="1100">
                <a:solidFill>
                  <a:schemeClr val="lt1"/>
                </a:solidFill>
                <a:latin typeface="Calibri"/>
                <a:ea typeface="Calibri"/>
                <a:cs typeface="Calibri"/>
                <a:sym typeface="Calibri"/>
              </a:defRPr>
            </a:lvl7pPr>
            <a:lvl8pPr marL="0" lvl="7" indent="0" algn="l">
              <a:spcBef>
                <a:spcPts val="0"/>
              </a:spcBef>
              <a:buNone/>
              <a:defRPr sz="1100">
                <a:solidFill>
                  <a:schemeClr val="lt1"/>
                </a:solidFill>
                <a:latin typeface="Calibri"/>
                <a:ea typeface="Calibri"/>
                <a:cs typeface="Calibri"/>
                <a:sym typeface="Calibri"/>
              </a:defRPr>
            </a:lvl8pPr>
            <a:lvl9pPr marL="0" lvl="8" indent="0" algn="l">
              <a:spcBef>
                <a:spcPts val="0"/>
              </a:spcBef>
              <a:buNone/>
              <a:defRPr sz="11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4"/>
        <p:cNvGrpSpPr/>
        <p:nvPr/>
      </p:nvGrpSpPr>
      <p:grpSpPr>
        <a:xfrm>
          <a:off x="0" y="0"/>
          <a:ext cx="0" cy="0"/>
          <a:chOff x="0" y="0"/>
          <a:chExt cx="0" cy="0"/>
        </a:xfrm>
      </p:grpSpPr>
      <p:sp>
        <p:nvSpPr>
          <p:cNvPr id="105" name="Google Shape;105;p55"/>
          <p:cNvSpPr txBox="1">
            <a:spLocks noGrp="1"/>
          </p:cNvSpPr>
          <p:nvPr>
            <p:ph type="body" idx="1"/>
          </p:nvPr>
        </p:nvSpPr>
        <p:spPr>
          <a:xfrm>
            <a:off x="410878"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06" name="Google Shape;106;p55"/>
          <p:cNvSpPr txBox="1">
            <a:spLocks noGrp="1"/>
          </p:cNvSpPr>
          <p:nvPr>
            <p:ph type="body" idx="2"/>
          </p:nvPr>
        </p:nvSpPr>
        <p:spPr>
          <a:xfrm>
            <a:off x="6486789"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07" name="Google Shape;107;p5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55"/>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Image Right">
  <p:cSld name="Text and Image Right">
    <p:spTree>
      <p:nvGrpSpPr>
        <p:cNvPr id="1" name="Shape 110"/>
        <p:cNvGrpSpPr/>
        <p:nvPr/>
      </p:nvGrpSpPr>
      <p:grpSpPr>
        <a:xfrm>
          <a:off x="0" y="0"/>
          <a:ext cx="0" cy="0"/>
          <a:chOff x="0" y="0"/>
          <a:chExt cx="0" cy="0"/>
        </a:xfrm>
      </p:grpSpPr>
      <p:sp>
        <p:nvSpPr>
          <p:cNvPr id="111" name="Google Shape;111;p56"/>
          <p:cNvSpPr>
            <a:spLocks noGrp="1"/>
          </p:cNvSpPr>
          <p:nvPr>
            <p:ph type="pic" idx="2"/>
          </p:nvPr>
        </p:nvSpPr>
        <p:spPr>
          <a:xfrm>
            <a:off x="6096906" y="2"/>
            <a:ext cx="6095094"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accent3"/>
              </a:buClr>
              <a:buSzPts val="1800"/>
              <a:buFont typeface="Arial"/>
              <a:buNone/>
              <a:defRPr sz="1800" b="0" i="0" u="none" strike="noStrike" cap="none">
                <a:solidFill>
                  <a:schemeClr val="accent3"/>
                </a:solidFill>
                <a:latin typeface="Calibri"/>
                <a:ea typeface="Calibri"/>
                <a:cs typeface="Calibri"/>
                <a:sym typeface="Calibri"/>
              </a:defRPr>
            </a:lvl3pPr>
            <a:lvl4pPr marR="0" lvl="3"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5pPr>
            <a:lvl6pPr marR="0" lvl="5"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6pPr>
            <a:lvl7pPr marR="0" lvl="6"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7pPr>
            <a:lvl8pPr marR="0" lvl="7"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8pPr>
            <a:lvl9pPr marR="0" lvl="8" algn="l" rtl="0">
              <a:lnSpc>
                <a:spcPct val="90000"/>
              </a:lnSpc>
              <a:spcBef>
                <a:spcPts val="900"/>
              </a:spcBef>
              <a:spcAft>
                <a:spcPts val="90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9pPr>
          </a:lstStyle>
          <a:p>
            <a:endParaRPr/>
          </a:p>
        </p:txBody>
      </p:sp>
      <p:sp>
        <p:nvSpPr>
          <p:cNvPr id="112" name="Google Shape;112;p56"/>
          <p:cNvSpPr txBox="1">
            <a:spLocks noGrp="1"/>
          </p:cNvSpPr>
          <p:nvPr>
            <p:ph type="title"/>
          </p:nvPr>
        </p:nvSpPr>
        <p:spPr>
          <a:xfrm>
            <a:off x="410878" y="512498"/>
            <a:ext cx="5292112"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6"/>
          <p:cNvSpPr txBox="1">
            <a:spLocks noGrp="1"/>
          </p:cNvSpPr>
          <p:nvPr>
            <p:ph type="body" idx="1"/>
          </p:nvPr>
        </p:nvSpPr>
        <p:spPr>
          <a:xfrm>
            <a:off x="410878"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14" name="Google Shape;114;p5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Image Left">
  <p:cSld name="Text and Image Left">
    <p:spTree>
      <p:nvGrpSpPr>
        <p:cNvPr id="1" name="Shape 116"/>
        <p:cNvGrpSpPr/>
        <p:nvPr/>
      </p:nvGrpSpPr>
      <p:grpSpPr>
        <a:xfrm>
          <a:off x="0" y="0"/>
          <a:ext cx="0" cy="0"/>
          <a:chOff x="0" y="0"/>
          <a:chExt cx="0" cy="0"/>
        </a:xfrm>
      </p:grpSpPr>
      <p:sp>
        <p:nvSpPr>
          <p:cNvPr id="117" name="Google Shape;117;p57"/>
          <p:cNvSpPr>
            <a:spLocks noGrp="1"/>
          </p:cNvSpPr>
          <p:nvPr>
            <p:ph type="pic" idx="2"/>
          </p:nvPr>
        </p:nvSpPr>
        <p:spPr>
          <a:xfrm>
            <a:off x="2" y="-1"/>
            <a:ext cx="6095094"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accent3"/>
              </a:buClr>
              <a:buSzPts val="1800"/>
              <a:buFont typeface="Arial"/>
              <a:buNone/>
              <a:defRPr sz="1800" b="0" i="0" u="none" strike="noStrike" cap="none">
                <a:solidFill>
                  <a:schemeClr val="accent3"/>
                </a:solidFill>
                <a:latin typeface="Calibri"/>
                <a:ea typeface="Calibri"/>
                <a:cs typeface="Calibri"/>
                <a:sym typeface="Calibri"/>
              </a:defRPr>
            </a:lvl3pPr>
            <a:lvl4pPr marR="0" lvl="3"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5pPr>
            <a:lvl6pPr marR="0" lvl="5"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6pPr>
            <a:lvl7pPr marR="0" lvl="6"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7pPr>
            <a:lvl8pPr marR="0" lvl="7"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8pPr>
            <a:lvl9pPr marR="0" lvl="8" algn="l" rtl="0">
              <a:lnSpc>
                <a:spcPct val="90000"/>
              </a:lnSpc>
              <a:spcBef>
                <a:spcPts val="900"/>
              </a:spcBef>
              <a:spcAft>
                <a:spcPts val="90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9pPr>
          </a:lstStyle>
          <a:p>
            <a:endParaRPr/>
          </a:p>
        </p:txBody>
      </p:sp>
      <p:sp>
        <p:nvSpPr>
          <p:cNvPr id="118" name="Google Shape;118;p57"/>
          <p:cNvSpPr txBox="1">
            <a:spLocks noGrp="1"/>
          </p:cNvSpPr>
          <p:nvPr>
            <p:ph type="title"/>
          </p:nvPr>
        </p:nvSpPr>
        <p:spPr>
          <a:xfrm>
            <a:off x="6504203" y="512498"/>
            <a:ext cx="5274693"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7"/>
          <p:cNvSpPr txBox="1">
            <a:spLocks noGrp="1"/>
          </p:cNvSpPr>
          <p:nvPr>
            <p:ph type="body" idx="1"/>
          </p:nvPr>
        </p:nvSpPr>
        <p:spPr>
          <a:xfrm>
            <a:off x="6504203" y="1521183"/>
            <a:ext cx="5274693"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20" name="Google Shape;120;p5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Key Info and Image">
  <p:cSld name="Text, Key Info and Image">
    <p:spTree>
      <p:nvGrpSpPr>
        <p:cNvPr id="1" name="Shape 122"/>
        <p:cNvGrpSpPr/>
        <p:nvPr/>
      </p:nvGrpSpPr>
      <p:grpSpPr>
        <a:xfrm>
          <a:off x="0" y="0"/>
          <a:ext cx="0" cy="0"/>
          <a:chOff x="0" y="0"/>
          <a:chExt cx="0" cy="0"/>
        </a:xfrm>
      </p:grpSpPr>
      <p:sp>
        <p:nvSpPr>
          <p:cNvPr id="123" name="Google Shape;123;p58"/>
          <p:cNvSpPr>
            <a:spLocks noGrp="1"/>
          </p:cNvSpPr>
          <p:nvPr>
            <p:ph type="pic" idx="2"/>
          </p:nvPr>
        </p:nvSpPr>
        <p:spPr>
          <a:xfrm>
            <a:off x="6096906" y="3429905"/>
            <a:ext cx="6095094" cy="3428095"/>
          </a:xfrm>
          <a:prstGeom prst="rect">
            <a:avLst/>
          </a:prstGeom>
          <a:solidFill>
            <a:srgbClr val="D8D8D8"/>
          </a:solid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accent3"/>
              </a:buClr>
              <a:buSzPts val="1800"/>
              <a:buFont typeface="Arial"/>
              <a:buNone/>
              <a:defRPr sz="1800" b="0" i="0" u="none" strike="noStrike" cap="none">
                <a:solidFill>
                  <a:schemeClr val="accent3"/>
                </a:solidFill>
                <a:latin typeface="Calibri"/>
                <a:ea typeface="Calibri"/>
                <a:cs typeface="Calibri"/>
                <a:sym typeface="Calibri"/>
              </a:defRPr>
            </a:lvl3pPr>
            <a:lvl4pPr marR="0" lvl="3"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5pPr>
            <a:lvl6pPr marR="0" lvl="5"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6pPr>
            <a:lvl7pPr marR="0" lvl="6"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7pPr>
            <a:lvl8pPr marR="0" lvl="7"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8pPr>
            <a:lvl9pPr marR="0" lvl="8" algn="l" rtl="0">
              <a:lnSpc>
                <a:spcPct val="90000"/>
              </a:lnSpc>
              <a:spcBef>
                <a:spcPts val="900"/>
              </a:spcBef>
              <a:spcAft>
                <a:spcPts val="90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9pPr>
          </a:lstStyle>
          <a:p>
            <a:endParaRPr/>
          </a:p>
        </p:txBody>
      </p:sp>
      <p:sp>
        <p:nvSpPr>
          <p:cNvPr id="124" name="Google Shape;124;p58"/>
          <p:cNvSpPr txBox="1">
            <a:spLocks noGrp="1"/>
          </p:cNvSpPr>
          <p:nvPr>
            <p:ph type="title"/>
          </p:nvPr>
        </p:nvSpPr>
        <p:spPr>
          <a:xfrm>
            <a:off x="410878" y="512498"/>
            <a:ext cx="5292112"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8"/>
          <p:cNvSpPr txBox="1">
            <a:spLocks noGrp="1"/>
          </p:cNvSpPr>
          <p:nvPr>
            <p:ph type="body" idx="1"/>
          </p:nvPr>
        </p:nvSpPr>
        <p:spPr>
          <a:xfrm>
            <a:off x="410878"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26" name="Google Shape;126;p58"/>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8"/>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8" name="Google Shape;128;p58"/>
          <p:cNvSpPr txBox="1">
            <a:spLocks noGrp="1"/>
          </p:cNvSpPr>
          <p:nvPr>
            <p:ph type="body" idx="3"/>
          </p:nvPr>
        </p:nvSpPr>
        <p:spPr>
          <a:xfrm>
            <a:off x="6096906" y="2"/>
            <a:ext cx="6095094" cy="3429905"/>
          </a:xfrm>
          <a:prstGeom prst="rect">
            <a:avLst/>
          </a:prstGeom>
          <a:gradFill>
            <a:gsLst>
              <a:gs pos="0">
                <a:srgbClr val="00E487"/>
              </a:gs>
              <a:gs pos="50000">
                <a:srgbClr val="00E487"/>
              </a:gs>
              <a:gs pos="100000">
                <a:srgbClr val="1ECBD0"/>
              </a:gs>
            </a:gsLst>
            <a:lin ang="18900000" scaled="0"/>
          </a:gradFill>
          <a:ln>
            <a:noFill/>
          </a:ln>
        </p:spPr>
        <p:txBody>
          <a:bodyPr spcFirstLastPara="1" wrap="square" lIns="360000" tIns="360000" rIns="360000" bIns="360000" anchor="ctr" anchorCtr="0">
            <a:noAutofit/>
          </a:bodyPr>
          <a:lstStyle>
            <a:lvl1pPr marL="457200" lvl="0" indent="-228600" algn="ctr">
              <a:lnSpc>
                <a:spcPct val="90000"/>
              </a:lnSpc>
              <a:spcBef>
                <a:spcPts val="0"/>
              </a:spcBef>
              <a:spcAft>
                <a:spcPts val="0"/>
              </a:spcAft>
              <a:buClr>
                <a:schemeClr val="lt1"/>
              </a:buClr>
              <a:buSzPts val="3400"/>
              <a:buNone/>
              <a:defRPr sz="3400">
                <a:solidFill>
                  <a:schemeClr val="lt1"/>
                </a:solidFill>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and Large Image">
  <p:cSld name="Text and Large Image">
    <p:bg>
      <p:bgPr>
        <a:solidFill>
          <a:schemeClr val="dk2"/>
        </a:solidFill>
        <a:effectLst/>
      </p:bgPr>
    </p:bg>
    <p:spTree>
      <p:nvGrpSpPr>
        <p:cNvPr id="1" name="Shape 129"/>
        <p:cNvGrpSpPr/>
        <p:nvPr/>
      </p:nvGrpSpPr>
      <p:grpSpPr>
        <a:xfrm>
          <a:off x="0" y="0"/>
          <a:ext cx="0" cy="0"/>
          <a:chOff x="0" y="0"/>
          <a:chExt cx="0" cy="0"/>
        </a:xfrm>
      </p:grpSpPr>
      <p:sp>
        <p:nvSpPr>
          <p:cNvPr id="130" name="Google Shape;130;p59"/>
          <p:cNvSpPr>
            <a:spLocks noGrp="1"/>
          </p:cNvSpPr>
          <p:nvPr>
            <p:ph type="pic" idx="2"/>
          </p:nvPr>
        </p:nvSpPr>
        <p:spPr>
          <a:xfrm>
            <a:off x="3649841" y="2"/>
            <a:ext cx="8542159"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accent3"/>
              </a:buClr>
              <a:buSzPts val="1800"/>
              <a:buFont typeface="Arial"/>
              <a:buNone/>
              <a:defRPr sz="1800" b="0" i="0" u="none" strike="noStrike" cap="none">
                <a:solidFill>
                  <a:schemeClr val="accent3"/>
                </a:solidFill>
                <a:latin typeface="Calibri"/>
                <a:ea typeface="Calibri"/>
                <a:cs typeface="Calibri"/>
                <a:sym typeface="Calibri"/>
              </a:defRPr>
            </a:lvl3pPr>
            <a:lvl4pPr marR="0" lvl="3"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5pPr>
            <a:lvl6pPr marR="0" lvl="5"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6pPr>
            <a:lvl7pPr marR="0" lvl="6"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7pPr>
            <a:lvl8pPr marR="0" lvl="7"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8pPr>
            <a:lvl9pPr marR="0" lvl="8" algn="l" rtl="0">
              <a:lnSpc>
                <a:spcPct val="90000"/>
              </a:lnSpc>
              <a:spcBef>
                <a:spcPts val="900"/>
              </a:spcBef>
              <a:spcAft>
                <a:spcPts val="90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9pPr>
          </a:lstStyle>
          <a:p>
            <a:endParaRPr/>
          </a:p>
        </p:txBody>
      </p:sp>
      <p:sp>
        <p:nvSpPr>
          <p:cNvPr id="131" name="Google Shape;131;p59"/>
          <p:cNvSpPr txBox="1">
            <a:spLocks noGrp="1"/>
          </p:cNvSpPr>
          <p:nvPr>
            <p:ph type="title"/>
          </p:nvPr>
        </p:nvSpPr>
        <p:spPr>
          <a:xfrm>
            <a:off x="413104" y="512498"/>
            <a:ext cx="2998167"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9"/>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9"/>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lt1"/>
                </a:solidFill>
                <a:latin typeface="Calibri"/>
                <a:ea typeface="Calibri"/>
                <a:cs typeface="Calibri"/>
                <a:sym typeface="Calibri"/>
              </a:defRPr>
            </a:lvl1pPr>
            <a:lvl2pPr marL="0" lvl="1" indent="0" algn="l">
              <a:spcBef>
                <a:spcPts val="0"/>
              </a:spcBef>
              <a:buNone/>
              <a:defRPr sz="1100">
                <a:solidFill>
                  <a:schemeClr val="lt1"/>
                </a:solidFill>
                <a:latin typeface="Calibri"/>
                <a:ea typeface="Calibri"/>
                <a:cs typeface="Calibri"/>
                <a:sym typeface="Calibri"/>
              </a:defRPr>
            </a:lvl2pPr>
            <a:lvl3pPr marL="0" lvl="2" indent="0" algn="l">
              <a:spcBef>
                <a:spcPts val="0"/>
              </a:spcBef>
              <a:buNone/>
              <a:defRPr sz="1100">
                <a:solidFill>
                  <a:schemeClr val="lt1"/>
                </a:solidFill>
                <a:latin typeface="Calibri"/>
                <a:ea typeface="Calibri"/>
                <a:cs typeface="Calibri"/>
                <a:sym typeface="Calibri"/>
              </a:defRPr>
            </a:lvl3pPr>
            <a:lvl4pPr marL="0" lvl="3" indent="0" algn="l">
              <a:spcBef>
                <a:spcPts val="0"/>
              </a:spcBef>
              <a:buNone/>
              <a:defRPr sz="1100">
                <a:solidFill>
                  <a:schemeClr val="lt1"/>
                </a:solidFill>
                <a:latin typeface="Calibri"/>
                <a:ea typeface="Calibri"/>
                <a:cs typeface="Calibri"/>
                <a:sym typeface="Calibri"/>
              </a:defRPr>
            </a:lvl4pPr>
            <a:lvl5pPr marL="0" lvl="4" indent="0" algn="l">
              <a:spcBef>
                <a:spcPts val="0"/>
              </a:spcBef>
              <a:buNone/>
              <a:defRPr sz="1100">
                <a:solidFill>
                  <a:schemeClr val="lt1"/>
                </a:solidFill>
                <a:latin typeface="Calibri"/>
                <a:ea typeface="Calibri"/>
                <a:cs typeface="Calibri"/>
                <a:sym typeface="Calibri"/>
              </a:defRPr>
            </a:lvl5pPr>
            <a:lvl6pPr marL="0" lvl="5" indent="0" algn="l">
              <a:spcBef>
                <a:spcPts val="0"/>
              </a:spcBef>
              <a:buNone/>
              <a:defRPr sz="1100">
                <a:solidFill>
                  <a:schemeClr val="lt1"/>
                </a:solidFill>
                <a:latin typeface="Calibri"/>
                <a:ea typeface="Calibri"/>
                <a:cs typeface="Calibri"/>
                <a:sym typeface="Calibri"/>
              </a:defRPr>
            </a:lvl6pPr>
            <a:lvl7pPr marL="0" lvl="6" indent="0" algn="l">
              <a:spcBef>
                <a:spcPts val="0"/>
              </a:spcBef>
              <a:buNone/>
              <a:defRPr sz="1100">
                <a:solidFill>
                  <a:schemeClr val="lt1"/>
                </a:solidFill>
                <a:latin typeface="Calibri"/>
                <a:ea typeface="Calibri"/>
                <a:cs typeface="Calibri"/>
                <a:sym typeface="Calibri"/>
              </a:defRPr>
            </a:lvl7pPr>
            <a:lvl8pPr marL="0" lvl="7" indent="0" algn="l">
              <a:spcBef>
                <a:spcPts val="0"/>
              </a:spcBef>
              <a:buNone/>
              <a:defRPr sz="1100">
                <a:solidFill>
                  <a:schemeClr val="lt1"/>
                </a:solidFill>
                <a:latin typeface="Calibri"/>
                <a:ea typeface="Calibri"/>
                <a:cs typeface="Calibri"/>
                <a:sym typeface="Calibri"/>
              </a:defRPr>
            </a:lvl8pPr>
            <a:lvl9pPr marL="0" lvl="8" indent="0" algn="l">
              <a:spcBef>
                <a:spcPts val="0"/>
              </a:spcBef>
              <a:buNone/>
              <a:defRPr sz="11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4" name="Google Shape;134;p59"/>
          <p:cNvSpPr txBox="1">
            <a:spLocks noGrp="1"/>
          </p:cNvSpPr>
          <p:nvPr>
            <p:ph type="body" idx="1"/>
          </p:nvPr>
        </p:nvSpPr>
        <p:spPr>
          <a:xfrm>
            <a:off x="413104" y="1521183"/>
            <a:ext cx="2998558"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00"/>
              <a:buNone/>
              <a:defRPr>
                <a:solidFill>
                  <a:schemeClr val="lt1"/>
                </a:solidFill>
              </a:defRPr>
            </a:lvl1pPr>
            <a:lvl2pPr marL="914400" lvl="1" indent="-228600" algn="l">
              <a:lnSpc>
                <a:spcPct val="90000"/>
              </a:lnSpc>
              <a:spcBef>
                <a:spcPts val="900"/>
              </a:spcBef>
              <a:spcAft>
                <a:spcPts val="0"/>
              </a:spcAft>
              <a:buClr>
                <a:schemeClr val="lt1"/>
              </a:buClr>
              <a:buSzPts val="1800"/>
              <a:buNone/>
              <a:defRPr>
                <a:solidFill>
                  <a:schemeClr val="lt1"/>
                </a:solidFill>
              </a:defRPr>
            </a:lvl2pPr>
            <a:lvl3pPr marL="1371600" lvl="2" indent="-228600" algn="l">
              <a:lnSpc>
                <a:spcPct val="90000"/>
              </a:lnSpc>
              <a:spcBef>
                <a:spcPts val="900"/>
              </a:spcBef>
              <a:spcAft>
                <a:spcPts val="0"/>
              </a:spcAft>
              <a:buClr>
                <a:schemeClr val="accent3"/>
              </a:buClr>
              <a:buSzPts val="1800"/>
              <a:buNone/>
              <a:defRPr>
                <a:solidFill>
                  <a:schemeClr val="accent3"/>
                </a:solidFill>
              </a:defRPr>
            </a:lvl3pPr>
            <a:lvl4pPr marL="1828800" lvl="3" indent="-342900" algn="l">
              <a:lnSpc>
                <a:spcPct val="90000"/>
              </a:lnSpc>
              <a:spcBef>
                <a:spcPts val="900"/>
              </a:spcBef>
              <a:spcAft>
                <a:spcPts val="0"/>
              </a:spcAft>
              <a:buSzPts val="1800"/>
              <a:buChar char="•"/>
              <a:defRPr>
                <a:solidFill>
                  <a:schemeClr val="lt1"/>
                </a:solidFill>
              </a:defRPr>
            </a:lvl4pPr>
            <a:lvl5pPr marL="2286000" lvl="4" indent="-342900" algn="l">
              <a:lnSpc>
                <a:spcPct val="90000"/>
              </a:lnSpc>
              <a:spcBef>
                <a:spcPts val="900"/>
              </a:spcBef>
              <a:spcAft>
                <a:spcPts val="0"/>
              </a:spcAft>
              <a:buSzPts val="1800"/>
              <a:buChar char="•"/>
              <a:defRPr>
                <a:solidFill>
                  <a:schemeClr val="lt1"/>
                </a:solidFill>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Dark Right" type="twoObj">
  <p:cSld name="TWO_OBJECTS">
    <p:spTree>
      <p:nvGrpSpPr>
        <p:cNvPr id="1" name="Shape 135"/>
        <p:cNvGrpSpPr/>
        <p:nvPr/>
      </p:nvGrpSpPr>
      <p:grpSpPr>
        <a:xfrm>
          <a:off x="0" y="0"/>
          <a:ext cx="0" cy="0"/>
          <a:chOff x="0" y="0"/>
          <a:chExt cx="0" cy="0"/>
        </a:xfrm>
      </p:grpSpPr>
      <p:sp>
        <p:nvSpPr>
          <p:cNvPr id="136" name="Google Shape;136;p60"/>
          <p:cNvSpPr/>
          <p:nvPr/>
        </p:nvSpPr>
        <p:spPr>
          <a:xfrm>
            <a:off x="6096000" y="2"/>
            <a:ext cx="6096000" cy="6858000"/>
          </a:xfrm>
          <a:prstGeom prst="rect">
            <a:avLst/>
          </a:prstGeom>
          <a:solidFill>
            <a:schemeClr val="dk2"/>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3">
              <a:solidFill>
                <a:schemeClr val="lt1"/>
              </a:solidFill>
              <a:latin typeface="Calibri"/>
              <a:ea typeface="Calibri"/>
              <a:cs typeface="Calibri"/>
              <a:sym typeface="Calibri"/>
            </a:endParaRPr>
          </a:p>
        </p:txBody>
      </p:sp>
      <p:sp>
        <p:nvSpPr>
          <p:cNvPr id="137" name="Google Shape;137;p60"/>
          <p:cNvSpPr txBox="1">
            <a:spLocks noGrp="1"/>
          </p:cNvSpPr>
          <p:nvPr>
            <p:ph type="title"/>
          </p:nvPr>
        </p:nvSpPr>
        <p:spPr>
          <a:xfrm>
            <a:off x="410878" y="512498"/>
            <a:ext cx="5292112"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0"/>
          <p:cNvSpPr txBox="1">
            <a:spLocks noGrp="1"/>
          </p:cNvSpPr>
          <p:nvPr>
            <p:ph type="body" idx="1"/>
          </p:nvPr>
        </p:nvSpPr>
        <p:spPr>
          <a:xfrm>
            <a:off x="410878"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39" name="Google Shape;139;p60"/>
          <p:cNvSpPr txBox="1">
            <a:spLocks noGrp="1"/>
          </p:cNvSpPr>
          <p:nvPr>
            <p:ph type="body" idx="2"/>
          </p:nvPr>
        </p:nvSpPr>
        <p:spPr>
          <a:xfrm>
            <a:off x="6486789"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00"/>
              <a:buNone/>
              <a:defRPr>
                <a:solidFill>
                  <a:schemeClr val="lt1"/>
                </a:solidFill>
              </a:defRPr>
            </a:lvl1pPr>
            <a:lvl2pPr marL="914400" lvl="1" indent="-228600" algn="l">
              <a:lnSpc>
                <a:spcPct val="90000"/>
              </a:lnSpc>
              <a:spcBef>
                <a:spcPts val="900"/>
              </a:spcBef>
              <a:spcAft>
                <a:spcPts val="0"/>
              </a:spcAft>
              <a:buClr>
                <a:schemeClr val="lt1"/>
              </a:buClr>
              <a:buSzPts val="1800"/>
              <a:buNone/>
              <a:defRPr>
                <a:solidFill>
                  <a:schemeClr val="lt1"/>
                </a:solidFill>
              </a:defRPr>
            </a:lvl2pPr>
            <a:lvl3pPr marL="1371600" lvl="2" indent="-228600" algn="l">
              <a:lnSpc>
                <a:spcPct val="90000"/>
              </a:lnSpc>
              <a:spcBef>
                <a:spcPts val="900"/>
              </a:spcBef>
              <a:spcAft>
                <a:spcPts val="0"/>
              </a:spcAft>
              <a:buClr>
                <a:schemeClr val="accent3"/>
              </a:buClr>
              <a:buSzPts val="1800"/>
              <a:buNone/>
              <a:defRPr>
                <a:solidFill>
                  <a:schemeClr val="accent3"/>
                </a:solidFill>
              </a:defRPr>
            </a:lvl3pPr>
            <a:lvl4pPr marL="1828800" lvl="3" indent="-342900" algn="l">
              <a:lnSpc>
                <a:spcPct val="90000"/>
              </a:lnSpc>
              <a:spcBef>
                <a:spcPts val="900"/>
              </a:spcBef>
              <a:spcAft>
                <a:spcPts val="0"/>
              </a:spcAft>
              <a:buSzPts val="1800"/>
              <a:buChar char="•"/>
              <a:defRPr>
                <a:solidFill>
                  <a:schemeClr val="lt1"/>
                </a:solidFill>
              </a:defRPr>
            </a:lvl4pPr>
            <a:lvl5pPr marL="2286000" lvl="4" indent="-342900" algn="l">
              <a:lnSpc>
                <a:spcPct val="90000"/>
              </a:lnSpc>
              <a:spcBef>
                <a:spcPts val="900"/>
              </a:spcBef>
              <a:spcAft>
                <a:spcPts val="0"/>
              </a:spcAft>
              <a:buSzPts val="1800"/>
              <a:buChar char="•"/>
              <a:defRPr>
                <a:solidFill>
                  <a:schemeClr val="lt1"/>
                </a:solidFill>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40" name="Google Shape;140;p60"/>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0"/>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42" name="Google Shape;142;p60"/>
          <p:cNvGrpSpPr/>
          <p:nvPr/>
        </p:nvGrpSpPr>
        <p:grpSpPr>
          <a:xfrm>
            <a:off x="10597543" y="6332830"/>
            <a:ext cx="1181358" cy="288000"/>
            <a:chOff x="2071" y="1578"/>
            <a:chExt cx="2587" cy="631"/>
          </a:xfrm>
        </p:grpSpPr>
        <p:sp>
          <p:nvSpPr>
            <p:cNvPr id="143" name="Google Shape;143;p60"/>
            <p:cNvSpPr/>
            <p:nvPr/>
          </p:nvSpPr>
          <p:spPr>
            <a:xfrm>
              <a:off x="2765" y="1728"/>
              <a:ext cx="244" cy="318"/>
            </a:xfrm>
            <a:custGeom>
              <a:avLst/>
              <a:gdLst/>
              <a:ahLst/>
              <a:cxnLst/>
              <a:rect l="l" t="t" r="r" b="b"/>
              <a:pathLst>
                <a:path w="129" h="168" extrusionOk="0">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4" name="Google Shape;144;p60"/>
            <p:cNvSpPr/>
            <p:nvPr/>
          </p:nvSpPr>
          <p:spPr>
            <a:xfrm>
              <a:off x="3798" y="1728"/>
              <a:ext cx="244" cy="318"/>
            </a:xfrm>
            <a:custGeom>
              <a:avLst/>
              <a:gdLst/>
              <a:ahLst/>
              <a:cxnLst/>
              <a:rect l="l" t="t" r="r" b="b"/>
              <a:pathLst>
                <a:path w="129" h="168" extrusionOk="0">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5" name="Google Shape;145;p60"/>
            <p:cNvSpPr/>
            <p:nvPr/>
          </p:nvSpPr>
          <p:spPr>
            <a:xfrm>
              <a:off x="4361" y="1728"/>
              <a:ext cx="297" cy="464"/>
            </a:xfrm>
            <a:custGeom>
              <a:avLst/>
              <a:gdLst/>
              <a:ahLst/>
              <a:cxnLst/>
              <a:rect l="l" t="t" r="r" b="b"/>
              <a:pathLst>
                <a:path w="157" h="245" extrusionOk="0">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6" name="Google Shape;146;p60"/>
            <p:cNvSpPr/>
            <p:nvPr/>
          </p:nvSpPr>
          <p:spPr>
            <a:xfrm>
              <a:off x="3457" y="1726"/>
              <a:ext cx="263" cy="322"/>
            </a:xfrm>
            <a:custGeom>
              <a:avLst/>
              <a:gdLst/>
              <a:ahLst/>
              <a:cxnLst/>
              <a:rect l="l" t="t" r="r" b="b"/>
              <a:pathLst>
                <a:path w="139" h="170" extrusionOk="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7" name="Google Shape;147;p60"/>
            <p:cNvSpPr/>
            <p:nvPr/>
          </p:nvSpPr>
          <p:spPr>
            <a:xfrm>
              <a:off x="2264" y="1724"/>
              <a:ext cx="246" cy="328"/>
            </a:xfrm>
            <a:custGeom>
              <a:avLst/>
              <a:gdLst/>
              <a:ahLst/>
              <a:cxnLst/>
              <a:rect l="l" t="t" r="r" b="b"/>
              <a:pathLst>
                <a:path w="130" h="173" extrusionOk="0">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8" name="Google Shape;148;p60"/>
            <p:cNvSpPr/>
            <p:nvPr/>
          </p:nvSpPr>
          <p:spPr>
            <a:xfrm>
              <a:off x="3062" y="1722"/>
              <a:ext cx="312" cy="474"/>
            </a:xfrm>
            <a:custGeom>
              <a:avLst/>
              <a:gdLst/>
              <a:ahLst/>
              <a:cxnLst/>
              <a:rect l="l" t="t" r="r" b="b"/>
              <a:pathLst>
                <a:path w="165" h="250" extrusionOk="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49" name="Google Shape;149;p60"/>
            <p:cNvSpPr/>
            <p:nvPr/>
          </p:nvSpPr>
          <p:spPr>
            <a:xfrm>
              <a:off x="284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50" name="Google Shape;150;p60"/>
            <p:cNvSpPr/>
            <p:nvPr/>
          </p:nvSpPr>
          <p:spPr>
            <a:xfrm>
              <a:off x="387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51" name="Google Shape;151;p60"/>
            <p:cNvSpPr/>
            <p:nvPr/>
          </p:nvSpPr>
          <p:spPr>
            <a:xfrm>
              <a:off x="4062" y="1584"/>
              <a:ext cx="242" cy="462"/>
            </a:xfrm>
            <a:custGeom>
              <a:avLst/>
              <a:gdLst/>
              <a:ahLst/>
              <a:cxnLst/>
              <a:rect l="l" t="t" r="r" b="b"/>
              <a:pathLst>
                <a:path w="128" h="244" extrusionOk="0">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152" name="Google Shape;152;p60"/>
            <p:cNvSpPr/>
            <p:nvPr/>
          </p:nvSpPr>
          <p:spPr>
            <a:xfrm>
              <a:off x="2071" y="1578"/>
              <a:ext cx="632" cy="631"/>
            </a:xfrm>
            <a:custGeom>
              <a:avLst/>
              <a:gdLst/>
              <a:ahLst/>
              <a:cxnLst/>
              <a:rect l="l" t="t" r="r" b="b"/>
              <a:pathLst>
                <a:path w="334" h="333" extrusionOk="0">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gr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Dark Left">
  <p:cSld name="Two Content Dark Left">
    <p:spTree>
      <p:nvGrpSpPr>
        <p:cNvPr id="1" name="Shape 153"/>
        <p:cNvGrpSpPr/>
        <p:nvPr/>
      </p:nvGrpSpPr>
      <p:grpSpPr>
        <a:xfrm>
          <a:off x="0" y="0"/>
          <a:ext cx="0" cy="0"/>
          <a:chOff x="0" y="0"/>
          <a:chExt cx="0" cy="0"/>
        </a:xfrm>
      </p:grpSpPr>
      <p:sp>
        <p:nvSpPr>
          <p:cNvPr id="154" name="Google Shape;154;p61"/>
          <p:cNvSpPr/>
          <p:nvPr/>
        </p:nvSpPr>
        <p:spPr>
          <a:xfrm>
            <a:off x="906" y="-1"/>
            <a:ext cx="6096000" cy="6858000"/>
          </a:xfrm>
          <a:prstGeom prst="rect">
            <a:avLst/>
          </a:prstGeom>
          <a:solidFill>
            <a:schemeClr val="dk2"/>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3">
              <a:solidFill>
                <a:schemeClr val="lt1"/>
              </a:solidFill>
              <a:latin typeface="Calibri"/>
              <a:ea typeface="Calibri"/>
              <a:cs typeface="Calibri"/>
              <a:sym typeface="Calibri"/>
            </a:endParaRPr>
          </a:p>
        </p:txBody>
      </p:sp>
      <p:sp>
        <p:nvSpPr>
          <p:cNvPr id="155" name="Google Shape;155;p61"/>
          <p:cNvSpPr txBox="1">
            <a:spLocks noGrp="1"/>
          </p:cNvSpPr>
          <p:nvPr>
            <p:ph type="body" idx="1"/>
          </p:nvPr>
        </p:nvSpPr>
        <p:spPr>
          <a:xfrm>
            <a:off x="410878" y="1521183"/>
            <a:ext cx="5292112"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00"/>
              <a:buNone/>
              <a:defRPr>
                <a:solidFill>
                  <a:schemeClr val="lt1"/>
                </a:solidFill>
              </a:defRPr>
            </a:lvl1pPr>
            <a:lvl2pPr marL="914400" lvl="1" indent="-228600" algn="l">
              <a:lnSpc>
                <a:spcPct val="90000"/>
              </a:lnSpc>
              <a:spcBef>
                <a:spcPts val="900"/>
              </a:spcBef>
              <a:spcAft>
                <a:spcPts val="0"/>
              </a:spcAft>
              <a:buClr>
                <a:schemeClr val="lt1"/>
              </a:buClr>
              <a:buSzPts val="1800"/>
              <a:buNone/>
              <a:defRPr>
                <a:solidFill>
                  <a:schemeClr val="lt1"/>
                </a:solidFill>
              </a:defRPr>
            </a:lvl2pPr>
            <a:lvl3pPr marL="1371600" lvl="2" indent="-228600" algn="l">
              <a:lnSpc>
                <a:spcPct val="90000"/>
              </a:lnSpc>
              <a:spcBef>
                <a:spcPts val="900"/>
              </a:spcBef>
              <a:spcAft>
                <a:spcPts val="0"/>
              </a:spcAft>
              <a:buClr>
                <a:schemeClr val="accent3"/>
              </a:buClr>
              <a:buSzPts val="1800"/>
              <a:buNone/>
              <a:defRPr>
                <a:solidFill>
                  <a:schemeClr val="accent3"/>
                </a:solidFill>
              </a:defRPr>
            </a:lvl3pPr>
            <a:lvl4pPr marL="1828800" lvl="3" indent="-342900" algn="l">
              <a:lnSpc>
                <a:spcPct val="90000"/>
              </a:lnSpc>
              <a:spcBef>
                <a:spcPts val="900"/>
              </a:spcBef>
              <a:spcAft>
                <a:spcPts val="0"/>
              </a:spcAft>
              <a:buSzPts val="1800"/>
              <a:buChar char="•"/>
              <a:defRPr>
                <a:solidFill>
                  <a:schemeClr val="lt1"/>
                </a:solidFill>
              </a:defRPr>
            </a:lvl4pPr>
            <a:lvl5pPr marL="2286000" lvl="4" indent="-342900" algn="l">
              <a:lnSpc>
                <a:spcPct val="90000"/>
              </a:lnSpc>
              <a:spcBef>
                <a:spcPts val="900"/>
              </a:spcBef>
              <a:spcAft>
                <a:spcPts val="0"/>
              </a:spcAft>
              <a:buSzPts val="1800"/>
              <a:buChar char="•"/>
              <a:defRPr>
                <a:solidFill>
                  <a:schemeClr val="lt1"/>
                </a:solidFill>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56" name="Google Shape;156;p61"/>
          <p:cNvSpPr txBox="1">
            <a:spLocks noGrp="1"/>
          </p:cNvSpPr>
          <p:nvPr>
            <p:ph type="title"/>
          </p:nvPr>
        </p:nvSpPr>
        <p:spPr>
          <a:xfrm>
            <a:off x="6504203" y="512500"/>
            <a:ext cx="5274693"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1"/>
          <p:cNvSpPr txBox="1">
            <a:spLocks noGrp="1"/>
          </p:cNvSpPr>
          <p:nvPr>
            <p:ph type="body" idx="2"/>
          </p:nvPr>
        </p:nvSpPr>
        <p:spPr>
          <a:xfrm>
            <a:off x="6504203" y="1521184"/>
            <a:ext cx="5274693"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a:lvl1pPr>
            <a:lvl2pPr marL="914400" lvl="1" indent="-228600" algn="l">
              <a:lnSpc>
                <a:spcPct val="90000"/>
              </a:lnSpc>
              <a:spcBef>
                <a:spcPts val="900"/>
              </a:spcBef>
              <a:spcAft>
                <a:spcPts val="0"/>
              </a:spcAft>
              <a:buClr>
                <a:schemeClr val="dk2"/>
              </a:buClr>
              <a:buSzPts val="1800"/>
              <a:buNone/>
              <a:defRPr/>
            </a:lvl2pPr>
            <a:lvl3pPr marL="1371600" lvl="2" indent="-228600" algn="l">
              <a:lnSpc>
                <a:spcPct val="90000"/>
              </a:lnSpc>
              <a:spcBef>
                <a:spcPts val="900"/>
              </a:spcBef>
              <a:spcAft>
                <a:spcPts val="0"/>
              </a:spcAft>
              <a:buClr>
                <a:schemeClr val="accent3"/>
              </a:buClr>
              <a:buSzPts val="1800"/>
              <a:buNone/>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158" name="Google Shape;158;p61"/>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1"/>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lt1"/>
                </a:solidFill>
                <a:latin typeface="Calibri"/>
                <a:ea typeface="Calibri"/>
                <a:cs typeface="Calibri"/>
                <a:sym typeface="Calibri"/>
              </a:defRPr>
            </a:lvl1pPr>
            <a:lvl2pPr marL="0" lvl="1" indent="0" algn="l">
              <a:spcBef>
                <a:spcPts val="0"/>
              </a:spcBef>
              <a:buNone/>
              <a:defRPr sz="1100">
                <a:solidFill>
                  <a:schemeClr val="lt1"/>
                </a:solidFill>
                <a:latin typeface="Calibri"/>
                <a:ea typeface="Calibri"/>
                <a:cs typeface="Calibri"/>
                <a:sym typeface="Calibri"/>
              </a:defRPr>
            </a:lvl2pPr>
            <a:lvl3pPr marL="0" lvl="2" indent="0" algn="l">
              <a:spcBef>
                <a:spcPts val="0"/>
              </a:spcBef>
              <a:buNone/>
              <a:defRPr sz="1100">
                <a:solidFill>
                  <a:schemeClr val="lt1"/>
                </a:solidFill>
                <a:latin typeface="Calibri"/>
                <a:ea typeface="Calibri"/>
                <a:cs typeface="Calibri"/>
                <a:sym typeface="Calibri"/>
              </a:defRPr>
            </a:lvl3pPr>
            <a:lvl4pPr marL="0" lvl="3" indent="0" algn="l">
              <a:spcBef>
                <a:spcPts val="0"/>
              </a:spcBef>
              <a:buNone/>
              <a:defRPr sz="1100">
                <a:solidFill>
                  <a:schemeClr val="lt1"/>
                </a:solidFill>
                <a:latin typeface="Calibri"/>
                <a:ea typeface="Calibri"/>
                <a:cs typeface="Calibri"/>
                <a:sym typeface="Calibri"/>
              </a:defRPr>
            </a:lvl4pPr>
            <a:lvl5pPr marL="0" lvl="4" indent="0" algn="l">
              <a:spcBef>
                <a:spcPts val="0"/>
              </a:spcBef>
              <a:buNone/>
              <a:defRPr sz="1100">
                <a:solidFill>
                  <a:schemeClr val="lt1"/>
                </a:solidFill>
                <a:latin typeface="Calibri"/>
                <a:ea typeface="Calibri"/>
                <a:cs typeface="Calibri"/>
                <a:sym typeface="Calibri"/>
              </a:defRPr>
            </a:lvl5pPr>
            <a:lvl6pPr marL="0" lvl="5" indent="0" algn="l">
              <a:spcBef>
                <a:spcPts val="0"/>
              </a:spcBef>
              <a:buNone/>
              <a:defRPr sz="1100">
                <a:solidFill>
                  <a:schemeClr val="lt1"/>
                </a:solidFill>
                <a:latin typeface="Calibri"/>
                <a:ea typeface="Calibri"/>
                <a:cs typeface="Calibri"/>
                <a:sym typeface="Calibri"/>
              </a:defRPr>
            </a:lvl6pPr>
            <a:lvl7pPr marL="0" lvl="6" indent="0" algn="l">
              <a:spcBef>
                <a:spcPts val="0"/>
              </a:spcBef>
              <a:buNone/>
              <a:defRPr sz="1100">
                <a:solidFill>
                  <a:schemeClr val="lt1"/>
                </a:solidFill>
                <a:latin typeface="Calibri"/>
                <a:ea typeface="Calibri"/>
                <a:cs typeface="Calibri"/>
                <a:sym typeface="Calibri"/>
              </a:defRPr>
            </a:lvl7pPr>
            <a:lvl8pPr marL="0" lvl="7" indent="0" algn="l">
              <a:spcBef>
                <a:spcPts val="0"/>
              </a:spcBef>
              <a:buNone/>
              <a:defRPr sz="1100">
                <a:solidFill>
                  <a:schemeClr val="lt1"/>
                </a:solidFill>
                <a:latin typeface="Calibri"/>
                <a:ea typeface="Calibri"/>
                <a:cs typeface="Calibri"/>
                <a:sym typeface="Calibri"/>
              </a:defRPr>
            </a:lvl8pPr>
            <a:lvl9pPr marL="0" lvl="8" indent="0" algn="l">
              <a:spcBef>
                <a:spcPts val="0"/>
              </a:spcBef>
              <a:buNone/>
              <a:defRPr sz="11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7"/>
        <p:cNvGrpSpPr/>
        <p:nvPr/>
      </p:nvGrpSpPr>
      <p:grpSpPr>
        <a:xfrm>
          <a:off x="0" y="0"/>
          <a:ext cx="0" cy="0"/>
          <a:chOff x="0" y="0"/>
          <a:chExt cx="0" cy="0"/>
        </a:xfrm>
      </p:grpSpPr>
      <p:sp>
        <p:nvSpPr>
          <p:cNvPr id="28" name="Google Shape;28;p44"/>
          <p:cNvSpPr txBox="1">
            <a:spLocks noGrp="1"/>
          </p:cNvSpPr>
          <p:nvPr>
            <p:ph type="body" idx="1"/>
          </p:nvPr>
        </p:nvSpPr>
        <p:spPr>
          <a:xfrm>
            <a:off x="410880" y="1521184"/>
            <a:ext cx="6178854" cy="3817442"/>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Clr>
                <a:schemeClr val="dk2"/>
              </a:buClr>
              <a:buSzPts val="2400"/>
              <a:buNone/>
              <a:defRPr sz="2400" b="1">
                <a:solidFill>
                  <a:schemeClr val="dk2"/>
                </a:solidFill>
              </a:defRPr>
            </a:lvl1pPr>
            <a:lvl2pPr marL="914400" lvl="1" indent="-228600" algn="l">
              <a:lnSpc>
                <a:spcPct val="90000"/>
              </a:lnSpc>
              <a:spcBef>
                <a:spcPts val="900"/>
              </a:spcBef>
              <a:spcAft>
                <a:spcPts val="0"/>
              </a:spcAft>
              <a:buClr>
                <a:srgbClr val="888888"/>
              </a:buClr>
              <a:buSzPts val="1999"/>
              <a:buNone/>
              <a:defRPr sz="1999">
                <a:solidFill>
                  <a:srgbClr val="888888"/>
                </a:solidFill>
              </a:defRPr>
            </a:lvl2pPr>
            <a:lvl3pPr marL="1371600" lvl="2" indent="-228600" algn="l">
              <a:lnSpc>
                <a:spcPct val="90000"/>
              </a:lnSpc>
              <a:spcBef>
                <a:spcPts val="900"/>
              </a:spcBef>
              <a:spcAft>
                <a:spcPts val="0"/>
              </a:spcAft>
              <a:buClr>
                <a:srgbClr val="888888"/>
              </a:buClr>
              <a:buSzPts val="1799"/>
              <a:buNone/>
              <a:defRPr sz="1799">
                <a:solidFill>
                  <a:srgbClr val="888888"/>
                </a:solidFill>
              </a:defRPr>
            </a:lvl3pPr>
            <a:lvl4pPr marL="1828800" lvl="3" indent="-228600" algn="l">
              <a:lnSpc>
                <a:spcPct val="90000"/>
              </a:lnSpc>
              <a:spcBef>
                <a:spcPts val="900"/>
              </a:spcBef>
              <a:spcAft>
                <a:spcPts val="0"/>
              </a:spcAft>
              <a:buSzPts val="1599"/>
              <a:buNone/>
              <a:defRPr sz="1599">
                <a:solidFill>
                  <a:srgbClr val="888888"/>
                </a:solidFill>
              </a:defRPr>
            </a:lvl4pPr>
            <a:lvl5pPr marL="2286000" lvl="4" indent="-228600" algn="l">
              <a:lnSpc>
                <a:spcPct val="90000"/>
              </a:lnSpc>
              <a:spcBef>
                <a:spcPts val="900"/>
              </a:spcBef>
              <a:spcAft>
                <a:spcPts val="0"/>
              </a:spcAft>
              <a:buSzPts val="1599"/>
              <a:buNone/>
              <a:defRPr sz="1599">
                <a:solidFill>
                  <a:srgbClr val="888888"/>
                </a:solidFill>
              </a:defRPr>
            </a:lvl5pPr>
            <a:lvl6pPr marL="2743200" lvl="5" indent="-228600" algn="l">
              <a:lnSpc>
                <a:spcPct val="90000"/>
              </a:lnSpc>
              <a:spcBef>
                <a:spcPts val="900"/>
              </a:spcBef>
              <a:spcAft>
                <a:spcPts val="0"/>
              </a:spcAft>
              <a:buSzPts val="1599"/>
              <a:buNone/>
              <a:defRPr sz="1599">
                <a:solidFill>
                  <a:srgbClr val="888888"/>
                </a:solidFill>
              </a:defRPr>
            </a:lvl6pPr>
            <a:lvl7pPr marL="3200400" lvl="6" indent="-228600" algn="l">
              <a:lnSpc>
                <a:spcPct val="90000"/>
              </a:lnSpc>
              <a:spcBef>
                <a:spcPts val="900"/>
              </a:spcBef>
              <a:spcAft>
                <a:spcPts val="0"/>
              </a:spcAft>
              <a:buSzPts val="1599"/>
              <a:buNone/>
              <a:defRPr sz="1599">
                <a:solidFill>
                  <a:srgbClr val="888888"/>
                </a:solidFill>
              </a:defRPr>
            </a:lvl7pPr>
            <a:lvl8pPr marL="3657600" lvl="7" indent="-228600" algn="l">
              <a:lnSpc>
                <a:spcPct val="90000"/>
              </a:lnSpc>
              <a:spcBef>
                <a:spcPts val="900"/>
              </a:spcBef>
              <a:spcAft>
                <a:spcPts val="0"/>
              </a:spcAft>
              <a:buSzPts val="1599"/>
              <a:buNone/>
              <a:defRPr sz="1599">
                <a:solidFill>
                  <a:srgbClr val="888888"/>
                </a:solidFill>
              </a:defRPr>
            </a:lvl8pPr>
            <a:lvl9pPr marL="4114800" lvl="8" indent="-228600" algn="l">
              <a:lnSpc>
                <a:spcPct val="90000"/>
              </a:lnSpc>
              <a:spcBef>
                <a:spcPts val="900"/>
              </a:spcBef>
              <a:spcAft>
                <a:spcPts val="900"/>
              </a:spcAft>
              <a:buSzPts val="1599"/>
              <a:buNone/>
              <a:defRPr sz="1599">
                <a:solidFill>
                  <a:srgbClr val="888888"/>
                </a:solidFill>
              </a:defRPr>
            </a:lvl9pPr>
          </a:lstStyle>
          <a:p>
            <a:endParaRPr/>
          </a:p>
        </p:txBody>
      </p:sp>
      <p:sp>
        <p:nvSpPr>
          <p:cNvPr id="29" name="Google Shape;29;p4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44"/>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5"/>
          <p:cNvSpPr txBox="1">
            <a:spLocks noGrp="1"/>
          </p:cNvSpPr>
          <p:nvPr>
            <p:ph type="dt" idx="10"/>
          </p:nvPr>
        </p:nvSpPr>
        <p:spPr>
          <a:xfrm>
            <a:off x="6096909" y="6332830"/>
            <a:ext cx="119486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6"/>
          <p:cNvSpPr txBox="1">
            <a:spLocks noGrp="1"/>
          </p:cNvSpPr>
          <p:nvPr>
            <p:ph type="dt" idx="10"/>
          </p:nvPr>
        </p:nvSpPr>
        <p:spPr>
          <a:xfrm>
            <a:off x="6096909" y="6332830"/>
            <a:ext cx="119486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p47"/>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7"/>
          <p:cNvSpPr txBox="1">
            <a:spLocks noGrp="1"/>
          </p:cNvSpPr>
          <p:nvPr>
            <p:ph type="body" idx="1"/>
          </p:nvPr>
        </p:nvSpPr>
        <p:spPr>
          <a:xfrm>
            <a:off x="410880" y="1521182"/>
            <a:ext cx="6178854" cy="451734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2"/>
              </a:buClr>
              <a:buSzPts val="1800"/>
              <a:buNone/>
              <a:defRPr sz="1800"/>
            </a:lvl1pPr>
            <a:lvl2pPr marL="914400" lvl="1" indent="-228600" algn="l">
              <a:lnSpc>
                <a:spcPct val="90000"/>
              </a:lnSpc>
              <a:spcBef>
                <a:spcPts val="900"/>
              </a:spcBef>
              <a:spcAft>
                <a:spcPts val="0"/>
              </a:spcAft>
              <a:buClr>
                <a:schemeClr val="dk2"/>
              </a:buClr>
              <a:buSzPts val="1800"/>
              <a:buNone/>
              <a:defRPr sz="1800"/>
            </a:lvl2pPr>
            <a:lvl3pPr marL="1371600" lvl="2" indent="-228600" algn="l">
              <a:lnSpc>
                <a:spcPct val="90000"/>
              </a:lnSpc>
              <a:spcBef>
                <a:spcPts val="900"/>
              </a:spcBef>
              <a:spcAft>
                <a:spcPts val="0"/>
              </a:spcAft>
              <a:buClr>
                <a:schemeClr val="accent3"/>
              </a:buClr>
              <a:buSzPts val="1800"/>
              <a:buNone/>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90000"/>
              </a:lnSpc>
              <a:spcBef>
                <a:spcPts val="900"/>
              </a:spcBef>
              <a:spcAft>
                <a:spcPts val="900"/>
              </a:spcAft>
              <a:buSzPts val="1800"/>
              <a:buChar char="•"/>
              <a:defRPr/>
            </a:lvl9pPr>
          </a:lstStyle>
          <a:p>
            <a:endParaRPr/>
          </a:p>
        </p:txBody>
      </p:sp>
      <p:sp>
        <p:nvSpPr>
          <p:cNvPr id="44" name="Google Shape;44;p4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gradFill>
          <a:gsLst>
            <a:gs pos="0">
              <a:srgbClr val="00E487"/>
            </a:gs>
            <a:gs pos="50000">
              <a:srgbClr val="00E487"/>
            </a:gs>
            <a:gs pos="100000">
              <a:srgbClr val="1ECBD0"/>
            </a:gs>
          </a:gsLst>
          <a:lin ang="18900000" scaled="0"/>
        </a:gradFill>
        <a:effectLst/>
      </p:bgPr>
    </p:bg>
    <p:spTree>
      <p:nvGrpSpPr>
        <p:cNvPr id="1" name="Shape 46"/>
        <p:cNvGrpSpPr/>
        <p:nvPr/>
      </p:nvGrpSpPr>
      <p:grpSpPr>
        <a:xfrm>
          <a:off x="0" y="0"/>
          <a:ext cx="0" cy="0"/>
          <a:chOff x="0" y="0"/>
          <a:chExt cx="0" cy="0"/>
        </a:xfrm>
      </p:grpSpPr>
      <p:grpSp>
        <p:nvGrpSpPr>
          <p:cNvPr id="47" name="Google Shape;47;p48"/>
          <p:cNvGrpSpPr/>
          <p:nvPr/>
        </p:nvGrpSpPr>
        <p:grpSpPr>
          <a:xfrm>
            <a:off x="2835682" y="2634179"/>
            <a:ext cx="6520638" cy="1589645"/>
            <a:chOff x="2071" y="1578"/>
            <a:chExt cx="2587" cy="631"/>
          </a:xfrm>
        </p:grpSpPr>
        <p:sp>
          <p:nvSpPr>
            <p:cNvPr id="48" name="Google Shape;48;p48"/>
            <p:cNvSpPr/>
            <p:nvPr/>
          </p:nvSpPr>
          <p:spPr>
            <a:xfrm>
              <a:off x="2765" y="1728"/>
              <a:ext cx="244" cy="318"/>
            </a:xfrm>
            <a:custGeom>
              <a:avLst/>
              <a:gdLst/>
              <a:ahLst/>
              <a:cxnLst/>
              <a:rect l="l" t="t" r="r" b="b"/>
              <a:pathLst>
                <a:path w="129" h="168" extrusionOk="0">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49" name="Google Shape;49;p48"/>
            <p:cNvSpPr/>
            <p:nvPr/>
          </p:nvSpPr>
          <p:spPr>
            <a:xfrm>
              <a:off x="3798" y="1728"/>
              <a:ext cx="244" cy="318"/>
            </a:xfrm>
            <a:custGeom>
              <a:avLst/>
              <a:gdLst/>
              <a:ahLst/>
              <a:cxnLst/>
              <a:rect l="l" t="t" r="r" b="b"/>
              <a:pathLst>
                <a:path w="129" h="168" extrusionOk="0">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0" name="Google Shape;50;p48"/>
            <p:cNvSpPr/>
            <p:nvPr/>
          </p:nvSpPr>
          <p:spPr>
            <a:xfrm>
              <a:off x="4361" y="1728"/>
              <a:ext cx="297" cy="464"/>
            </a:xfrm>
            <a:custGeom>
              <a:avLst/>
              <a:gdLst/>
              <a:ahLst/>
              <a:cxnLst/>
              <a:rect l="l" t="t" r="r" b="b"/>
              <a:pathLst>
                <a:path w="157" h="245" extrusionOk="0">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1" name="Google Shape;51;p48"/>
            <p:cNvSpPr/>
            <p:nvPr/>
          </p:nvSpPr>
          <p:spPr>
            <a:xfrm>
              <a:off x="3457" y="1726"/>
              <a:ext cx="263" cy="322"/>
            </a:xfrm>
            <a:custGeom>
              <a:avLst/>
              <a:gdLst/>
              <a:ahLst/>
              <a:cxnLst/>
              <a:rect l="l" t="t" r="r" b="b"/>
              <a:pathLst>
                <a:path w="139" h="170" extrusionOk="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2" name="Google Shape;52;p48"/>
            <p:cNvSpPr/>
            <p:nvPr/>
          </p:nvSpPr>
          <p:spPr>
            <a:xfrm>
              <a:off x="2264" y="1724"/>
              <a:ext cx="246" cy="328"/>
            </a:xfrm>
            <a:custGeom>
              <a:avLst/>
              <a:gdLst/>
              <a:ahLst/>
              <a:cxnLst/>
              <a:rect l="l" t="t" r="r" b="b"/>
              <a:pathLst>
                <a:path w="130" h="173" extrusionOk="0">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3" name="Google Shape;53;p48"/>
            <p:cNvSpPr/>
            <p:nvPr/>
          </p:nvSpPr>
          <p:spPr>
            <a:xfrm>
              <a:off x="3062" y="1722"/>
              <a:ext cx="312" cy="474"/>
            </a:xfrm>
            <a:custGeom>
              <a:avLst/>
              <a:gdLst/>
              <a:ahLst/>
              <a:cxnLst/>
              <a:rect l="l" t="t" r="r" b="b"/>
              <a:pathLst>
                <a:path w="165" h="250" extrusionOk="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4" name="Google Shape;54;p48"/>
            <p:cNvSpPr/>
            <p:nvPr/>
          </p:nvSpPr>
          <p:spPr>
            <a:xfrm>
              <a:off x="2843" y="1589"/>
              <a:ext cx="87" cy="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5" name="Google Shape;55;p48"/>
            <p:cNvSpPr/>
            <p:nvPr/>
          </p:nvSpPr>
          <p:spPr>
            <a:xfrm>
              <a:off x="3873" y="1589"/>
              <a:ext cx="87" cy="8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6" name="Google Shape;56;p48"/>
            <p:cNvSpPr/>
            <p:nvPr/>
          </p:nvSpPr>
          <p:spPr>
            <a:xfrm>
              <a:off x="4062" y="1584"/>
              <a:ext cx="242" cy="462"/>
            </a:xfrm>
            <a:custGeom>
              <a:avLst/>
              <a:gdLst/>
              <a:ahLst/>
              <a:cxnLst/>
              <a:rect l="l" t="t" r="r" b="b"/>
              <a:pathLst>
                <a:path w="128" h="244" extrusionOk="0">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57" name="Google Shape;57;p48"/>
            <p:cNvSpPr/>
            <p:nvPr/>
          </p:nvSpPr>
          <p:spPr>
            <a:xfrm>
              <a:off x="2071" y="1578"/>
              <a:ext cx="632" cy="631"/>
            </a:xfrm>
            <a:custGeom>
              <a:avLst/>
              <a:gdLst/>
              <a:ahLst/>
              <a:cxnLst/>
              <a:rect l="l" t="t" r="r" b="b"/>
              <a:pathLst>
                <a:path w="334" h="333" extrusionOk="0">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8"/>
        <p:cNvGrpSpPr/>
        <p:nvPr/>
      </p:nvGrpSpPr>
      <p:grpSpPr>
        <a:xfrm>
          <a:off x="0" y="0"/>
          <a:ext cx="0" cy="0"/>
          <a:chOff x="0" y="0"/>
          <a:chExt cx="0" cy="0"/>
        </a:xfrm>
      </p:grpSpPr>
      <p:sp>
        <p:nvSpPr>
          <p:cNvPr id="59" name="Google Shape;59;p49"/>
          <p:cNvSpPr txBox="1">
            <a:spLocks noGrp="1"/>
          </p:cNvSpPr>
          <p:nvPr>
            <p:ph type="ctrTitle"/>
          </p:nvPr>
        </p:nvSpPr>
        <p:spPr>
          <a:xfrm>
            <a:off x="1524000" y="1806139"/>
            <a:ext cx="9144000" cy="324572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2"/>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subTitle" idx="1"/>
          </p:nvPr>
        </p:nvSpPr>
        <p:spPr>
          <a:xfrm>
            <a:off x="1524000" y="5714325"/>
            <a:ext cx="9144000" cy="45375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accent3"/>
              </a:buClr>
              <a:buSzPts val="2399"/>
              <a:buNone/>
              <a:defRPr sz="2399">
                <a:solidFill>
                  <a:schemeClr val="accent3"/>
                </a:solidFill>
              </a:defRPr>
            </a:lvl1pPr>
            <a:lvl2pPr lvl="1" algn="ctr">
              <a:lnSpc>
                <a:spcPct val="90000"/>
              </a:lnSpc>
              <a:spcBef>
                <a:spcPts val="900"/>
              </a:spcBef>
              <a:spcAft>
                <a:spcPts val="0"/>
              </a:spcAft>
              <a:buClr>
                <a:schemeClr val="dk2"/>
              </a:buClr>
              <a:buSzPts val="1999"/>
              <a:buNone/>
              <a:defRPr sz="1999"/>
            </a:lvl2pPr>
            <a:lvl3pPr lvl="2" algn="ctr">
              <a:lnSpc>
                <a:spcPct val="90000"/>
              </a:lnSpc>
              <a:spcBef>
                <a:spcPts val="900"/>
              </a:spcBef>
              <a:spcAft>
                <a:spcPts val="0"/>
              </a:spcAft>
              <a:buClr>
                <a:schemeClr val="accent3"/>
              </a:buClr>
              <a:buSzPts val="1799"/>
              <a:buNone/>
              <a:defRPr sz="1799"/>
            </a:lvl3pPr>
            <a:lvl4pPr lvl="3" algn="ctr">
              <a:lnSpc>
                <a:spcPct val="90000"/>
              </a:lnSpc>
              <a:spcBef>
                <a:spcPts val="900"/>
              </a:spcBef>
              <a:spcAft>
                <a:spcPts val="0"/>
              </a:spcAft>
              <a:buSzPts val="1599"/>
              <a:buNone/>
              <a:defRPr sz="1599"/>
            </a:lvl4pPr>
            <a:lvl5pPr lvl="4" algn="ctr">
              <a:lnSpc>
                <a:spcPct val="90000"/>
              </a:lnSpc>
              <a:spcBef>
                <a:spcPts val="900"/>
              </a:spcBef>
              <a:spcAft>
                <a:spcPts val="0"/>
              </a:spcAft>
              <a:buSzPts val="1599"/>
              <a:buNone/>
              <a:defRPr sz="1599"/>
            </a:lvl5pPr>
            <a:lvl6pPr lvl="5" algn="ctr">
              <a:lnSpc>
                <a:spcPct val="90000"/>
              </a:lnSpc>
              <a:spcBef>
                <a:spcPts val="900"/>
              </a:spcBef>
              <a:spcAft>
                <a:spcPts val="0"/>
              </a:spcAft>
              <a:buSzPts val="1599"/>
              <a:buNone/>
              <a:defRPr sz="1599"/>
            </a:lvl6pPr>
            <a:lvl7pPr lvl="6" algn="ctr">
              <a:lnSpc>
                <a:spcPct val="90000"/>
              </a:lnSpc>
              <a:spcBef>
                <a:spcPts val="900"/>
              </a:spcBef>
              <a:spcAft>
                <a:spcPts val="0"/>
              </a:spcAft>
              <a:buSzPts val="1599"/>
              <a:buNone/>
              <a:defRPr sz="1599"/>
            </a:lvl7pPr>
            <a:lvl8pPr lvl="7" algn="ctr">
              <a:lnSpc>
                <a:spcPct val="90000"/>
              </a:lnSpc>
              <a:spcBef>
                <a:spcPts val="900"/>
              </a:spcBef>
              <a:spcAft>
                <a:spcPts val="0"/>
              </a:spcAft>
              <a:buSzPts val="1599"/>
              <a:buNone/>
              <a:defRPr sz="1599"/>
            </a:lvl8pPr>
            <a:lvl9pPr lvl="8" algn="ctr">
              <a:lnSpc>
                <a:spcPct val="90000"/>
              </a:lnSpc>
              <a:spcBef>
                <a:spcPts val="900"/>
              </a:spcBef>
              <a:spcAft>
                <a:spcPts val="900"/>
              </a:spcAft>
              <a:buSzPts val="1599"/>
              <a:buNone/>
              <a:defRPr sz="1599"/>
            </a:lvl9pPr>
          </a:lstStyle>
          <a:p>
            <a:endParaRPr/>
          </a:p>
        </p:txBody>
      </p:sp>
      <p:grpSp>
        <p:nvGrpSpPr>
          <p:cNvPr id="61" name="Google Shape;61;p49"/>
          <p:cNvGrpSpPr/>
          <p:nvPr/>
        </p:nvGrpSpPr>
        <p:grpSpPr>
          <a:xfrm>
            <a:off x="4700788" y="689925"/>
            <a:ext cx="2793600" cy="681042"/>
            <a:chOff x="2071" y="1578"/>
            <a:chExt cx="2587" cy="631"/>
          </a:xfrm>
        </p:grpSpPr>
        <p:sp>
          <p:nvSpPr>
            <p:cNvPr id="62" name="Google Shape;62;p49"/>
            <p:cNvSpPr/>
            <p:nvPr/>
          </p:nvSpPr>
          <p:spPr>
            <a:xfrm>
              <a:off x="2765" y="1728"/>
              <a:ext cx="244" cy="318"/>
            </a:xfrm>
            <a:custGeom>
              <a:avLst/>
              <a:gdLst/>
              <a:ahLst/>
              <a:cxnLst/>
              <a:rect l="l" t="t" r="r" b="b"/>
              <a:pathLst>
                <a:path w="129" h="168" extrusionOk="0">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3" name="Google Shape;63;p49"/>
            <p:cNvSpPr/>
            <p:nvPr/>
          </p:nvSpPr>
          <p:spPr>
            <a:xfrm>
              <a:off x="3798" y="1728"/>
              <a:ext cx="244" cy="318"/>
            </a:xfrm>
            <a:custGeom>
              <a:avLst/>
              <a:gdLst/>
              <a:ahLst/>
              <a:cxnLst/>
              <a:rect l="l" t="t" r="r" b="b"/>
              <a:pathLst>
                <a:path w="129" h="168" extrusionOk="0">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4" name="Google Shape;64;p49"/>
            <p:cNvSpPr/>
            <p:nvPr/>
          </p:nvSpPr>
          <p:spPr>
            <a:xfrm>
              <a:off x="4361" y="1728"/>
              <a:ext cx="297" cy="464"/>
            </a:xfrm>
            <a:custGeom>
              <a:avLst/>
              <a:gdLst/>
              <a:ahLst/>
              <a:cxnLst/>
              <a:rect l="l" t="t" r="r" b="b"/>
              <a:pathLst>
                <a:path w="157" h="245" extrusionOk="0">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5" name="Google Shape;65;p49"/>
            <p:cNvSpPr/>
            <p:nvPr/>
          </p:nvSpPr>
          <p:spPr>
            <a:xfrm>
              <a:off x="3457" y="1726"/>
              <a:ext cx="263" cy="322"/>
            </a:xfrm>
            <a:custGeom>
              <a:avLst/>
              <a:gdLst/>
              <a:ahLst/>
              <a:cxnLst/>
              <a:rect l="l" t="t" r="r" b="b"/>
              <a:pathLst>
                <a:path w="139" h="170" extrusionOk="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6" name="Google Shape;66;p49"/>
            <p:cNvSpPr/>
            <p:nvPr/>
          </p:nvSpPr>
          <p:spPr>
            <a:xfrm>
              <a:off x="2264" y="1724"/>
              <a:ext cx="246" cy="328"/>
            </a:xfrm>
            <a:custGeom>
              <a:avLst/>
              <a:gdLst/>
              <a:ahLst/>
              <a:cxnLst/>
              <a:rect l="l" t="t" r="r" b="b"/>
              <a:pathLst>
                <a:path w="130" h="173" extrusionOk="0">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7" name="Google Shape;67;p49"/>
            <p:cNvSpPr/>
            <p:nvPr/>
          </p:nvSpPr>
          <p:spPr>
            <a:xfrm>
              <a:off x="3062" y="1722"/>
              <a:ext cx="312" cy="474"/>
            </a:xfrm>
            <a:custGeom>
              <a:avLst/>
              <a:gdLst/>
              <a:ahLst/>
              <a:cxnLst/>
              <a:rect l="l" t="t" r="r" b="b"/>
              <a:pathLst>
                <a:path w="165" h="250" extrusionOk="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8" name="Google Shape;68;p49"/>
            <p:cNvSpPr/>
            <p:nvPr/>
          </p:nvSpPr>
          <p:spPr>
            <a:xfrm>
              <a:off x="284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69" name="Google Shape;69;p49"/>
            <p:cNvSpPr/>
            <p:nvPr/>
          </p:nvSpPr>
          <p:spPr>
            <a:xfrm>
              <a:off x="387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70" name="Google Shape;70;p49"/>
            <p:cNvSpPr/>
            <p:nvPr/>
          </p:nvSpPr>
          <p:spPr>
            <a:xfrm>
              <a:off x="4062" y="1584"/>
              <a:ext cx="242" cy="462"/>
            </a:xfrm>
            <a:custGeom>
              <a:avLst/>
              <a:gdLst/>
              <a:ahLst/>
              <a:cxnLst/>
              <a:rect l="l" t="t" r="r" b="b"/>
              <a:pathLst>
                <a:path w="128" h="244" extrusionOk="0">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71" name="Google Shape;71;p49"/>
            <p:cNvSpPr/>
            <p:nvPr/>
          </p:nvSpPr>
          <p:spPr>
            <a:xfrm>
              <a:off x="2071" y="1578"/>
              <a:ext cx="632" cy="631"/>
            </a:xfrm>
            <a:custGeom>
              <a:avLst/>
              <a:gdLst/>
              <a:ahLst/>
              <a:cxnLst/>
              <a:rect l="l" t="t" r="r" b="b"/>
              <a:pathLst>
                <a:path w="334" h="333" extrusionOk="0">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bg>
      <p:bgPr>
        <a:solidFill>
          <a:srgbClr val="D8D8D8"/>
        </a:solidFill>
        <a:effectLst/>
      </p:bgPr>
    </p:bg>
    <p:spTree>
      <p:nvGrpSpPr>
        <p:cNvPr id="1" name="Shape 72"/>
        <p:cNvGrpSpPr/>
        <p:nvPr/>
      </p:nvGrpSpPr>
      <p:grpSpPr>
        <a:xfrm>
          <a:off x="0" y="0"/>
          <a:ext cx="0" cy="0"/>
          <a:chOff x="0" y="0"/>
          <a:chExt cx="0" cy="0"/>
        </a:xfrm>
      </p:grpSpPr>
      <p:sp>
        <p:nvSpPr>
          <p:cNvPr id="73" name="Google Shape;73;p50"/>
          <p:cNvSpPr txBox="1">
            <a:spLocks noGrp="1"/>
          </p:cNvSpPr>
          <p:nvPr>
            <p:ph type="ctrTitle"/>
          </p:nvPr>
        </p:nvSpPr>
        <p:spPr>
          <a:xfrm>
            <a:off x="1524000" y="1806139"/>
            <a:ext cx="9144000" cy="324572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subTitle" idx="1"/>
          </p:nvPr>
        </p:nvSpPr>
        <p:spPr>
          <a:xfrm>
            <a:off x="1524000" y="5714325"/>
            <a:ext cx="9144000" cy="45375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2399"/>
              <a:buNone/>
              <a:defRPr sz="2399">
                <a:solidFill>
                  <a:schemeClr val="lt1"/>
                </a:solidFill>
              </a:defRPr>
            </a:lvl1pPr>
            <a:lvl2pPr lvl="1" algn="ctr">
              <a:lnSpc>
                <a:spcPct val="90000"/>
              </a:lnSpc>
              <a:spcBef>
                <a:spcPts val="900"/>
              </a:spcBef>
              <a:spcAft>
                <a:spcPts val="0"/>
              </a:spcAft>
              <a:buClr>
                <a:schemeClr val="dk2"/>
              </a:buClr>
              <a:buSzPts val="1999"/>
              <a:buNone/>
              <a:defRPr sz="1999"/>
            </a:lvl2pPr>
            <a:lvl3pPr lvl="2" algn="ctr">
              <a:lnSpc>
                <a:spcPct val="90000"/>
              </a:lnSpc>
              <a:spcBef>
                <a:spcPts val="900"/>
              </a:spcBef>
              <a:spcAft>
                <a:spcPts val="0"/>
              </a:spcAft>
              <a:buClr>
                <a:schemeClr val="accent3"/>
              </a:buClr>
              <a:buSzPts val="1799"/>
              <a:buNone/>
              <a:defRPr sz="1799"/>
            </a:lvl3pPr>
            <a:lvl4pPr lvl="3" algn="ctr">
              <a:lnSpc>
                <a:spcPct val="90000"/>
              </a:lnSpc>
              <a:spcBef>
                <a:spcPts val="900"/>
              </a:spcBef>
              <a:spcAft>
                <a:spcPts val="0"/>
              </a:spcAft>
              <a:buSzPts val="1599"/>
              <a:buNone/>
              <a:defRPr sz="1599"/>
            </a:lvl4pPr>
            <a:lvl5pPr lvl="4" algn="ctr">
              <a:lnSpc>
                <a:spcPct val="90000"/>
              </a:lnSpc>
              <a:spcBef>
                <a:spcPts val="900"/>
              </a:spcBef>
              <a:spcAft>
                <a:spcPts val="0"/>
              </a:spcAft>
              <a:buSzPts val="1599"/>
              <a:buNone/>
              <a:defRPr sz="1599"/>
            </a:lvl5pPr>
            <a:lvl6pPr lvl="5" algn="ctr">
              <a:lnSpc>
                <a:spcPct val="90000"/>
              </a:lnSpc>
              <a:spcBef>
                <a:spcPts val="900"/>
              </a:spcBef>
              <a:spcAft>
                <a:spcPts val="0"/>
              </a:spcAft>
              <a:buSzPts val="1599"/>
              <a:buNone/>
              <a:defRPr sz="1599"/>
            </a:lvl6pPr>
            <a:lvl7pPr lvl="6" algn="ctr">
              <a:lnSpc>
                <a:spcPct val="90000"/>
              </a:lnSpc>
              <a:spcBef>
                <a:spcPts val="900"/>
              </a:spcBef>
              <a:spcAft>
                <a:spcPts val="0"/>
              </a:spcAft>
              <a:buSzPts val="1599"/>
              <a:buNone/>
              <a:defRPr sz="1599"/>
            </a:lvl7pPr>
            <a:lvl8pPr lvl="7" algn="ctr">
              <a:lnSpc>
                <a:spcPct val="90000"/>
              </a:lnSpc>
              <a:spcBef>
                <a:spcPts val="900"/>
              </a:spcBef>
              <a:spcAft>
                <a:spcPts val="0"/>
              </a:spcAft>
              <a:buSzPts val="1599"/>
              <a:buNone/>
              <a:defRPr sz="1599"/>
            </a:lvl8pPr>
            <a:lvl9pPr lvl="8" algn="ctr">
              <a:lnSpc>
                <a:spcPct val="90000"/>
              </a:lnSpc>
              <a:spcBef>
                <a:spcPts val="900"/>
              </a:spcBef>
              <a:spcAft>
                <a:spcPts val="900"/>
              </a:spcAft>
              <a:buSzPts val="1599"/>
              <a:buNone/>
              <a:defRPr sz="1599"/>
            </a:lvl9pPr>
          </a:lstStyle>
          <a:p>
            <a:endParaRPr/>
          </a:p>
        </p:txBody>
      </p:sp>
      <p:grpSp>
        <p:nvGrpSpPr>
          <p:cNvPr id="75" name="Google Shape;75;p50"/>
          <p:cNvGrpSpPr/>
          <p:nvPr/>
        </p:nvGrpSpPr>
        <p:grpSpPr>
          <a:xfrm>
            <a:off x="4700788" y="689925"/>
            <a:ext cx="2793600" cy="681042"/>
            <a:chOff x="2071" y="1578"/>
            <a:chExt cx="2587" cy="631"/>
          </a:xfrm>
        </p:grpSpPr>
        <p:sp>
          <p:nvSpPr>
            <p:cNvPr id="76" name="Google Shape;76;p50"/>
            <p:cNvSpPr/>
            <p:nvPr/>
          </p:nvSpPr>
          <p:spPr>
            <a:xfrm>
              <a:off x="2765" y="1728"/>
              <a:ext cx="244" cy="318"/>
            </a:xfrm>
            <a:custGeom>
              <a:avLst/>
              <a:gdLst/>
              <a:ahLst/>
              <a:cxnLst/>
              <a:rect l="l" t="t" r="r" b="b"/>
              <a:pathLst>
                <a:path w="129" h="168" extrusionOk="0">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77" name="Google Shape;77;p50"/>
            <p:cNvSpPr/>
            <p:nvPr/>
          </p:nvSpPr>
          <p:spPr>
            <a:xfrm>
              <a:off x="3798" y="1728"/>
              <a:ext cx="244" cy="318"/>
            </a:xfrm>
            <a:custGeom>
              <a:avLst/>
              <a:gdLst/>
              <a:ahLst/>
              <a:cxnLst/>
              <a:rect l="l" t="t" r="r" b="b"/>
              <a:pathLst>
                <a:path w="129" h="168" extrusionOk="0">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78" name="Google Shape;78;p50"/>
            <p:cNvSpPr/>
            <p:nvPr/>
          </p:nvSpPr>
          <p:spPr>
            <a:xfrm>
              <a:off x="4361" y="1728"/>
              <a:ext cx="297" cy="464"/>
            </a:xfrm>
            <a:custGeom>
              <a:avLst/>
              <a:gdLst/>
              <a:ahLst/>
              <a:cxnLst/>
              <a:rect l="l" t="t" r="r" b="b"/>
              <a:pathLst>
                <a:path w="157" h="245" extrusionOk="0">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79" name="Google Shape;79;p50"/>
            <p:cNvSpPr/>
            <p:nvPr/>
          </p:nvSpPr>
          <p:spPr>
            <a:xfrm>
              <a:off x="3457" y="1726"/>
              <a:ext cx="263" cy="322"/>
            </a:xfrm>
            <a:custGeom>
              <a:avLst/>
              <a:gdLst/>
              <a:ahLst/>
              <a:cxnLst/>
              <a:rect l="l" t="t" r="r" b="b"/>
              <a:pathLst>
                <a:path w="139" h="170" extrusionOk="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0" name="Google Shape;80;p50"/>
            <p:cNvSpPr/>
            <p:nvPr/>
          </p:nvSpPr>
          <p:spPr>
            <a:xfrm>
              <a:off x="2264" y="1724"/>
              <a:ext cx="246" cy="328"/>
            </a:xfrm>
            <a:custGeom>
              <a:avLst/>
              <a:gdLst/>
              <a:ahLst/>
              <a:cxnLst/>
              <a:rect l="l" t="t" r="r" b="b"/>
              <a:pathLst>
                <a:path w="130" h="173" extrusionOk="0">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1" name="Google Shape;81;p50"/>
            <p:cNvSpPr/>
            <p:nvPr/>
          </p:nvSpPr>
          <p:spPr>
            <a:xfrm>
              <a:off x="3062" y="1722"/>
              <a:ext cx="312" cy="474"/>
            </a:xfrm>
            <a:custGeom>
              <a:avLst/>
              <a:gdLst/>
              <a:ahLst/>
              <a:cxnLst/>
              <a:rect l="l" t="t" r="r" b="b"/>
              <a:pathLst>
                <a:path w="165" h="250" extrusionOk="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2" name="Google Shape;82;p50"/>
            <p:cNvSpPr/>
            <p:nvPr/>
          </p:nvSpPr>
          <p:spPr>
            <a:xfrm>
              <a:off x="284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3" name="Google Shape;83;p50"/>
            <p:cNvSpPr/>
            <p:nvPr/>
          </p:nvSpPr>
          <p:spPr>
            <a:xfrm>
              <a:off x="3873" y="1589"/>
              <a:ext cx="87" cy="88"/>
            </a:xfrm>
            <a:prstGeom prst="ellipse">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4" name="Google Shape;84;p50"/>
            <p:cNvSpPr/>
            <p:nvPr/>
          </p:nvSpPr>
          <p:spPr>
            <a:xfrm>
              <a:off x="4062" y="1584"/>
              <a:ext cx="242" cy="462"/>
            </a:xfrm>
            <a:custGeom>
              <a:avLst/>
              <a:gdLst/>
              <a:ahLst/>
              <a:cxnLst/>
              <a:rect l="l" t="t" r="r" b="b"/>
              <a:pathLst>
                <a:path w="128" h="244" extrusionOk="0">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sp>
          <p:nvSpPr>
            <p:cNvPr id="85" name="Google Shape;85;p50"/>
            <p:cNvSpPr/>
            <p:nvPr/>
          </p:nvSpPr>
          <p:spPr>
            <a:xfrm>
              <a:off x="2071" y="1578"/>
              <a:ext cx="632" cy="631"/>
            </a:xfrm>
            <a:custGeom>
              <a:avLst/>
              <a:gdLst/>
              <a:ahLst/>
              <a:cxnLst/>
              <a:rect l="l" t="t" r="r" b="b"/>
              <a:pathLst>
                <a:path w="334" h="333" extrusionOk="0">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3">
                <a:solidFill>
                  <a:schemeClr val="dk1"/>
                </a:solidFill>
                <a:latin typeface="Calibri"/>
                <a:ea typeface="Calibri"/>
                <a:cs typeface="Calibri"/>
                <a:sym typeface="Calibri"/>
              </a:endParaRP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86"/>
        <p:cNvGrpSpPr/>
        <p:nvPr/>
      </p:nvGrpSpPr>
      <p:grpSpPr>
        <a:xfrm>
          <a:off x="0" y="0"/>
          <a:ext cx="0" cy="0"/>
          <a:chOff x="0" y="0"/>
          <a:chExt cx="0" cy="0"/>
        </a:xfrm>
      </p:grpSpPr>
      <p:sp>
        <p:nvSpPr>
          <p:cNvPr id="87" name="Google Shape;87;p51"/>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1"/>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lvl="0" indent="0" algn="l">
              <a:spcBef>
                <a:spcPts val="0"/>
              </a:spcBef>
              <a:buNone/>
              <a:defRPr sz="1100">
                <a:solidFill>
                  <a:schemeClr val="lt1"/>
                </a:solidFill>
                <a:latin typeface="Calibri"/>
                <a:ea typeface="Calibri"/>
                <a:cs typeface="Calibri"/>
                <a:sym typeface="Calibri"/>
              </a:defRPr>
            </a:lvl1pPr>
            <a:lvl2pPr marL="0" lvl="1" indent="0" algn="l">
              <a:spcBef>
                <a:spcPts val="0"/>
              </a:spcBef>
              <a:buNone/>
              <a:defRPr sz="1100">
                <a:solidFill>
                  <a:schemeClr val="lt1"/>
                </a:solidFill>
                <a:latin typeface="Calibri"/>
                <a:ea typeface="Calibri"/>
                <a:cs typeface="Calibri"/>
                <a:sym typeface="Calibri"/>
              </a:defRPr>
            </a:lvl2pPr>
            <a:lvl3pPr marL="0" lvl="2" indent="0" algn="l">
              <a:spcBef>
                <a:spcPts val="0"/>
              </a:spcBef>
              <a:buNone/>
              <a:defRPr sz="1100">
                <a:solidFill>
                  <a:schemeClr val="lt1"/>
                </a:solidFill>
                <a:latin typeface="Calibri"/>
                <a:ea typeface="Calibri"/>
                <a:cs typeface="Calibri"/>
                <a:sym typeface="Calibri"/>
              </a:defRPr>
            </a:lvl3pPr>
            <a:lvl4pPr marL="0" lvl="3" indent="0" algn="l">
              <a:spcBef>
                <a:spcPts val="0"/>
              </a:spcBef>
              <a:buNone/>
              <a:defRPr sz="1100">
                <a:solidFill>
                  <a:schemeClr val="lt1"/>
                </a:solidFill>
                <a:latin typeface="Calibri"/>
                <a:ea typeface="Calibri"/>
                <a:cs typeface="Calibri"/>
                <a:sym typeface="Calibri"/>
              </a:defRPr>
            </a:lvl4pPr>
            <a:lvl5pPr marL="0" lvl="4" indent="0" algn="l">
              <a:spcBef>
                <a:spcPts val="0"/>
              </a:spcBef>
              <a:buNone/>
              <a:defRPr sz="1100">
                <a:solidFill>
                  <a:schemeClr val="lt1"/>
                </a:solidFill>
                <a:latin typeface="Calibri"/>
                <a:ea typeface="Calibri"/>
                <a:cs typeface="Calibri"/>
                <a:sym typeface="Calibri"/>
              </a:defRPr>
            </a:lvl5pPr>
            <a:lvl6pPr marL="0" lvl="5" indent="0" algn="l">
              <a:spcBef>
                <a:spcPts val="0"/>
              </a:spcBef>
              <a:buNone/>
              <a:defRPr sz="1100">
                <a:solidFill>
                  <a:schemeClr val="lt1"/>
                </a:solidFill>
                <a:latin typeface="Calibri"/>
                <a:ea typeface="Calibri"/>
                <a:cs typeface="Calibri"/>
                <a:sym typeface="Calibri"/>
              </a:defRPr>
            </a:lvl6pPr>
            <a:lvl7pPr marL="0" lvl="6" indent="0" algn="l">
              <a:spcBef>
                <a:spcPts val="0"/>
              </a:spcBef>
              <a:buNone/>
              <a:defRPr sz="1100">
                <a:solidFill>
                  <a:schemeClr val="lt1"/>
                </a:solidFill>
                <a:latin typeface="Calibri"/>
                <a:ea typeface="Calibri"/>
                <a:cs typeface="Calibri"/>
                <a:sym typeface="Calibri"/>
              </a:defRPr>
            </a:lvl7pPr>
            <a:lvl8pPr marL="0" lvl="7" indent="0" algn="l">
              <a:spcBef>
                <a:spcPts val="0"/>
              </a:spcBef>
              <a:buNone/>
              <a:defRPr sz="1100">
                <a:solidFill>
                  <a:schemeClr val="lt1"/>
                </a:solidFill>
                <a:latin typeface="Calibri"/>
                <a:ea typeface="Calibri"/>
                <a:cs typeface="Calibri"/>
                <a:sym typeface="Calibri"/>
              </a:defRPr>
            </a:lvl8pPr>
            <a:lvl9pPr marL="0" lvl="8" indent="0" algn="l">
              <a:spcBef>
                <a:spcPts val="0"/>
              </a:spcBef>
              <a:buNone/>
              <a:defRPr sz="11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51"/>
          <p:cNvSpPr txBox="1">
            <a:spLocks noGrp="1"/>
          </p:cNvSpPr>
          <p:nvPr>
            <p:ph type="title"/>
          </p:nvPr>
        </p:nvSpPr>
        <p:spPr>
          <a:xfrm>
            <a:off x="410878" y="1521184"/>
            <a:ext cx="11368018" cy="3815631"/>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800"/>
              <a:buFont typeface="Calibri"/>
              <a:buNone/>
              <a:defRPr sz="28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410878" y="1521182"/>
            <a:ext cx="11368018" cy="451734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9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2pPr>
            <a:lvl3pPr marL="1371600" marR="0" lvl="2" indent="-228600" algn="l" rtl="0">
              <a:lnSpc>
                <a:spcPct val="90000"/>
              </a:lnSpc>
              <a:spcBef>
                <a:spcPts val="900"/>
              </a:spcBef>
              <a:spcAft>
                <a:spcPts val="0"/>
              </a:spcAft>
              <a:buClr>
                <a:schemeClr val="accent3"/>
              </a:buClr>
              <a:buSzPts val="1800"/>
              <a:buFont typeface="Arial"/>
              <a:buNone/>
              <a:defRPr sz="1800" b="0" i="0" u="none" strike="noStrike" cap="none">
                <a:solidFill>
                  <a:schemeClr val="accent3"/>
                </a:solidFill>
                <a:latin typeface="Calibri"/>
                <a:ea typeface="Calibri"/>
                <a:cs typeface="Calibri"/>
                <a:sym typeface="Calibri"/>
              </a:defRPr>
            </a:lvl3pPr>
            <a:lvl4pPr marL="1828800" marR="0" lvl="3" indent="-342900"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6pPr>
            <a:lvl7pPr marL="3200400" marR="0" lvl="6" indent="-342900"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7pPr>
            <a:lvl8pPr marL="3657600" marR="0" lvl="7" indent="-342900" algn="l" rtl="0">
              <a:lnSpc>
                <a:spcPct val="90000"/>
              </a:lnSpc>
              <a:spcBef>
                <a:spcPts val="900"/>
              </a:spcBef>
              <a:spcAft>
                <a:spcPts val="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8pPr>
            <a:lvl9pPr marL="4114800" marR="0" lvl="8" indent="-342900" algn="l" rtl="0">
              <a:lnSpc>
                <a:spcPct val="90000"/>
              </a:lnSpc>
              <a:spcBef>
                <a:spcPts val="900"/>
              </a:spcBef>
              <a:spcAft>
                <a:spcPts val="900"/>
              </a:spcAft>
              <a:buClr>
                <a:schemeClr val="accent3"/>
              </a:buClr>
              <a:buSzPts val="1800"/>
              <a:buFont typeface="Arial"/>
              <a:buChar char="•"/>
              <a:defRPr sz="1800" b="0" i="0" u="none" strike="noStrike" cap="none">
                <a:solidFill>
                  <a:schemeClr val="dk2"/>
                </a:solidFill>
                <a:latin typeface="Calibri"/>
                <a:ea typeface="Calibri"/>
                <a:cs typeface="Calibri"/>
                <a:sym typeface="Calibri"/>
              </a:defRPr>
            </a:lvl9pPr>
          </a:lstStyle>
          <a:p>
            <a:endParaRPr/>
          </a:p>
        </p:txBody>
      </p:sp>
      <p:sp>
        <p:nvSpPr>
          <p:cNvPr id="12" name="Google Shape;12;p4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0" i="0" u="none" strike="noStrike" cap="none">
                <a:solidFill>
                  <a:schemeClr val="accent5"/>
                </a:solidFill>
                <a:latin typeface="Calibri"/>
                <a:ea typeface="Calibri"/>
                <a:cs typeface="Calibri"/>
                <a:sym typeface="Calibri"/>
              </a:defRPr>
            </a:lvl1pPr>
            <a:lvl2pPr marL="0" marR="0" lvl="1" indent="0" algn="l" rtl="0">
              <a:spcBef>
                <a:spcPts val="0"/>
              </a:spcBef>
              <a:buNone/>
              <a:defRPr sz="1100" b="0" i="0" u="none" strike="noStrike" cap="none">
                <a:solidFill>
                  <a:schemeClr val="accent5"/>
                </a:solidFill>
                <a:latin typeface="Calibri"/>
                <a:ea typeface="Calibri"/>
                <a:cs typeface="Calibri"/>
                <a:sym typeface="Calibri"/>
              </a:defRPr>
            </a:lvl2pPr>
            <a:lvl3pPr marL="0" marR="0" lvl="2" indent="0" algn="l" rtl="0">
              <a:spcBef>
                <a:spcPts val="0"/>
              </a:spcBef>
              <a:buNone/>
              <a:defRPr sz="1100" b="0" i="0" u="none" strike="noStrike" cap="none">
                <a:solidFill>
                  <a:schemeClr val="accent5"/>
                </a:solidFill>
                <a:latin typeface="Calibri"/>
                <a:ea typeface="Calibri"/>
                <a:cs typeface="Calibri"/>
                <a:sym typeface="Calibri"/>
              </a:defRPr>
            </a:lvl3pPr>
            <a:lvl4pPr marL="0" marR="0" lvl="3" indent="0" algn="l" rtl="0">
              <a:spcBef>
                <a:spcPts val="0"/>
              </a:spcBef>
              <a:buNone/>
              <a:defRPr sz="1100" b="0" i="0" u="none" strike="noStrike" cap="none">
                <a:solidFill>
                  <a:schemeClr val="accent5"/>
                </a:solidFill>
                <a:latin typeface="Calibri"/>
                <a:ea typeface="Calibri"/>
                <a:cs typeface="Calibri"/>
                <a:sym typeface="Calibri"/>
              </a:defRPr>
            </a:lvl4pPr>
            <a:lvl5pPr marL="0" marR="0" lvl="4" indent="0" algn="l" rtl="0">
              <a:spcBef>
                <a:spcPts val="0"/>
              </a:spcBef>
              <a:buNone/>
              <a:defRPr sz="1100" b="0" i="0" u="none" strike="noStrike" cap="none">
                <a:solidFill>
                  <a:schemeClr val="accent5"/>
                </a:solidFill>
                <a:latin typeface="Calibri"/>
                <a:ea typeface="Calibri"/>
                <a:cs typeface="Calibri"/>
                <a:sym typeface="Calibri"/>
              </a:defRPr>
            </a:lvl5pPr>
            <a:lvl6pPr marL="0" marR="0" lvl="5" indent="0" algn="l" rtl="0">
              <a:spcBef>
                <a:spcPts val="0"/>
              </a:spcBef>
              <a:buNone/>
              <a:defRPr sz="1100" b="0" i="0" u="none" strike="noStrike" cap="none">
                <a:solidFill>
                  <a:schemeClr val="accent5"/>
                </a:solidFill>
                <a:latin typeface="Calibri"/>
                <a:ea typeface="Calibri"/>
                <a:cs typeface="Calibri"/>
                <a:sym typeface="Calibri"/>
              </a:defRPr>
            </a:lvl6pPr>
            <a:lvl7pPr marL="0" marR="0" lvl="6" indent="0" algn="l" rtl="0">
              <a:spcBef>
                <a:spcPts val="0"/>
              </a:spcBef>
              <a:buNone/>
              <a:defRPr sz="1100" b="0" i="0" u="none" strike="noStrike" cap="none">
                <a:solidFill>
                  <a:schemeClr val="accent5"/>
                </a:solidFill>
                <a:latin typeface="Calibri"/>
                <a:ea typeface="Calibri"/>
                <a:cs typeface="Calibri"/>
                <a:sym typeface="Calibri"/>
              </a:defRPr>
            </a:lvl7pPr>
            <a:lvl8pPr marL="0" marR="0" lvl="7" indent="0" algn="l" rtl="0">
              <a:spcBef>
                <a:spcPts val="0"/>
              </a:spcBef>
              <a:buNone/>
              <a:defRPr sz="1100" b="0" i="0" u="none" strike="noStrike" cap="none">
                <a:solidFill>
                  <a:schemeClr val="accent5"/>
                </a:solidFill>
                <a:latin typeface="Calibri"/>
                <a:ea typeface="Calibri"/>
                <a:cs typeface="Calibri"/>
                <a:sym typeface="Calibri"/>
              </a:defRPr>
            </a:lvl8pPr>
            <a:lvl9pPr marL="0" marR="0" lvl="8" indent="0" algn="l" rtl="0">
              <a:spcBef>
                <a:spcPts val="0"/>
              </a:spcBef>
              <a:buNone/>
              <a:defRPr sz="1100" b="0" i="0" u="none" strike="noStrike" cap="none">
                <a:solidFill>
                  <a:schemeClr val="accent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1">
          <p15:clr>
            <a:srgbClr val="F26B43"/>
          </p15:clr>
        </p15:guide>
        <p15:guide id="2" pos="3841">
          <p15:clr>
            <a:srgbClr val="F26B43"/>
          </p15:clr>
        </p15:guide>
        <p15:guide id="3" pos="260">
          <p15:clr>
            <a:srgbClr val="F26B43"/>
          </p15:clr>
        </p15:guide>
        <p15:guide id="4" pos="7420">
          <p15:clr>
            <a:srgbClr val="F26B43"/>
          </p15:clr>
        </p15:guide>
        <p15:guide id="5" orient="horz" pos="323">
          <p15:clr>
            <a:srgbClr val="F26B43"/>
          </p15:clr>
        </p15:guide>
        <p15:guide id="6" orient="horz" pos="958">
          <p15:clr>
            <a:srgbClr val="F26B43"/>
          </p15:clr>
        </p15:guide>
        <p15:guide id="7" orient="horz" pos="39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3279994" y="2736632"/>
            <a:ext cx="7278986" cy="138473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A5A5A5"/>
              </a:buClr>
              <a:buSzPts val="2000"/>
              <a:buFont typeface="Calibri"/>
              <a:buNone/>
            </a:pPr>
            <a:r>
              <a:rPr lang="en-US" sz="2000" b="0" dirty="0">
                <a:solidFill>
                  <a:srgbClr val="A5A5A5"/>
                </a:solidFill>
              </a:rPr>
              <a:t>My take on the</a:t>
            </a:r>
            <a:br>
              <a:rPr lang="en-US" dirty="0"/>
            </a:br>
            <a:r>
              <a:rPr lang="en-US" dirty="0"/>
              <a:t>LEAN START-UP</a:t>
            </a:r>
            <a:br>
              <a:rPr lang="en-US" dirty="0"/>
            </a:br>
            <a:r>
              <a:rPr lang="en-US" sz="2000" b="0" dirty="0">
                <a:solidFill>
                  <a:srgbClr val="A5A5A5"/>
                </a:solidFill>
              </a:rPr>
              <a:t>approach to innovation</a:t>
            </a:r>
            <a:endParaRPr b="0" dirty="0">
              <a:solidFill>
                <a:srgbClr val="A5A5A5"/>
              </a:solidFill>
            </a:endParaRPr>
          </a:p>
        </p:txBody>
      </p:sp>
      <p:sp>
        <p:nvSpPr>
          <p:cNvPr id="165" name="Google Shape;165;p1"/>
          <p:cNvSpPr txBox="1">
            <a:spLocks noGrp="1"/>
          </p:cNvSpPr>
          <p:nvPr>
            <p:ph type="subTitle" idx="1"/>
          </p:nvPr>
        </p:nvSpPr>
        <p:spPr>
          <a:xfrm>
            <a:off x="2422744" y="5876250"/>
            <a:ext cx="7197506" cy="45375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3"/>
              </a:buClr>
              <a:buSzPts val="2300"/>
              <a:buNone/>
            </a:pPr>
            <a:r>
              <a:rPr lang="en-US"/>
              <a:t>Alexandru Darie / April 10</a:t>
            </a:r>
            <a:r>
              <a:rPr lang="en-US" baseline="30000"/>
              <a:t>th</a:t>
            </a:r>
            <a:r>
              <a:rPr lang="en-US"/>
              <a:t> 2019</a:t>
            </a:r>
            <a:endParaRPr/>
          </a:p>
        </p:txBody>
      </p:sp>
      <p:pic>
        <p:nvPicPr>
          <p:cNvPr id="166" name="Google Shape;166;p1" descr="Image result for lean startup"/>
          <p:cNvPicPr preferRelativeResize="0"/>
          <p:nvPr/>
        </p:nvPicPr>
        <p:blipFill rotWithShape="1">
          <a:blip r:embed="rId3">
            <a:alphaModFix/>
          </a:blip>
          <a:srcRect/>
          <a:stretch/>
        </p:blipFill>
        <p:spPr>
          <a:xfrm>
            <a:off x="1526631" y="2295525"/>
            <a:ext cx="1507626" cy="2266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0"/>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10</a:t>
            </a:fld>
            <a:endParaRPr/>
          </a:p>
        </p:txBody>
      </p:sp>
      <p:sp>
        <p:nvSpPr>
          <p:cNvPr id="360" name="Google Shape;360;p10"/>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Product Market fit</a:t>
            </a:r>
            <a:endParaRPr/>
          </a:p>
        </p:txBody>
      </p:sp>
      <p:sp>
        <p:nvSpPr>
          <p:cNvPr id="361" name="Google Shape;361;p10"/>
          <p:cNvSpPr/>
          <p:nvPr/>
        </p:nvSpPr>
        <p:spPr>
          <a:xfrm>
            <a:off x="8335363" y="2027989"/>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ACE"/>
                </a:solidFill>
                <a:latin typeface="Calibri"/>
                <a:ea typeface="Calibri"/>
                <a:cs typeface="Calibri"/>
                <a:sym typeface="Calibri"/>
              </a:rPr>
              <a:t>FEATURE SET</a:t>
            </a:r>
            <a:endParaRPr/>
          </a:p>
        </p:txBody>
      </p:sp>
      <p:grpSp>
        <p:nvGrpSpPr>
          <p:cNvPr id="362" name="Google Shape;362;p10"/>
          <p:cNvGrpSpPr/>
          <p:nvPr/>
        </p:nvGrpSpPr>
        <p:grpSpPr>
          <a:xfrm>
            <a:off x="6013491" y="1203066"/>
            <a:ext cx="5949348" cy="4138044"/>
            <a:chOff x="3648470" y="1766658"/>
            <a:chExt cx="5949348" cy="7360477"/>
          </a:xfrm>
        </p:grpSpPr>
        <p:sp>
          <p:nvSpPr>
            <p:cNvPr id="363" name="Google Shape;363;p10"/>
            <p:cNvSpPr/>
            <p:nvPr/>
          </p:nvSpPr>
          <p:spPr>
            <a:xfrm>
              <a:off x="5275651" y="4194825"/>
              <a:ext cx="2713443" cy="939000"/>
            </a:xfrm>
            <a:custGeom>
              <a:avLst/>
              <a:gdLst/>
              <a:ahLst/>
              <a:cxnLst/>
              <a:rect l="l" t="t" r="r" b="b"/>
              <a:pathLst>
                <a:path w="3565740" h="939001" extrusionOk="0">
                  <a:moveTo>
                    <a:pt x="507765" y="0"/>
                  </a:moveTo>
                  <a:lnTo>
                    <a:pt x="3083704" y="8470"/>
                  </a:lnTo>
                  <a:lnTo>
                    <a:pt x="3565740" y="939001"/>
                  </a:lnTo>
                  <a:lnTo>
                    <a:pt x="0" y="939001"/>
                  </a:lnTo>
                  <a:cubicBezTo>
                    <a:pt x="181540" y="626001"/>
                    <a:pt x="326225" y="313000"/>
                    <a:pt x="507765" y="0"/>
                  </a:cubicBezTo>
                  <a:close/>
                </a:path>
              </a:pathLst>
            </a:custGeom>
            <a:noFill/>
            <a:ln w="38100" cap="flat" cmpd="sng">
              <a:solidFill>
                <a:srgbClr val="7283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10"/>
            <p:cNvSpPr/>
            <p:nvPr/>
          </p:nvSpPr>
          <p:spPr>
            <a:xfrm>
              <a:off x="6225294" y="1766658"/>
              <a:ext cx="822766" cy="1060018"/>
            </a:xfrm>
            <a:custGeom>
              <a:avLst/>
              <a:gdLst/>
              <a:ahLst/>
              <a:cxnLst/>
              <a:rect l="l" t="t" r="r" b="b"/>
              <a:pathLst>
                <a:path w="2617672" h="2320386" extrusionOk="0">
                  <a:moveTo>
                    <a:pt x="0" y="2320386"/>
                  </a:moveTo>
                  <a:lnTo>
                    <a:pt x="1324792" y="0"/>
                  </a:lnTo>
                  <a:lnTo>
                    <a:pt x="2617672" y="2316151"/>
                  </a:lnTo>
                  <a:lnTo>
                    <a:pt x="0" y="2320386"/>
                  </a:lnTo>
                  <a:close/>
                </a:path>
              </a:pathLst>
            </a:custGeom>
            <a:noFill/>
            <a:ln w="38100" cap="flat" cmpd="sng">
              <a:solidFill>
                <a:srgbClr val="0011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 name="Google Shape;365;p10"/>
            <p:cNvSpPr/>
            <p:nvPr/>
          </p:nvSpPr>
          <p:spPr>
            <a:xfrm>
              <a:off x="4752622" y="5273379"/>
              <a:ext cx="3754625" cy="1144604"/>
            </a:xfrm>
            <a:custGeom>
              <a:avLst/>
              <a:gdLst/>
              <a:ahLst/>
              <a:cxnLst/>
              <a:rect l="l" t="t" r="r" b="b"/>
              <a:pathLst>
                <a:path w="4736460" h="1144604" extrusionOk="0">
                  <a:moveTo>
                    <a:pt x="587010" y="0"/>
                  </a:moveTo>
                  <a:lnTo>
                    <a:pt x="4166931" y="0"/>
                  </a:lnTo>
                  <a:lnTo>
                    <a:pt x="4736460" y="1144604"/>
                  </a:lnTo>
                  <a:lnTo>
                    <a:pt x="0" y="1144604"/>
                  </a:lnTo>
                  <a:cubicBezTo>
                    <a:pt x="213593" y="765893"/>
                    <a:pt x="385432" y="399889"/>
                    <a:pt x="587010" y="0"/>
                  </a:cubicBezTo>
                  <a:close/>
                </a:path>
              </a:pathLst>
            </a:cu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 name="Google Shape;366;p10"/>
            <p:cNvSpPr/>
            <p:nvPr/>
          </p:nvSpPr>
          <p:spPr>
            <a:xfrm>
              <a:off x="4206270" y="6618664"/>
              <a:ext cx="4836130" cy="1140369"/>
            </a:xfrm>
            <a:custGeom>
              <a:avLst/>
              <a:gdLst/>
              <a:ahLst/>
              <a:cxnLst/>
              <a:rect l="l" t="t" r="r" b="b"/>
              <a:pathLst>
                <a:path w="4708899" h="1140370" extrusionOk="0">
                  <a:moveTo>
                    <a:pt x="445050" y="1"/>
                  </a:moveTo>
                  <a:lnTo>
                    <a:pt x="4262462" y="0"/>
                  </a:lnTo>
                  <a:lnTo>
                    <a:pt x="4708899" y="1140370"/>
                  </a:lnTo>
                  <a:lnTo>
                    <a:pt x="0" y="1131901"/>
                  </a:lnTo>
                  <a:cubicBezTo>
                    <a:pt x="188088" y="660008"/>
                    <a:pt x="268555" y="450718"/>
                    <a:pt x="445050" y="1"/>
                  </a:cubicBezTo>
                  <a:close/>
                </a:path>
              </a:pathLst>
            </a:custGeom>
            <a:noFill/>
            <a:ln w="38100" cap="flat" cmpd="sng">
              <a:solidFill>
                <a:srgbClr val="A1AC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 name="Google Shape;367;p10"/>
            <p:cNvSpPr/>
            <p:nvPr/>
          </p:nvSpPr>
          <p:spPr>
            <a:xfrm>
              <a:off x="3648470" y="7952881"/>
              <a:ext cx="5949348" cy="1174254"/>
            </a:xfrm>
            <a:custGeom>
              <a:avLst/>
              <a:gdLst/>
              <a:ahLst/>
              <a:cxnLst/>
              <a:rect l="l" t="t" r="r" b="b"/>
              <a:pathLst>
                <a:path w="4787463" h="1174255" extrusionOk="0">
                  <a:moveTo>
                    <a:pt x="370318" y="38122"/>
                  </a:moveTo>
                  <a:lnTo>
                    <a:pt x="4404262" y="0"/>
                  </a:lnTo>
                  <a:lnTo>
                    <a:pt x="4787463" y="1174255"/>
                  </a:lnTo>
                  <a:lnTo>
                    <a:pt x="0" y="1161552"/>
                  </a:lnTo>
                  <a:cubicBezTo>
                    <a:pt x="176591" y="626124"/>
                    <a:pt x="205320" y="531195"/>
                    <a:pt x="370318" y="38122"/>
                  </a:cubicBezTo>
                  <a:close/>
                </a:path>
              </a:pathLst>
            </a:custGeom>
            <a:noFill/>
            <a:ln w="38100" cap="flat" cmpd="sng">
              <a:solidFill>
                <a:srgbClr val="D0D5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 name="Google Shape;368;p10"/>
            <p:cNvSpPr/>
            <p:nvPr/>
          </p:nvSpPr>
          <p:spPr>
            <a:xfrm>
              <a:off x="5740629" y="3040971"/>
              <a:ext cx="1774633" cy="951708"/>
            </a:xfrm>
            <a:custGeom>
              <a:avLst/>
              <a:gdLst/>
              <a:ahLst/>
              <a:cxnLst/>
              <a:rect l="l" t="t" r="r" b="b"/>
              <a:pathLst>
                <a:path w="3551445" h="951708" extrusionOk="0">
                  <a:moveTo>
                    <a:pt x="784161" y="0"/>
                  </a:moveTo>
                  <a:lnTo>
                    <a:pt x="2793012" y="0"/>
                  </a:lnTo>
                  <a:lnTo>
                    <a:pt x="3551445" y="939003"/>
                  </a:lnTo>
                  <a:lnTo>
                    <a:pt x="0" y="951708"/>
                  </a:lnTo>
                  <a:cubicBezTo>
                    <a:pt x="257786" y="642943"/>
                    <a:pt x="531140" y="308765"/>
                    <a:pt x="784161" y="0"/>
                  </a:cubicBezTo>
                  <a:close/>
                </a:path>
              </a:pathLst>
            </a:custGeom>
            <a:noFill/>
            <a:ln w="38100" cap="flat" cmpd="sng">
              <a:solidFill>
                <a:srgbClr val="001A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69" name="Google Shape;369;p10"/>
          <p:cNvSpPr/>
          <p:nvPr/>
        </p:nvSpPr>
        <p:spPr>
          <a:xfrm>
            <a:off x="8019297" y="2707199"/>
            <a:ext cx="199418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7283FF"/>
                </a:solidFill>
                <a:latin typeface="Calibri"/>
                <a:ea typeface="Calibri"/>
                <a:cs typeface="Calibri"/>
                <a:sym typeface="Calibri"/>
              </a:rPr>
              <a:t>VALUE PROPOSITION</a:t>
            </a:r>
            <a:endParaRPr/>
          </a:p>
        </p:txBody>
      </p:sp>
      <p:sp>
        <p:nvSpPr>
          <p:cNvPr id="370" name="Google Shape;370;p10"/>
          <p:cNvSpPr/>
          <p:nvPr/>
        </p:nvSpPr>
        <p:spPr>
          <a:xfrm>
            <a:off x="7919588" y="3340560"/>
            <a:ext cx="219360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18E692"/>
                </a:solidFill>
                <a:latin typeface="Calibri"/>
                <a:ea typeface="Calibri"/>
                <a:cs typeface="Calibri"/>
                <a:sym typeface="Calibri"/>
              </a:rPr>
              <a:t>PRODUCT-MARKET FIT</a:t>
            </a:r>
            <a:endParaRPr/>
          </a:p>
        </p:txBody>
      </p:sp>
      <p:sp>
        <p:nvSpPr>
          <p:cNvPr id="371" name="Google Shape;371;p10"/>
          <p:cNvSpPr/>
          <p:nvPr/>
        </p:nvSpPr>
        <p:spPr>
          <a:xfrm>
            <a:off x="7809907" y="4115114"/>
            <a:ext cx="241296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D0D5FE"/>
                </a:solidFill>
                <a:latin typeface="Calibri"/>
                <a:ea typeface="Calibri"/>
                <a:cs typeface="Calibri"/>
                <a:sym typeface="Calibri"/>
              </a:rPr>
              <a:t>UNDERSERVED NEEDS</a:t>
            </a:r>
            <a:endParaRPr/>
          </a:p>
        </p:txBody>
      </p:sp>
      <p:sp>
        <p:nvSpPr>
          <p:cNvPr id="372" name="Google Shape;372;p10"/>
          <p:cNvSpPr/>
          <p:nvPr/>
        </p:nvSpPr>
        <p:spPr>
          <a:xfrm>
            <a:off x="7790910" y="4837944"/>
            <a:ext cx="241296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D0D5FE"/>
                </a:solidFill>
                <a:latin typeface="Calibri"/>
                <a:ea typeface="Calibri"/>
                <a:cs typeface="Calibri"/>
                <a:sym typeface="Calibri"/>
              </a:rPr>
              <a:t>TARGET CUSTOMER</a:t>
            </a:r>
            <a:endParaRPr/>
          </a:p>
        </p:txBody>
      </p:sp>
      <p:sp>
        <p:nvSpPr>
          <p:cNvPr id="373" name="Google Shape;373;p10"/>
          <p:cNvSpPr/>
          <p:nvPr/>
        </p:nvSpPr>
        <p:spPr>
          <a:xfrm>
            <a:off x="8335363" y="1459253"/>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189"/>
                </a:solidFill>
                <a:latin typeface="Calibri"/>
                <a:ea typeface="Calibri"/>
                <a:cs typeface="Calibri"/>
                <a:sym typeface="Calibri"/>
              </a:rPr>
              <a:t>UX</a:t>
            </a:r>
            <a:endParaRPr/>
          </a:p>
        </p:txBody>
      </p:sp>
      <p:sp>
        <p:nvSpPr>
          <p:cNvPr id="374" name="Google Shape;374;p10"/>
          <p:cNvSpPr/>
          <p:nvPr/>
        </p:nvSpPr>
        <p:spPr>
          <a:xfrm>
            <a:off x="5600700" y="3741656"/>
            <a:ext cx="6477000" cy="1820944"/>
          </a:xfrm>
          <a:prstGeom prst="roundRect">
            <a:avLst>
              <a:gd name="adj" fmla="val 10264"/>
            </a:avLst>
          </a:prstGeom>
          <a:noFill/>
          <a:ln w="12700" cap="flat" cmpd="sng">
            <a:solidFill>
              <a:srgbClr val="18E6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5" name="Google Shape;375;p10"/>
          <p:cNvSpPr/>
          <p:nvPr/>
        </p:nvSpPr>
        <p:spPr>
          <a:xfrm>
            <a:off x="5600700" y="1009650"/>
            <a:ext cx="6477000" cy="2218088"/>
          </a:xfrm>
          <a:prstGeom prst="roundRect">
            <a:avLst>
              <a:gd name="adj" fmla="val 10264"/>
            </a:avLst>
          </a:prstGeom>
          <a:noFill/>
          <a:ln w="12700" cap="flat" cmpd="sng">
            <a:solidFill>
              <a:srgbClr val="18E6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6" name="Google Shape;376;p10"/>
          <p:cNvSpPr/>
          <p:nvPr/>
        </p:nvSpPr>
        <p:spPr>
          <a:xfrm>
            <a:off x="5932573" y="3653564"/>
            <a:ext cx="1211953" cy="176184"/>
          </a:xfrm>
          <a:prstGeom prst="roundRect">
            <a:avLst>
              <a:gd name="adj" fmla="val 16667"/>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PROBLEM SPACE</a:t>
            </a:r>
            <a:endParaRPr/>
          </a:p>
        </p:txBody>
      </p:sp>
      <p:sp>
        <p:nvSpPr>
          <p:cNvPr id="377" name="Google Shape;377;p10"/>
          <p:cNvSpPr/>
          <p:nvPr/>
        </p:nvSpPr>
        <p:spPr>
          <a:xfrm>
            <a:off x="5932573" y="3159934"/>
            <a:ext cx="1211953" cy="176184"/>
          </a:xfrm>
          <a:prstGeom prst="roundRect">
            <a:avLst>
              <a:gd name="adj" fmla="val 16667"/>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SOLUTION SPACE</a:t>
            </a:r>
            <a:endParaRPr/>
          </a:p>
        </p:txBody>
      </p:sp>
      <p:sp>
        <p:nvSpPr>
          <p:cNvPr id="378" name="Google Shape;378;p10"/>
          <p:cNvSpPr txBox="1">
            <a:spLocks noGrp="1"/>
          </p:cNvSpPr>
          <p:nvPr>
            <p:ph type="body" idx="1"/>
          </p:nvPr>
        </p:nvSpPr>
        <p:spPr>
          <a:xfrm>
            <a:off x="410880" y="1521184"/>
            <a:ext cx="4836130" cy="381744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2400"/>
              <a:buNone/>
            </a:pPr>
            <a:r>
              <a:rPr lang="en-US" b="0"/>
              <a:t>Formulate and Validate the Hypothesis at each of the pyramid levels.</a:t>
            </a:r>
            <a:endParaRPr/>
          </a:p>
          <a:p>
            <a:pPr marL="0" lvl="0" indent="0" algn="l" rtl="0">
              <a:lnSpc>
                <a:spcPct val="90000"/>
              </a:lnSpc>
              <a:spcBef>
                <a:spcPts val="900"/>
              </a:spcBef>
              <a:spcAft>
                <a:spcPts val="0"/>
              </a:spcAft>
              <a:buClr>
                <a:schemeClr val="dk2"/>
              </a:buClr>
              <a:buSzPts val="2400"/>
              <a:buNone/>
            </a:pPr>
            <a:r>
              <a:rPr lang="en-US" b="0"/>
              <a:t>When trying to do root cause analyses make sure you go deep enough to prevent you only do cosmetic fixes</a:t>
            </a:r>
            <a:endParaRPr/>
          </a:p>
        </p:txBody>
      </p:sp>
      <p:sp>
        <p:nvSpPr>
          <p:cNvPr id="379" name="Google Shape;379;p10"/>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1"/>
          <p:cNvSpPr txBox="1">
            <a:spLocks noGrp="1"/>
          </p:cNvSpPr>
          <p:nvPr>
            <p:ph type="body" idx="1"/>
          </p:nvPr>
        </p:nvSpPr>
        <p:spPr>
          <a:xfrm>
            <a:off x="410880" y="1521184"/>
            <a:ext cx="4836130" cy="381744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2400"/>
              <a:buNone/>
            </a:pPr>
            <a:r>
              <a:rPr lang="en-US" b="0"/>
              <a:t>Usable, delightful</a:t>
            </a:r>
            <a:endParaRPr/>
          </a:p>
        </p:txBody>
      </p:sp>
      <p:sp>
        <p:nvSpPr>
          <p:cNvPr id="385" name="Google Shape;385;p11"/>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386" name="Google Shape;386;p11"/>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UX Design Hierarchy</a:t>
            </a:r>
            <a:endParaRPr/>
          </a:p>
        </p:txBody>
      </p:sp>
      <p:sp>
        <p:nvSpPr>
          <p:cNvPr id="387" name="Google Shape;387;p11"/>
          <p:cNvSpPr/>
          <p:nvPr/>
        </p:nvSpPr>
        <p:spPr>
          <a:xfrm>
            <a:off x="8335363" y="2134669"/>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ACE"/>
                </a:solidFill>
                <a:latin typeface="Calibri"/>
                <a:ea typeface="Calibri"/>
                <a:cs typeface="Calibri"/>
                <a:sym typeface="Calibri"/>
              </a:rPr>
              <a:t>VISUAL</a:t>
            </a:r>
            <a:endParaRPr/>
          </a:p>
        </p:txBody>
      </p:sp>
      <p:grpSp>
        <p:nvGrpSpPr>
          <p:cNvPr id="388" name="Google Shape;388;p11"/>
          <p:cNvGrpSpPr/>
          <p:nvPr/>
        </p:nvGrpSpPr>
        <p:grpSpPr>
          <a:xfrm>
            <a:off x="6571291" y="1203066"/>
            <a:ext cx="4836130" cy="3368900"/>
            <a:chOff x="4206270" y="1766658"/>
            <a:chExt cx="4836130" cy="5992375"/>
          </a:xfrm>
        </p:grpSpPr>
        <p:sp>
          <p:nvSpPr>
            <p:cNvPr id="389" name="Google Shape;389;p11"/>
            <p:cNvSpPr/>
            <p:nvPr/>
          </p:nvSpPr>
          <p:spPr>
            <a:xfrm>
              <a:off x="5275651" y="4194825"/>
              <a:ext cx="2713443" cy="939000"/>
            </a:xfrm>
            <a:custGeom>
              <a:avLst/>
              <a:gdLst/>
              <a:ahLst/>
              <a:cxnLst/>
              <a:rect l="l" t="t" r="r" b="b"/>
              <a:pathLst>
                <a:path w="3565740" h="939001" extrusionOk="0">
                  <a:moveTo>
                    <a:pt x="507765" y="0"/>
                  </a:moveTo>
                  <a:lnTo>
                    <a:pt x="3083704" y="8470"/>
                  </a:lnTo>
                  <a:lnTo>
                    <a:pt x="3565740" y="939001"/>
                  </a:lnTo>
                  <a:lnTo>
                    <a:pt x="0" y="939001"/>
                  </a:lnTo>
                  <a:cubicBezTo>
                    <a:pt x="181540" y="626001"/>
                    <a:pt x="326225" y="313000"/>
                    <a:pt x="507765" y="0"/>
                  </a:cubicBezTo>
                  <a:close/>
                </a:path>
              </a:pathLst>
            </a:custGeom>
            <a:noFill/>
            <a:ln w="38100" cap="flat" cmpd="sng">
              <a:solidFill>
                <a:srgbClr val="7283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0" name="Google Shape;390;p11"/>
            <p:cNvSpPr/>
            <p:nvPr/>
          </p:nvSpPr>
          <p:spPr>
            <a:xfrm>
              <a:off x="5702036" y="1766658"/>
              <a:ext cx="1869282" cy="2320386"/>
            </a:xfrm>
            <a:custGeom>
              <a:avLst/>
              <a:gdLst/>
              <a:ahLst/>
              <a:cxnLst/>
              <a:rect l="l" t="t" r="r" b="b"/>
              <a:pathLst>
                <a:path w="2617672" h="2320386" extrusionOk="0">
                  <a:moveTo>
                    <a:pt x="0" y="2320386"/>
                  </a:moveTo>
                  <a:lnTo>
                    <a:pt x="1324792" y="0"/>
                  </a:lnTo>
                  <a:lnTo>
                    <a:pt x="2617672" y="2316151"/>
                  </a:lnTo>
                  <a:lnTo>
                    <a:pt x="0" y="2320386"/>
                  </a:lnTo>
                  <a:close/>
                </a:path>
              </a:pathLst>
            </a:custGeom>
            <a:noFill/>
            <a:ln w="38100" cap="flat" cmpd="sng">
              <a:solidFill>
                <a:srgbClr val="001A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 name="Google Shape;391;p11"/>
            <p:cNvSpPr/>
            <p:nvPr/>
          </p:nvSpPr>
          <p:spPr>
            <a:xfrm>
              <a:off x="4752622" y="5273379"/>
              <a:ext cx="3754625" cy="1144604"/>
            </a:xfrm>
            <a:custGeom>
              <a:avLst/>
              <a:gdLst/>
              <a:ahLst/>
              <a:cxnLst/>
              <a:rect l="l" t="t" r="r" b="b"/>
              <a:pathLst>
                <a:path w="4736460" h="1144604" extrusionOk="0">
                  <a:moveTo>
                    <a:pt x="587010" y="0"/>
                  </a:moveTo>
                  <a:lnTo>
                    <a:pt x="4166931" y="0"/>
                  </a:lnTo>
                  <a:lnTo>
                    <a:pt x="4736460" y="1144604"/>
                  </a:lnTo>
                  <a:lnTo>
                    <a:pt x="0" y="1144604"/>
                  </a:lnTo>
                  <a:cubicBezTo>
                    <a:pt x="213593" y="765893"/>
                    <a:pt x="385432" y="399889"/>
                    <a:pt x="587010" y="0"/>
                  </a:cubicBezTo>
                  <a:close/>
                </a:path>
              </a:pathLst>
            </a:custGeom>
            <a:noFill/>
            <a:ln w="38100" cap="flat" cmpd="sng">
              <a:solidFill>
                <a:srgbClr val="A1AC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2" name="Google Shape;392;p11"/>
            <p:cNvSpPr/>
            <p:nvPr/>
          </p:nvSpPr>
          <p:spPr>
            <a:xfrm>
              <a:off x="4206270" y="6618664"/>
              <a:ext cx="4836130" cy="1140369"/>
            </a:xfrm>
            <a:custGeom>
              <a:avLst/>
              <a:gdLst/>
              <a:ahLst/>
              <a:cxnLst/>
              <a:rect l="l" t="t" r="r" b="b"/>
              <a:pathLst>
                <a:path w="4708899" h="1140370" extrusionOk="0">
                  <a:moveTo>
                    <a:pt x="445050" y="1"/>
                  </a:moveTo>
                  <a:lnTo>
                    <a:pt x="4262462" y="0"/>
                  </a:lnTo>
                  <a:lnTo>
                    <a:pt x="4708899" y="1140370"/>
                  </a:lnTo>
                  <a:lnTo>
                    <a:pt x="0" y="1131901"/>
                  </a:lnTo>
                  <a:cubicBezTo>
                    <a:pt x="188088" y="660008"/>
                    <a:pt x="268555" y="450718"/>
                    <a:pt x="445050" y="1"/>
                  </a:cubicBezTo>
                  <a:close/>
                </a:path>
              </a:pathLst>
            </a:custGeom>
            <a:noFill/>
            <a:ln w="38100" cap="flat" cmpd="sng">
              <a:solidFill>
                <a:srgbClr val="D0D5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93" name="Google Shape;393;p11"/>
          <p:cNvSpPr/>
          <p:nvPr/>
        </p:nvSpPr>
        <p:spPr>
          <a:xfrm>
            <a:off x="8109942" y="2707199"/>
            <a:ext cx="181289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7283FF"/>
                </a:solidFill>
                <a:latin typeface="Calibri"/>
                <a:ea typeface="Calibri"/>
                <a:cs typeface="Calibri"/>
                <a:sym typeface="Calibri"/>
              </a:rPr>
              <a:t>INTERACTION</a:t>
            </a:r>
            <a:endParaRPr/>
          </a:p>
        </p:txBody>
      </p:sp>
      <p:sp>
        <p:nvSpPr>
          <p:cNvPr id="394" name="Google Shape;394;p11"/>
          <p:cNvSpPr/>
          <p:nvPr/>
        </p:nvSpPr>
        <p:spPr>
          <a:xfrm>
            <a:off x="7919588" y="3340560"/>
            <a:ext cx="219360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A1ACFE"/>
                </a:solidFill>
                <a:latin typeface="Calibri"/>
                <a:ea typeface="Calibri"/>
                <a:cs typeface="Calibri"/>
                <a:sym typeface="Calibri"/>
              </a:rPr>
              <a:t>INFO ARCHITECTURE</a:t>
            </a:r>
            <a:endParaRPr/>
          </a:p>
        </p:txBody>
      </p:sp>
      <p:sp>
        <p:nvSpPr>
          <p:cNvPr id="395" name="Google Shape;395;p11"/>
          <p:cNvSpPr/>
          <p:nvPr/>
        </p:nvSpPr>
        <p:spPr>
          <a:xfrm>
            <a:off x="7809907" y="4115114"/>
            <a:ext cx="241296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D0D5FE"/>
                </a:solidFill>
                <a:latin typeface="Calibri"/>
                <a:ea typeface="Calibri"/>
                <a:cs typeface="Calibri"/>
                <a:sym typeface="Calibri"/>
              </a:rPr>
              <a:t>CONCEPTUAL DESIGN</a:t>
            </a:r>
            <a:endParaRPr/>
          </a:p>
        </p:txBody>
      </p:sp>
      <p:sp>
        <p:nvSpPr>
          <p:cNvPr id="396" name="Google Shape;396;p11"/>
          <p:cNvSpPr/>
          <p:nvPr/>
        </p:nvSpPr>
        <p:spPr>
          <a:xfrm>
            <a:off x="6214975" y="876300"/>
            <a:ext cx="5554396" cy="3896558"/>
          </a:xfrm>
          <a:custGeom>
            <a:avLst/>
            <a:gdLst/>
            <a:ahLst/>
            <a:cxnLst/>
            <a:rect l="l" t="t" r="r" b="b"/>
            <a:pathLst>
              <a:path w="2617672" h="2320386" extrusionOk="0">
                <a:moveTo>
                  <a:pt x="0" y="2320386"/>
                </a:moveTo>
                <a:lnTo>
                  <a:pt x="1324792" y="0"/>
                </a:lnTo>
                <a:lnTo>
                  <a:pt x="2617672" y="2316151"/>
                </a:lnTo>
                <a:lnTo>
                  <a:pt x="0" y="2320386"/>
                </a:lnTo>
                <a:close/>
              </a:path>
            </a:pathLst>
          </a:custGeom>
          <a:noFill/>
          <a:ln w="38100" cap="flat" cmpd="sng">
            <a:solidFill>
              <a:srgbClr val="0011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11"/>
          <p:cNvSpPr/>
          <p:nvPr/>
        </p:nvSpPr>
        <p:spPr>
          <a:xfrm>
            <a:off x="8335363" y="4631078"/>
            <a:ext cx="1362055" cy="288274"/>
          </a:xfrm>
          <a:prstGeom prst="rect">
            <a:avLst/>
          </a:prstGeom>
          <a:solidFill>
            <a:schemeClr val="lt1"/>
          </a:solidFill>
          <a:ln w="38100" cap="flat" cmpd="sng">
            <a:solidFill>
              <a:srgbClr val="0011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0D68"/>
                </a:solidFill>
                <a:latin typeface="Calibri"/>
                <a:ea typeface="Calibri"/>
                <a:cs typeface="Calibri"/>
                <a:sym typeface="Calibri"/>
              </a:rPr>
              <a:t>UX</a:t>
            </a:r>
            <a:endParaRPr/>
          </a:p>
        </p:txBody>
      </p:sp>
      <p:sp>
        <p:nvSpPr>
          <p:cNvPr id="398" name="Google Shape;398;p11"/>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2"/>
          <p:cNvSpPr txBox="1"/>
          <p:nvPr/>
        </p:nvSpPr>
        <p:spPr>
          <a:xfrm>
            <a:off x="410879" y="512498"/>
            <a:ext cx="3572639"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AB65"/>
              </a:buClr>
              <a:buSzPts val="2800"/>
              <a:buFont typeface="Calibri"/>
              <a:buNone/>
            </a:pPr>
            <a:r>
              <a:rPr lang="en-US" sz="2800" b="1">
                <a:solidFill>
                  <a:srgbClr val="00AB65"/>
                </a:solidFill>
                <a:latin typeface="Calibri"/>
                <a:ea typeface="Calibri"/>
                <a:cs typeface="Calibri"/>
                <a:sym typeface="Calibri"/>
              </a:rPr>
              <a:t>PIVOT TYPES</a:t>
            </a:r>
            <a:br>
              <a:rPr lang="en-US" sz="2800" b="1">
                <a:solidFill>
                  <a:srgbClr val="00AB65"/>
                </a:solidFill>
                <a:latin typeface="Calibri"/>
                <a:ea typeface="Calibri"/>
                <a:cs typeface="Calibri"/>
                <a:sym typeface="Calibri"/>
              </a:rPr>
            </a:br>
            <a:r>
              <a:rPr lang="en-US" sz="2800" b="1">
                <a:solidFill>
                  <a:srgbClr val="00AB65"/>
                </a:solidFill>
                <a:latin typeface="Calibri"/>
                <a:ea typeface="Calibri"/>
                <a:cs typeface="Calibri"/>
                <a:sym typeface="Calibri"/>
              </a:rPr>
              <a:t>Overview</a:t>
            </a:r>
            <a:endParaRPr/>
          </a:p>
        </p:txBody>
      </p:sp>
      <p:cxnSp>
        <p:nvCxnSpPr>
          <p:cNvPr id="404" name="Google Shape;404;p12"/>
          <p:cNvCxnSpPr/>
          <p:nvPr/>
        </p:nvCxnSpPr>
        <p:spPr>
          <a:xfrm rot="10800000">
            <a:off x="4161322" y="706978"/>
            <a:ext cx="0" cy="5731867"/>
          </a:xfrm>
          <a:prstGeom prst="straightConnector1">
            <a:avLst/>
          </a:prstGeom>
          <a:noFill/>
          <a:ln w="9525" cap="flat" cmpd="sng">
            <a:solidFill>
              <a:srgbClr val="7F7F7F"/>
            </a:solidFill>
            <a:prstDash val="lgDash"/>
            <a:miter lim="800000"/>
            <a:headEnd type="none" w="sm" len="sm"/>
            <a:tailEnd type="none" w="sm" len="sm"/>
          </a:ln>
        </p:spPr>
      </p:cxnSp>
      <p:sp>
        <p:nvSpPr>
          <p:cNvPr id="405" name="Google Shape;405;p12"/>
          <p:cNvSpPr txBox="1"/>
          <p:nvPr/>
        </p:nvSpPr>
        <p:spPr>
          <a:xfrm>
            <a:off x="410878" y="3152623"/>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ZOOM OUT</a:t>
            </a:r>
            <a:endParaRPr/>
          </a:p>
        </p:txBody>
      </p:sp>
      <p:sp>
        <p:nvSpPr>
          <p:cNvPr id="406" name="Google Shape;406;p12"/>
          <p:cNvSpPr txBox="1"/>
          <p:nvPr/>
        </p:nvSpPr>
        <p:spPr>
          <a:xfrm>
            <a:off x="410879" y="1609827"/>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ZOOM IN</a:t>
            </a:r>
            <a:endParaRPr/>
          </a:p>
        </p:txBody>
      </p:sp>
      <p:sp>
        <p:nvSpPr>
          <p:cNvPr id="407" name="Google Shape;407;p12"/>
          <p:cNvSpPr txBox="1"/>
          <p:nvPr/>
        </p:nvSpPr>
        <p:spPr>
          <a:xfrm>
            <a:off x="410878" y="4668260"/>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CUSTOMER SEGMENT</a:t>
            </a:r>
            <a:endParaRPr/>
          </a:p>
        </p:txBody>
      </p:sp>
      <p:sp>
        <p:nvSpPr>
          <p:cNvPr id="408" name="Google Shape;408;p12"/>
          <p:cNvSpPr txBox="1"/>
          <p:nvPr/>
        </p:nvSpPr>
        <p:spPr>
          <a:xfrm>
            <a:off x="9111608" y="3152623"/>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VALUE CAPTURE</a:t>
            </a:r>
            <a:endParaRPr sz="1467">
              <a:solidFill>
                <a:schemeClr val="lt1"/>
              </a:solidFill>
              <a:latin typeface="Calibri"/>
              <a:ea typeface="Calibri"/>
              <a:cs typeface="Calibri"/>
              <a:sym typeface="Calibri"/>
            </a:endParaRPr>
          </a:p>
        </p:txBody>
      </p:sp>
      <p:sp>
        <p:nvSpPr>
          <p:cNvPr id="409" name="Google Shape;409;p12"/>
          <p:cNvSpPr txBox="1"/>
          <p:nvPr/>
        </p:nvSpPr>
        <p:spPr>
          <a:xfrm>
            <a:off x="9111609" y="1609827"/>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CHANNEL</a:t>
            </a:r>
            <a:endParaRPr sz="1467">
              <a:solidFill>
                <a:schemeClr val="lt1"/>
              </a:solidFill>
              <a:latin typeface="Calibri"/>
              <a:ea typeface="Calibri"/>
              <a:cs typeface="Calibri"/>
              <a:sym typeface="Calibri"/>
            </a:endParaRPr>
          </a:p>
        </p:txBody>
      </p:sp>
      <p:sp>
        <p:nvSpPr>
          <p:cNvPr id="410" name="Google Shape;410;p12"/>
          <p:cNvSpPr txBox="1"/>
          <p:nvPr/>
        </p:nvSpPr>
        <p:spPr>
          <a:xfrm>
            <a:off x="9111608" y="4668260"/>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ENGINE OF GROWTH</a:t>
            </a:r>
            <a:endParaRPr sz="1467">
              <a:solidFill>
                <a:schemeClr val="lt1"/>
              </a:solidFill>
              <a:latin typeface="Calibri"/>
              <a:ea typeface="Calibri"/>
              <a:cs typeface="Calibri"/>
              <a:sym typeface="Calibri"/>
            </a:endParaRPr>
          </a:p>
        </p:txBody>
      </p:sp>
      <p:sp>
        <p:nvSpPr>
          <p:cNvPr id="411" name="Google Shape;411;p12"/>
          <p:cNvSpPr/>
          <p:nvPr/>
        </p:nvSpPr>
        <p:spPr>
          <a:xfrm>
            <a:off x="410879" y="2006320"/>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109A61"/>
                </a:solidFill>
                <a:latin typeface="Calibri"/>
                <a:ea typeface="Calibri"/>
                <a:cs typeface="Calibri"/>
                <a:sym typeface="Calibri"/>
              </a:rPr>
              <a:t>What previously was considered a single feature becomes the whole product.</a:t>
            </a:r>
            <a:endParaRPr/>
          </a:p>
        </p:txBody>
      </p:sp>
      <p:sp>
        <p:nvSpPr>
          <p:cNvPr id="412" name="Google Shape;412;p12"/>
          <p:cNvSpPr/>
          <p:nvPr/>
        </p:nvSpPr>
        <p:spPr>
          <a:xfrm>
            <a:off x="410878" y="3572912"/>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109A61"/>
                </a:solidFill>
                <a:latin typeface="Calibri"/>
                <a:ea typeface="Calibri"/>
                <a:cs typeface="Calibri"/>
                <a:sym typeface="Calibri"/>
              </a:rPr>
              <a:t>What was considered full product becomes just a single feature</a:t>
            </a:r>
            <a:endParaRPr/>
          </a:p>
        </p:txBody>
      </p:sp>
      <p:sp>
        <p:nvSpPr>
          <p:cNvPr id="413" name="Google Shape;413;p12"/>
          <p:cNvSpPr/>
          <p:nvPr/>
        </p:nvSpPr>
        <p:spPr>
          <a:xfrm>
            <a:off x="410878" y="5076171"/>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109A61"/>
                </a:solidFill>
                <a:latin typeface="Calibri"/>
                <a:ea typeface="Calibri"/>
                <a:cs typeface="Calibri"/>
                <a:sym typeface="Calibri"/>
              </a:rPr>
              <a:t>Change the Customer Segment you focus on.</a:t>
            </a:r>
            <a:endParaRPr/>
          </a:p>
          <a:p>
            <a:pPr marL="0" marR="0" lvl="0" indent="0" algn="l" rtl="0">
              <a:spcBef>
                <a:spcPts val="0"/>
              </a:spcBef>
              <a:spcAft>
                <a:spcPts val="0"/>
              </a:spcAft>
              <a:buNone/>
            </a:pPr>
            <a:r>
              <a:rPr lang="en-US" sz="1200">
                <a:solidFill>
                  <a:srgbClr val="109A61"/>
                </a:solidFill>
                <a:latin typeface="Calibri"/>
                <a:ea typeface="Calibri"/>
                <a:cs typeface="Calibri"/>
                <a:sym typeface="Calibri"/>
              </a:rPr>
              <a:t>Watch out for changes in Go-To-Market Strategy, channel of execution, tools to support all the above</a:t>
            </a:r>
            <a:endParaRPr/>
          </a:p>
          <a:p>
            <a:pPr marL="0" marR="0" lvl="0" indent="0" algn="l" rtl="0">
              <a:spcBef>
                <a:spcPts val="0"/>
              </a:spcBef>
              <a:spcAft>
                <a:spcPts val="0"/>
              </a:spcAft>
              <a:buNone/>
            </a:pPr>
            <a:r>
              <a:rPr lang="en-US" sz="1050">
                <a:solidFill>
                  <a:srgbClr val="109A61"/>
                </a:solidFill>
                <a:latin typeface="Calibri"/>
                <a:ea typeface="Calibri"/>
                <a:cs typeface="Calibri"/>
                <a:sym typeface="Calibri"/>
              </a:rPr>
              <a:t> </a:t>
            </a:r>
            <a:endParaRPr/>
          </a:p>
          <a:p>
            <a:pPr marL="0" marR="0" lvl="0" indent="0" algn="l" rtl="0">
              <a:spcBef>
                <a:spcPts val="0"/>
              </a:spcBef>
              <a:spcAft>
                <a:spcPts val="0"/>
              </a:spcAft>
              <a:buNone/>
            </a:pPr>
            <a:r>
              <a:rPr lang="en-US" sz="1050">
                <a:solidFill>
                  <a:srgbClr val="109A61"/>
                </a:solidFill>
                <a:latin typeface="Calibri"/>
                <a:ea typeface="Calibri"/>
                <a:cs typeface="Calibri"/>
                <a:sym typeface="Calibri"/>
              </a:rPr>
              <a:t>e.g. in extreme case moving from B2C to B2B</a:t>
            </a:r>
            <a:endParaRPr/>
          </a:p>
        </p:txBody>
      </p:sp>
      <p:sp>
        <p:nvSpPr>
          <p:cNvPr id="414" name="Google Shape;414;p12"/>
          <p:cNvSpPr/>
          <p:nvPr/>
        </p:nvSpPr>
        <p:spPr>
          <a:xfrm>
            <a:off x="8320137" y="1991202"/>
            <a:ext cx="3457256"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109A61"/>
                </a:solidFill>
                <a:latin typeface="Calibri"/>
                <a:ea typeface="Calibri"/>
                <a:cs typeface="Calibri"/>
                <a:sym typeface="Calibri"/>
              </a:rPr>
              <a:t>Changing the way the product is sold to users</a:t>
            </a:r>
            <a:endParaRPr sz="1050">
              <a:solidFill>
                <a:srgbClr val="109A61"/>
              </a:solidFill>
              <a:latin typeface="Calibri"/>
              <a:ea typeface="Calibri"/>
              <a:cs typeface="Calibri"/>
              <a:sym typeface="Calibri"/>
            </a:endParaRPr>
          </a:p>
        </p:txBody>
      </p:sp>
      <p:sp>
        <p:nvSpPr>
          <p:cNvPr id="415" name="Google Shape;415;p12"/>
          <p:cNvSpPr/>
          <p:nvPr/>
        </p:nvSpPr>
        <p:spPr>
          <a:xfrm>
            <a:off x="8320136" y="3557794"/>
            <a:ext cx="3457256"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109A61"/>
                </a:solidFill>
                <a:latin typeface="Calibri"/>
                <a:ea typeface="Calibri"/>
                <a:cs typeface="Calibri"/>
                <a:sym typeface="Calibri"/>
              </a:rPr>
              <a:t>Change the way you capture value in your solution</a:t>
            </a:r>
            <a:endParaRPr/>
          </a:p>
          <a:p>
            <a:pPr marL="0" marR="0" lvl="0" indent="0" algn="r" rtl="0">
              <a:spcBef>
                <a:spcPts val="0"/>
              </a:spcBef>
              <a:spcAft>
                <a:spcPts val="0"/>
              </a:spcAft>
              <a:buNone/>
            </a:pPr>
            <a:endParaRPr sz="1050">
              <a:solidFill>
                <a:srgbClr val="109A61"/>
              </a:solidFill>
              <a:latin typeface="Calibri"/>
              <a:ea typeface="Calibri"/>
              <a:cs typeface="Calibri"/>
              <a:sym typeface="Calibri"/>
            </a:endParaRPr>
          </a:p>
          <a:p>
            <a:pPr marL="0" marR="0" lvl="0" indent="0" algn="r" rtl="0">
              <a:spcBef>
                <a:spcPts val="0"/>
              </a:spcBef>
              <a:spcAft>
                <a:spcPts val="0"/>
              </a:spcAft>
              <a:buNone/>
            </a:pPr>
            <a:r>
              <a:rPr lang="en-US" sz="1050">
                <a:solidFill>
                  <a:srgbClr val="109A61"/>
                </a:solidFill>
                <a:latin typeface="Calibri"/>
                <a:ea typeface="Calibri"/>
                <a:cs typeface="Calibri"/>
                <a:sym typeface="Calibri"/>
              </a:rPr>
              <a:t>e.g. Move from pay-by-user to paid-through-advertising</a:t>
            </a:r>
            <a:endParaRPr/>
          </a:p>
          <a:p>
            <a:pPr marL="0" marR="0" lvl="0" indent="0" algn="r" rtl="0">
              <a:spcBef>
                <a:spcPts val="0"/>
              </a:spcBef>
              <a:spcAft>
                <a:spcPts val="0"/>
              </a:spcAft>
              <a:buNone/>
            </a:pPr>
            <a:r>
              <a:rPr lang="en-US" sz="1050">
                <a:solidFill>
                  <a:srgbClr val="109A61"/>
                </a:solidFill>
                <a:latin typeface="Calibri"/>
                <a:ea typeface="Calibri"/>
                <a:cs typeface="Calibri"/>
                <a:sym typeface="Calibri"/>
              </a:rPr>
              <a:t>Move from single sided market to a multi-sides market</a:t>
            </a:r>
            <a:endParaRPr/>
          </a:p>
          <a:p>
            <a:pPr marL="0" marR="0" lvl="0" indent="0" algn="r" rtl="0">
              <a:spcBef>
                <a:spcPts val="0"/>
              </a:spcBef>
              <a:spcAft>
                <a:spcPts val="0"/>
              </a:spcAft>
              <a:buNone/>
            </a:pPr>
            <a:r>
              <a:rPr lang="en-US" sz="1050">
                <a:solidFill>
                  <a:srgbClr val="109A61"/>
                </a:solidFill>
                <a:latin typeface="Calibri"/>
                <a:ea typeface="Calibri"/>
                <a:cs typeface="Calibri"/>
                <a:sym typeface="Calibri"/>
              </a:rPr>
              <a:t>where one side subsidize the other</a:t>
            </a:r>
            <a:endParaRPr/>
          </a:p>
        </p:txBody>
      </p:sp>
      <p:sp>
        <p:nvSpPr>
          <p:cNvPr id="416" name="Google Shape;416;p12"/>
          <p:cNvSpPr/>
          <p:nvPr/>
        </p:nvSpPr>
        <p:spPr>
          <a:xfrm>
            <a:off x="8320136" y="5061053"/>
            <a:ext cx="3457256"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109A61"/>
                </a:solidFill>
                <a:latin typeface="Calibri"/>
                <a:ea typeface="Calibri"/>
                <a:cs typeface="Calibri"/>
                <a:sym typeface="Calibri"/>
              </a:rPr>
              <a:t>Changing the way your solution will grow.</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Flip between STICKY/VIRAL/PAID Engines</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Watch for the meaningful KPI changes</a:t>
            </a:r>
            <a:endParaRPr/>
          </a:p>
          <a:p>
            <a:pPr marL="0" marR="0" lvl="0" indent="0" algn="r" rtl="0">
              <a:spcBef>
                <a:spcPts val="0"/>
              </a:spcBef>
              <a:spcAft>
                <a:spcPts val="0"/>
              </a:spcAft>
              <a:buNone/>
            </a:pPr>
            <a:endParaRPr sz="1050">
              <a:solidFill>
                <a:srgbClr val="109A61"/>
              </a:solidFill>
              <a:latin typeface="Calibri"/>
              <a:ea typeface="Calibri"/>
              <a:cs typeface="Calibri"/>
              <a:sym typeface="Calibri"/>
            </a:endParaRPr>
          </a:p>
          <a:p>
            <a:pPr marL="0" marR="0" lvl="0" indent="0" algn="r" rtl="0">
              <a:spcBef>
                <a:spcPts val="0"/>
              </a:spcBef>
              <a:spcAft>
                <a:spcPts val="0"/>
              </a:spcAft>
              <a:buNone/>
            </a:pPr>
            <a:r>
              <a:rPr lang="en-US" sz="1050">
                <a:solidFill>
                  <a:srgbClr val="109A61"/>
                </a:solidFill>
                <a:latin typeface="Calibri"/>
                <a:ea typeface="Calibri"/>
                <a:cs typeface="Calibri"/>
                <a:sym typeface="Calibri"/>
              </a:rPr>
              <a:t>e.g. From an add-on spreading virally to a stand-alone product people pay for</a:t>
            </a:r>
            <a:endParaRPr/>
          </a:p>
        </p:txBody>
      </p:sp>
      <p:cxnSp>
        <p:nvCxnSpPr>
          <p:cNvPr id="417" name="Google Shape;417;p12"/>
          <p:cNvCxnSpPr/>
          <p:nvPr/>
        </p:nvCxnSpPr>
        <p:spPr>
          <a:xfrm rot="10800000">
            <a:off x="8170493" y="691860"/>
            <a:ext cx="0" cy="5731867"/>
          </a:xfrm>
          <a:prstGeom prst="straightConnector1">
            <a:avLst/>
          </a:prstGeom>
          <a:noFill/>
          <a:ln w="9525" cap="flat" cmpd="sng">
            <a:solidFill>
              <a:srgbClr val="7F7F7F"/>
            </a:solidFill>
            <a:prstDash val="lgDash"/>
            <a:miter lim="800000"/>
            <a:headEnd type="none" w="sm" len="sm"/>
            <a:tailEnd type="none" w="sm" len="sm"/>
          </a:ln>
        </p:spPr>
      </p:cxnSp>
      <p:sp>
        <p:nvSpPr>
          <p:cNvPr id="418" name="Google Shape;418;p12"/>
          <p:cNvSpPr txBox="1"/>
          <p:nvPr/>
        </p:nvSpPr>
        <p:spPr>
          <a:xfrm>
            <a:off x="4796251" y="3152623"/>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PLATFORM</a:t>
            </a:r>
            <a:endParaRPr/>
          </a:p>
        </p:txBody>
      </p:sp>
      <p:sp>
        <p:nvSpPr>
          <p:cNvPr id="419" name="Google Shape;419;p12"/>
          <p:cNvSpPr txBox="1"/>
          <p:nvPr/>
        </p:nvSpPr>
        <p:spPr>
          <a:xfrm>
            <a:off x="4796251" y="1609827"/>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CUSTOMER NEED</a:t>
            </a:r>
            <a:endParaRPr/>
          </a:p>
        </p:txBody>
      </p:sp>
      <p:sp>
        <p:nvSpPr>
          <p:cNvPr id="420" name="Google Shape;420;p12"/>
          <p:cNvSpPr txBox="1"/>
          <p:nvPr/>
        </p:nvSpPr>
        <p:spPr>
          <a:xfrm>
            <a:off x="4796251" y="4668260"/>
            <a:ext cx="2665785" cy="316847"/>
          </a:xfrm>
          <a:prstGeom prst="rect">
            <a:avLst/>
          </a:prstGeom>
          <a:solidFill>
            <a:srgbClr val="007243"/>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BUSINESS ARCHITECTURE</a:t>
            </a:r>
            <a:endParaRPr/>
          </a:p>
        </p:txBody>
      </p:sp>
      <p:sp>
        <p:nvSpPr>
          <p:cNvPr id="421" name="Google Shape;421;p12"/>
          <p:cNvSpPr/>
          <p:nvPr/>
        </p:nvSpPr>
        <p:spPr>
          <a:xfrm>
            <a:off x="4472306" y="1991202"/>
            <a:ext cx="3313674" cy="10467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09A61"/>
                </a:solidFill>
                <a:latin typeface="Calibri"/>
                <a:ea typeface="Calibri"/>
                <a:cs typeface="Calibri"/>
                <a:sym typeface="Calibri"/>
              </a:rPr>
              <a:t>Customer remains the same but the need we solve changes. </a:t>
            </a:r>
            <a:endParaRPr/>
          </a:p>
        </p:txBody>
      </p:sp>
      <p:sp>
        <p:nvSpPr>
          <p:cNvPr id="422" name="Google Shape;422;p12"/>
          <p:cNvSpPr/>
          <p:nvPr/>
        </p:nvSpPr>
        <p:spPr>
          <a:xfrm>
            <a:off x="4237437" y="3557794"/>
            <a:ext cx="3783412" cy="10467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09A61"/>
                </a:solidFill>
                <a:latin typeface="Calibri"/>
                <a:ea typeface="Calibri"/>
                <a:cs typeface="Calibri"/>
                <a:sym typeface="Calibri"/>
              </a:rPr>
              <a:t>Moving from Single Application to Platform or reverse</a:t>
            </a:r>
            <a:endParaRPr/>
          </a:p>
        </p:txBody>
      </p:sp>
      <p:sp>
        <p:nvSpPr>
          <p:cNvPr id="423" name="Google Shape;423;p12"/>
          <p:cNvSpPr/>
          <p:nvPr/>
        </p:nvSpPr>
        <p:spPr>
          <a:xfrm>
            <a:off x="4372718" y="5061053"/>
            <a:ext cx="3512850" cy="10467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09A61"/>
                </a:solidFill>
                <a:latin typeface="Calibri"/>
                <a:ea typeface="Calibri"/>
                <a:cs typeface="Calibri"/>
                <a:sym typeface="Calibri"/>
              </a:rPr>
              <a:t>High margin &amp; Low volume change to Low margin &amp; High volume</a:t>
            </a:r>
            <a:endParaRPr/>
          </a:p>
        </p:txBody>
      </p:sp>
      <p:sp>
        <p:nvSpPr>
          <p:cNvPr id="424" name="Google Shape;424;p12"/>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425" name="Google Shape;425;p1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3"/>
          <p:cNvSpPr/>
          <p:nvPr/>
        </p:nvSpPr>
        <p:spPr>
          <a:xfrm>
            <a:off x="462400" y="446449"/>
            <a:ext cx="2218800" cy="41304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1" name="Google Shape;431;p13"/>
          <p:cNvSpPr/>
          <p:nvPr/>
        </p:nvSpPr>
        <p:spPr>
          <a:xfrm>
            <a:off x="2743672" y="446445"/>
            <a:ext cx="2194500" cy="21111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2" name="Google Shape;432;p13"/>
          <p:cNvSpPr/>
          <p:nvPr/>
        </p:nvSpPr>
        <p:spPr>
          <a:xfrm>
            <a:off x="4969075" y="170225"/>
            <a:ext cx="2264400" cy="64314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3" name="Google Shape;433;p13"/>
          <p:cNvSpPr/>
          <p:nvPr/>
        </p:nvSpPr>
        <p:spPr>
          <a:xfrm>
            <a:off x="9530950" y="446450"/>
            <a:ext cx="2194500" cy="41304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4" name="Google Shape;434;p13"/>
          <p:cNvSpPr/>
          <p:nvPr/>
        </p:nvSpPr>
        <p:spPr>
          <a:xfrm>
            <a:off x="2743675" y="2657648"/>
            <a:ext cx="2194500" cy="19398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5" name="Google Shape;435;p13"/>
          <p:cNvSpPr/>
          <p:nvPr/>
        </p:nvSpPr>
        <p:spPr>
          <a:xfrm>
            <a:off x="7284227" y="446445"/>
            <a:ext cx="2194500" cy="21111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6" name="Google Shape;436;p13"/>
          <p:cNvSpPr/>
          <p:nvPr/>
        </p:nvSpPr>
        <p:spPr>
          <a:xfrm>
            <a:off x="7284225" y="2637074"/>
            <a:ext cx="2194500" cy="19398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7" name="Google Shape;437;p13"/>
          <p:cNvSpPr/>
          <p:nvPr/>
        </p:nvSpPr>
        <p:spPr>
          <a:xfrm>
            <a:off x="462400" y="4710100"/>
            <a:ext cx="4465200" cy="16002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8" name="Google Shape;438;p13"/>
          <p:cNvSpPr/>
          <p:nvPr/>
        </p:nvSpPr>
        <p:spPr>
          <a:xfrm>
            <a:off x="7302775" y="4710100"/>
            <a:ext cx="4422600" cy="1600200"/>
          </a:xfrm>
          <a:prstGeom prst="rect">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439" name="Google Shape;439;p13"/>
          <p:cNvSpPr txBox="1"/>
          <p:nvPr/>
        </p:nvSpPr>
        <p:spPr>
          <a:xfrm>
            <a:off x="7305796" y="509043"/>
            <a:ext cx="1750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BENEFITS &amp; </a:t>
            </a:r>
            <a:r>
              <a:rPr lang="en-US" sz="1050" b="1">
                <a:solidFill>
                  <a:srgbClr val="7F7F7F"/>
                </a:solidFill>
              </a:rPr>
              <a:t>SUPERIORITY CLAIMS</a:t>
            </a:r>
            <a:endParaRPr/>
          </a:p>
        </p:txBody>
      </p:sp>
      <p:sp>
        <p:nvSpPr>
          <p:cNvPr id="440" name="Google Shape;440;p13"/>
          <p:cNvSpPr txBox="1"/>
          <p:nvPr/>
        </p:nvSpPr>
        <p:spPr>
          <a:xfrm>
            <a:off x="478326" y="2720476"/>
            <a:ext cx="19140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rPr>
              <a:t>CURRENT</a:t>
            </a:r>
            <a:r>
              <a:rPr lang="en-US" sz="1050" b="1">
                <a:solidFill>
                  <a:srgbClr val="7F7F7F"/>
                </a:solidFill>
                <a:latin typeface="Arial"/>
                <a:ea typeface="Arial"/>
                <a:cs typeface="Arial"/>
                <a:sym typeface="Arial"/>
              </a:rPr>
              <a:t> ALTERNATIVE</a:t>
            </a:r>
            <a:endParaRPr/>
          </a:p>
        </p:txBody>
      </p:sp>
      <p:sp>
        <p:nvSpPr>
          <p:cNvPr id="441" name="Google Shape;441;p13"/>
          <p:cNvSpPr txBox="1"/>
          <p:nvPr/>
        </p:nvSpPr>
        <p:spPr>
          <a:xfrm>
            <a:off x="2801476" y="499300"/>
            <a:ext cx="1860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VALUE PROPOSITION &amp; UNIQUE ADVANTAGE</a:t>
            </a:r>
            <a:endParaRPr/>
          </a:p>
        </p:txBody>
      </p:sp>
      <p:sp>
        <p:nvSpPr>
          <p:cNvPr id="442" name="Google Shape;442;p13"/>
          <p:cNvSpPr txBox="1"/>
          <p:nvPr/>
        </p:nvSpPr>
        <p:spPr>
          <a:xfrm>
            <a:off x="485732" y="495313"/>
            <a:ext cx="18603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PROBLEMS / NEEDS</a:t>
            </a:r>
            <a:endParaRPr/>
          </a:p>
        </p:txBody>
      </p:sp>
      <p:sp>
        <p:nvSpPr>
          <p:cNvPr id="443" name="Google Shape;443;p13"/>
          <p:cNvSpPr txBox="1"/>
          <p:nvPr/>
        </p:nvSpPr>
        <p:spPr>
          <a:xfrm>
            <a:off x="9529594" y="509043"/>
            <a:ext cx="21132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CUSTOMER  SEGMENTS</a:t>
            </a:r>
            <a:endParaRPr/>
          </a:p>
          <a:p>
            <a:pPr marL="0" marR="0" lvl="0" indent="0" algn="l" rtl="0">
              <a:spcBef>
                <a:spcPts val="0"/>
              </a:spcBef>
              <a:spcAft>
                <a:spcPts val="0"/>
              </a:spcAft>
              <a:buNone/>
            </a:pPr>
            <a:r>
              <a:rPr lang="en-US" sz="1050" b="1">
                <a:solidFill>
                  <a:srgbClr val="7F7F7F"/>
                </a:solidFill>
                <a:latin typeface="Arial"/>
                <a:ea typeface="Arial"/>
                <a:cs typeface="Arial"/>
                <a:sym typeface="Arial"/>
              </a:rPr>
              <a:t>AND CHANNELS</a:t>
            </a:r>
            <a:endParaRPr/>
          </a:p>
        </p:txBody>
      </p:sp>
      <p:sp>
        <p:nvSpPr>
          <p:cNvPr id="444" name="Google Shape;444;p13"/>
          <p:cNvSpPr txBox="1"/>
          <p:nvPr/>
        </p:nvSpPr>
        <p:spPr>
          <a:xfrm>
            <a:off x="5007600" y="464100"/>
            <a:ext cx="20601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KEY HYPOTHESIS</a:t>
            </a:r>
            <a:r>
              <a:rPr lang="en-US" sz="1050" b="1">
                <a:solidFill>
                  <a:srgbClr val="7F7F7F"/>
                </a:solidFill>
              </a:rPr>
              <a:t>,</a:t>
            </a:r>
            <a:br>
              <a:rPr lang="en-US" sz="1050" b="1">
                <a:solidFill>
                  <a:srgbClr val="7F7F7F"/>
                </a:solidFill>
              </a:rPr>
            </a:br>
            <a:r>
              <a:rPr lang="en-US" sz="1050" b="1">
                <a:solidFill>
                  <a:srgbClr val="7F7F7F"/>
                </a:solidFill>
                <a:latin typeface="Arial"/>
                <a:ea typeface="Arial"/>
                <a:cs typeface="Arial"/>
                <a:sym typeface="Arial"/>
              </a:rPr>
              <a:t>METRICS, FAIL CONDITION</a:t>
            </a:r>
            <a:endParaRPr/>
          </a:p>
        </p:txBody>
      </p:sp>
      <p:sp>
        <p:nvSpPr>
          <p:cNvPr id="445" name="Google Shape;445;p13"/>
          <p:cNvSpPr txBox="1"/>
          <p:nvPr/>
        </p:nvSpPr>
        <p:spPr>
          <a:xfrm>
            <a:off x="475978" y="4746310"/>
            <a:ext cx="28387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COST STRUCTURE</a:t>
            </a:r>
            <a:endParaRPr/>
          </a:p>
        </p:txBody>
      </p:sp>
      <p:sp>
        <p:nvSpPr>
          <p:cNvPr id="446" name="Google Shape;446;p13"/>
          <p:cNvSpPr txBox="1"/>
          <p:nvPr/>
        </p:nvSpPr>
        <p:spPr>
          <a:xfrm>
            <a:off x="7327299" y="4746310"/>
            <a:ext cx="32823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latin typeface="Arial"/>
                <a:ea typeface="Arial"/>
                <a:cs typeface="Arial"/>
                <a:sym typeface="Arial"/>
              </a:rPr>
              <a:t>REVENUE STREAMS</a:t>
            </a:r>
            <a:endParaRPr/>
          </a:p>
        </p:txBody>
      </p:sp>
      <p:grpSp>
        <p:nvGrpSpPr>
          <p:cNvPr id="447" name="Google Shape;447;p13"/>
          <p:cNvGrpSpPr/>
          <p:nvPr/>
        </p:nvGrpSpPr>
        <p:grpSpPr>
          <a:xfrm>
            <a:off x="4116144" y="4784614"/>
            <a:ext cx="308456" cy="326828"/>
            <a:chOff x="5884863" y="0"/>
            <a:chExt cx="506413" cy="536576"/>
          </a:xfrm>
        </p:grpSpPr>
        <p:sp>
          <p:nvSpPr>
            <p:cNvPr id="448" name="Google Shape;448;p13"/>
            <p:cNvSpPr/>
            <p:nvPr/>
          </p:nvSpPr>
          <p:spPr>
            <a:xfrm>
              <a:off x="6057901" y="0"/>
              <a:ext cx="333375" cy="371475"/>
            </a:xfrm>
            <a:custGeom>
              <a:avLst/>
              <a:gdLst/>
              <a:ahLst/>
              <a:cxnLst/>
              <a:rect l="l" t="t" r="r" b="b"/>
              <a:pathLst>
                <a:path w="210" h="234" extrusionOk="0">
                  <a:moveTo>
                    <a:pt x="123" y="0"/>
                  </a:moveTo>
                  <a:lnTo>
                    <a:pt x="144" y="3"/>
                  </a:lnTo>
                  <a:lnTo>
                    <a:pt x="165" y="12"/>
                  </a:lnTo>
                  <a:lnTo>
                    <a:pt x="182" y="25"/>
                  </a:lnTo>
                  <a:lnTo>
                    <a:pt x="185" y="28"/>
                  </a:lnTo>
                  <a:lnTo>
                    <a:pt x="199" y="46"/>
                  </a:lnTo>
                  <a:lnTo>
                    <a:pt x="207" y="67"/>
                  </a:lnTo>
                  <a:lnTo>
                    <a:pt x="210" y="88"/>
                  </a:lnTo>
                  <a:lnTo>
                    <a:pt x="208" y="105"/>
                  </a:lnTo>
                  <a:lnTo>
                    <a:pt x="203" y="121"/>
                  </a:lnTo>
                  <a:lnTo>
                    <a:pt x="195" y="135"/>
                  </a:lnTo>
                  <a:lnTo>
                    <a:pt x="185" y="148"/>
                  </a:lnTo>
                  <a:lnTo>
                    <a:pt x="124" y="210"/>
                  </a:lnTo>
                  <a:lnTo>
                    <a:pt x="105" y="224"/>
                  </a:lnTo>
                  <a:lnTo>
                    <a:pt x="86" y="232"/>
                  </a:lnTo>
                  <a:lnTo>
                    <a:pt x="63" y="234"/>
                  </a:lnTo>
                  <a:lnTo>
                    <a:pt x="42" y="232"/>
                  </a:lnTo>
                  <a:lnTo>
                    <a:pt x="21" y="223"/>
                  </a:lnTo>
                  <a:lnTo>
                    <a:pt x="3" y="210"/>
                  </a:lnTo>
                  <a:lnTo>
                    <a:pt x="0" y="207"/>
                  </a:lnTo>
                  <a:lnTo>
                    <a:pt x="38" y="170"/>
                  </a:lnTo>
                  <a:lnTo>
                    <a:pt x="41" y="173"/>
                  </a:lnTo>
                  <a:lnTo>
                    <a:pt x="51" y="179"/>
                  </a:lnTo>
                  <a:lnTo>
                    <a:pt x="63" y="182"/>
                  </a:lnTo>
                  <a:lnTo>
                    <a:pt x="76" y="179"/>
                  </a:lnTo>
                  <a:lnTo>
                    <a:pt x="87" y="173"/>
                  </a:lnTo>
                  <a:lnTo>
                    <a:pt x="148" y="111"/>
                  </a:lnTo>
                  <a:lnTo>
                    <a:pt x="154" y="101"/>
                  </a:lnTo>
                  <a:lnTo>
                    <a:pt x="157" y="88"/>
                  </a:lnTo>
                  <a:lnTo>
                    <a:pt x="154" y="76"/>
                  </a:lnTo>
                  <a:lnTo>
                    <a:pt x="148" y="66"/>
                  </a:lnTo>
                  <a:lnTo>
                    <a:pt x="145" y="63"/>
                  </a:lnTo>
                  <a:lnTo>
                    <a:pt x="134" y="56"/>
                  </a:lnTo>
                  <a:lnTo>
                    <a:pt x="123" y="54"/>
                  </a:lnTo>
                  <a:lnTo>
                    <a:pt x="109" y="56"/>
                  </a:lnTo>
                  <a:lnTo>
                    <a:pt x="99" y="63"/>
                  </a:lnTo>
                  <a:lnTo>
                    <a:pt x="74" y="88"/>
                  </a:lnTo>
                  <a:lnTo>
                    <a:pt x="65" y="93"/>
                  </a:lnTo>
                  <a:lnTo>
                    <a:pt x="55" y="96"/>
                  </a:lnTo>
                  <a:lnTo>
                    <a:pt x="46" y="93"/>
                  </a:lnTo>
                  <a:lnTo>
                    <a:pt x="37" y="88"/>
                  </a:lnTo>
                  <a:lnTo>
                    <a:pt x="32" y="79"/>
                  </a:lnTo>
                  <a:lnTo>
                    <a:pt x="29" y="69"/>
                  </a:lnTo>
                  <a:lnTo>
                    <a:pt x="32" y="59"/>
                  </a:lnTo>
                  <a:lnTo>
                    <a:pt x="37" y="51"/>
                  </a:lnTo>
                  <a:lnTo>
                    <a:pt x="62" y="25"/>
                  </a:lnTo>
                  <a:lnTo>
                    <a:pt x="79" y="12"/>
                  </a:lnTo>
                  <a:lnTo>
                    <a:pt x="100" y="3"/>
                  </a:lnTo>
                  <a:lnTo>
                    <a:pt x="12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49" name="Google Shape;449;p13"/>
            <p:cNvSpPr/>
            <p:nvPr/>
          </p:nvSpPr>
          <p:spPr>
            <a:xfrm>
              <a:off x="5884863" y="166688"/>
              <a:ext cx="331788" cy="369888"/>
            </a:xfrm>
            <a:custGeom>
              <a:avLst/>
              <a:gdLst/>
              <a:ahLst/>
              <a:cxnLst/>
              <a:rect l="l" t="t" r="r" b="b"/>
              <a:pathLst>
                <a:path w="209" h="233" extrusionOk="0">
                  <a:moveTo>
                    <a:pt x="146" y="0"/>
                  </a:moveTo>
                  <a:lnTo>
                    <a:pt x="171" y="4"/>
                  </a:lnTo>
                  <a:lnTo>
                    <a:pt x="195" y="14"/>
                  </a:lnTo>
                  <a:lnTo>
                    <a:pt x="200" y="17"/>
                  </a:lnTo>
                  <a:lnTo>
                    <a:pt x="201" y="19"/>
                  </a:lnTo>
                  <a:lnTo>
                    <a:pt x="209" y="27"/>
                  </a:lnTo>
                  <a:lnTo>
                    <a:pt x="172" y="64"/>
                  </a:lnTo>
                  <a:lnTo>
                    <a:pt x="170" y="61"/>
                  </a:lnTo>
                  <a:lnTo>
                    <a:pt x="159" y="55"/>
                  </a:lnTo>
                  <a:lnTo>
                    <a:pt x="146" y="52"/>
                  </a:lnTo>
                  <a:lnTo>
                    <a:pt x="134" y="55"/>
                  </a:lnTo>
                  <a:lnTo>
                    <a:pt x="123" y="61"/>
                  </a:lnTo>
                  <a:lnTo>
                    <a:pt x="61" y="123"/>
                  </a:lnTo>
                  <a:lnTo>
                    <a:pt x="55" y="133"/>
                  </a:lnTo>
                  <a:lnTo>
                    <a:pt x="52" y="145"/>
                  </a:lnTo>
                  <a:lnTo>
                    <a:pt x="55" y="158"/>
                  </a:lnTo>
                  <a:lnTo>
                    <a:pt x="61" y="169"/>
                  </a:lnTo>
                  <a:lnTo>
                    <a:pt x="64" y="171"/>
                  </a:lnTo>
                  <a:lnTo>
                    <a:pt x="75" y="178"/>
                  </a:lnTo>
                  <a:lnTo>
                    <a:pt x="88" y="181"/>
                  </a:lnTo>
                  <a:lnTo>
                    <a:pt x="100" y="178"/>
                  </a:lnTo>
                  <a:lnTo>
                    <a:pt x="110" y="171"/>
                  </a:lnTo>
                  <a:lnTo>
                    <a:pt x="137" y="145"/>
                  </a:lnTo>
                  <a:lnTo>
                    <a:pt x="146" y="139"/>
                  </a:lnTo>
                  <a:lnTo>
                    <a:pt x="155" y="137"/>
                  </a:lnTo>
                  <a:lnTo>
                    <a:pt x="166" y="139"/>
                  </a:lnTo>
                  <a:lnTo>
                    <a:pt x="174" y="145"/>
                  </a:lnTo>
                  <a:lnTo>
                    <a:pt x="180" y="154"/>
                  </a:lnTo>
                  <a:lnTo>
                    <a:pt x="181" y="163"/>
                  </a:lnTo>
                  <a:lnTo>
                    <a:pt x="180" y="173"/>
                  </a:lnTo>
                  <a:lnTo>
                    <a:pt x="174" y="182"/>
                  </a:lnTo>
                  <a:lnTo>
                    <a:pt x="147" y="208"/>
                  </a:lnTo>
                  <a:lnTo>
                    <a:pt x="129" y="222"/>
                  </a:lnTo>
                  <a:lnTo>
                    <a:pt x="109" y="230"/>
                  </a:lnTo>
                  <a:lnTo>
                    <a:pt x="88" y="233"/>
                  </a:lnTo>
                  <a:lnTo>
                    <a:pt x="71" y="232"/>
                  </a:lnTo>
                  <a:lnTo>
                    <a:pt x="55" y="226"/>
                  </a:lnTo>
                  <a:lnTo>
                    <a:pt x="40" y="218"/>
                  </a:lnTo>
                  <a:lnTo>
                    <a:pt x="27" y="208"/>
                  </a:lnTo>
                  <a:lnTo>
                    <a:pt x="25" y="205"/>
                  </a:lnTo>
                  <a:lnTo>
                    <a:pt x="14" y="192"/>
                  </a:lnTo>
                  <a:lnTo>
                    <a:pt x="6" y="178"/>
                  </a:lnTo>
                  <a:lnTo>
                    <a:pt x="1" y="162"/>
                  </a:lnTo>
                  <a:lnTo>
                    <a:pt x="0" y="145"/>
                  </a:lnTo>
                  <a:lnTo>
                    <a:pt x="2" y="124"/>
                  </a:lnTo>
                  <a:lnTo>
                    <a:pt x="10" y="103"/>
                  </a:lnTo>
                  <a:lnTo>
                    <a:pt x="25" y="85"/>
                  </a:lnTo>
                  <a:lnTo>
                    <a:pt x="85" y="25"/>
                  </a:lnTo>
                  <a:lnTo>
                    <a:pt x="104" y="10"/>
                  </a:lnTo>
                  <a:lnTo>
                    <a:pt x="125" y="2"/>
                  </a:lnTo>
                  <a:lnTo>
                    <a:pt x="146"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450" name="Google Shape;450;p13"/>
          <p:cNvSpPr/>
          <p:nvPr/>
        </p:nvSpPr>
        <p:spPr>
          <a:xfrm>
            <a:off x="4528895" y="465255"/>
            <a:ext cx="325881" cy="322013"/>
          </a:xfrm>
          <a:custGeom>
            <a:avLst/>
            <a:gdLst/>
            <a:ahLst/>
            <a:cxnLst/>
            <a:rect l="l" t="t" r="r" b="b"/>
            <a:pathLst>
              <a:path w="337" h="333" extrusionOk="0">
                <a:moveTo>
                  <a:pt x="178" y="190"/>
                </a:moveTo>
                <a:lnTo>
                  <a:pt x="306" y="190"/>
                </a:lnTo>
                <a:lnTo>
                  <a:pt x="306" y="333"/>
                </a:lnTo>
                <a:lnTo>
                  <a:pt x="178" y="333"/>
                </a:lnTo>
                <a:lnTo>
                  <a:pt x="178" y="190"/>
                </a:lnTo>
                <a:close/>
                <a:moveTo>
                  <a:pt x="31" y="190"/>
                </a:moveTo>
                <a:lnTo>
                  <a:pt x="159" y="190"/>
                </a:lnTo>
                <a:lnTo>
                  <a:pt x="159" y="333"/>
                </a:lnTo>
                <a:lnTo>
                  <a:pt x="31" y="333"/>
                </a:lnTo>
                <a:lnTo>
                  <a:pt x="31" y="190"/>
                </a:lnTo>
                <a:close/>
                <a:moveTo>
                  <a:pt x="239" y="23"/>
                </a:moveTo>
                <a:lnTo>
                  <a:pt x="228" y="25"/>
                </a:lnTo>
                <a:lnTo>
                  <a:pt x="218" y="30"/>
                </a:lnTo>
                <a:lnTo>
                  <a:pt x="198" y="50"/>
                </a:lnTo>
                <a:lnTo>
                  <a:pt x="189" y="67"/>
                </a:lnTo>
                <a:lnTo>
                  <a:pt x="182" y="86"/>
                </a:lnTo>
                <a:lnTo>
                  <a:pt x="210" y="78"/>
                </a:lnTo>
                <a:lnTo>
                  <a:pt x="231" y="71"/>
                </a:lnTo>
                <a:lnTo>
                  <a:pt x="246" y="63"/>
                </a:lnTo>
                <a:lnTo>
                  <a:pt x="255" y="54"/>
                </a:lnTo>
                <a:lnTo>
                  <a:pt x="259" y="47"/>
                </a:lnTo>
                <a:lnTo>
                  <a:pt x="260" y="40"/>
                </a:lnTo>
                <a:lnTo>
                  <a:pt x="260" y="37"/>
                </a:lnTo>
                <a:lnTo>
                  <a:pt x="255" y="29"/>
                </a:lnTo>
                <a:lnTo>
                  <a:pt x="252" y="27"/>
                </a:lnTo>
                <a:lnTo>
                  <a:pt x="248" y="25"/>
                </a:lnTo>
                <a:lnTo>
                  <a:pt x="244" y="23"/>
                </a:lnTo>
                <a:lnTo>
                  <a:pt x="239" y="23"/>
                </a:lnTo>
                <a:close/>
                <a:moveTo>
                  <a:pt x="94" y="23"/>
                </a:moveTo>
                <a:lnTo>
                  <a:pt x="90" y="25"/>
                </a:lnTo>
                <a:lnTo>
                  <a:pt x="82" y="30"/>
                </a:lnTo>
                <a:lnTo>
                  <a:pt x="78" y="34"/>
                </a:lnTo>
                <a:lnTo>
                  <a:pt x="75" y="38"/>
                </a:lnTo>
                <a:lnTo>
                  <a:pt x="74" y="42"/>
                </a:lnTo>
                <a:lnTo>
                  <a:pt x="74" y="48"/>
                </a:lnTo>
                <a:lnTo>
                  <a:pt x="75" y="51"/>
                </a:lnTo>
                <a:lnTo>
                  <a:pt x="81" y="59"/>
                </a:lnTo>
                <a:lnTo>
                  <a:pt x="85" y="63"/>
                </a:lnTo>
                <a:lnTo>
                  <a:pt x="90" y="67"/>
                </a:lnTo>
                <a:lnTo>
                  <a:pt x="104" y="75"/>
                </a:lnTo>
                <a:lnTo>
                  <a:pt x="127" y="80"/>
                </a:lnTo>
                <a:lnTo>
                  <a:pt x="155" y="84"/>
                </a:lnTo>
                <a:lnTo>
                  <a:pt x="147" y="63"/>
                </a:lnTo>
                <a:lnTo>
                  <a:pt x="139" y="50"/>
                </a:lnTo>
                <a:lnTo>
                  <a:pt x="130" y="38"/>
                </a:lnTo>
                <a:lnTo>
                  <a:pt x="119" y="30"/>
                </a:lnTo>
                <a:lnTo>
                  <a:pt x="108" y="25"/>
                </a:lnTo>
                <a:lnTo>
                  <a:pt x="98" y="23"/>
                </a:lnTo>
                <a:lnTo>
                  <a:pt x="94" y="23"/>
                </a:lnTo>
                <a:close/>
                <a:moveTo>
                  <a:pt x="98" y="0"/>
                </a:moveTo>
                <a:lnTo>
                  <a:pt x="116" y="3"/>
                </a:lnTo>
                <a:lnTo>
                  <a:pt x="132" y="10"/>
                </a:lnTo>
                <a:lnTo>
                  <a:pt x="147" y="22"/>
                </a:lnTo>
                <a:lnTo>
                  <a:pt x="157" y="37"/>
                </a:lnTo>
                <a:lnTo>
                  <a:pt x="161" y="40"/>
                </a:lnTo>
                <a:lnTo>
                  <a:pt x="164" y="46"/>
                </a:lnTo>
                <a:lnTo>
                  <a:pt x="166" y="50"/>
                </a:lnTo>
                <a:lnTo>
                  <a:pt x="169" y="55"/>
                </a:lnTo>
                <a:lnTo>
                  <a:pt x="169" y="52"/>
                </a:lnTo>
                <a:lnTo>
                  <a:pt x="185" y="29"/>
                </a:lnTo>
                <a:lnTo>
                  <a:pt x="205" y="10"/>
                </a:lnTo>
                <a:lnTo>
                  <a:pt x="222" y="3"/>
                </a:lnTo>
                <a:lnTo>
                  <a:pt x="239" y="0"/>
                </a:lnTo>
                <a:lnTo>
                  <a:pt x="256" y="3"/>
                </a:lnTo>
                <a:lnTo>
                  <a:pt x="271" y="12"/>
                </a:lnTo>
                <a:lnTo>
                  <a:pt x="280" y="23"/>
                </a:lnTo>
                <a:lnTo>
                  <a:pt x="284" y="40"/>
                </a:lnTo>
                <a:lnTo>
                  <a:pt x="281" y="55"/>
                </a:lnTo>
                <a:lnTo>
                  <a:pt x="273" y="69"/>
                </a:lnTo>
                <a:lnTo>
                  <a:pt x="259" y="82"/>
                </a:lnTo>
                <a:lnTo>
                  <a:pt x="252" y="86"/>
                </a:lnTo>
                <a:lnTo>
                  <a:pt x="244" y="90"/>
                </a:lnTo>
                <a:lnTo>
                  <a:pt x="321" y="90"/>
                </a:lnTo>
                <a:lnTo>
                  <a:pt x="326" y="92"/>
                </a:lnTo>
                <a:lnTo>
                  <a:pt x="334" y="97"/>
                </a:lnTo>
                <a:lnTo>
                  <a:pt x="337" y="107"/>
                </a:lnTo>
                <a:lnTo>
                  <a:pt x="337" y="168"/>
                </a:lnTo>
                <a:lnTo>
                  <a:pt x="178" y="168"/>
                </a:lnTo>
                <a:lnTo>
                  <a:pt x="178" y="90"/>
                </a:lnTo>
                <a:lnTo>
                  <a:pt x="159" y="90"/>
                </a:lnTo>
                <a:lnTo>
                  <a:pt x="159" y="168"/>
                </a:lnTo>
                <a:lnTo>
                  <a:pt x="0" y="168"/>
                </a:lnTo>
                <a:lnTo>
                  <a:pt x="0" y="107"/>
                </a:lnTo>
                <a:lnTo>
                  <a:pt x="2" y="102"/>
                </a:lnTo>
                <a:lnTo>
                  <a:pt x="4" y="97"/>
                </a:lnTo>
                <a:lnTo>
                  <a:pt x="7" y="94"/>
                </a:lnTo>
                <a:lnTo>
                  <a:pt x="12" y="92"/>
                </a:lnTo>
                <a:lnTo>
                  <a:pt x="17" y="90"/>
                </a:lnTo>
                <a:lnTo>
                  <a:pt x="85" y="90"/>
                </a:lnTo>
                <a:lnTo>
                  <a:pt x="69" y="80"/>
                </a:lnTo>
                <a:lnTo>
                  <a:pt x="58" y="68"/>
                </a:lnTo>
                <a:lnTo>
                  <a:pt x="52" y="56"/>
                </a:lnTo>
                <a:lnTo>
                  <a:pt x="50" y="46"/>
                </a:lnTo>
                <a:lnTo>
                  <a:pt x="53" y="33"/>
                </a:lnTo>
                <a:lnTo>
                  <a:pt x="58" y="22"/>
                </a:lnTo>
                <a:lnTo>
                  <a:pt x="66" y="13"/>
                </a:lnTo>
                <a:lnTo>
                  <a:pt x="81" y="4"/>
                </a:lnTo>
                <a:lnTo>
                  <a:pt x="9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51" name="Google Shape;451;p13"/>
          <p:cNvSpPr/>
          <p:nvPr/>
        </p:nvSpPr>
        <p:spPr>
          <a:xfrm>
            <a:off x="9092781" y="2721841"/>
            <a:ext cx="320078" cy="274629"/>
          </a:xfrm>
          <a:custGeom>
            <a:avLst/>
            <a:gdLst/>
            <a:ahLst/>
            <a:cxnLst/>
            <a:rect l="l" t="t" r="r" b="b"/>
            <a:pathLst>
              <a:path w="331" h="284" extrusionOk="0">
                <a:moveTo>
                  <a:pt x="69" y="0"/>
                </a:moveTo>
                <a:lnTo>
                  <a:pt x="92" y="0"/>
                </a:lnTo>
                <a:lnTo>
                  <a:pt x="113" y="4"/>
                </a:lnTo>
                <a:lnTo>
                  <a:pt x="133" y="14"/>
                </a:lnTo>
                <a:lnTo>
                  <a:pt x="150" y="29"/>
                </a:lnTo>
                <a:lnTo>
                  <a:pt x="162" y="48"/>
                </a:lnTo>
                <a:lnTo>
                  <a:pt x="164" y="53"/>
                </a:lnTo>
                <a:lnTo>
                  <a:pt x="166" y="59"/>
                </a:lnTo>
                <a:lnTo>
                  <a:pt x="168" y="48"/>
                </a:lnTo>
                <a:lnTo>
                  <a:pt x="182" y="29"/>
                </a:lnTo>
                <a:lnTo>
                  <a:pt x="197" y="14"/>
                </a:lnTo>
                <a:lnTo>
                  <a:pt x="217" y="4"/>
                </a:lnTo>
                <a:lnTo>
                  <a:pt x="238" y="0"/>
                </a:lnTo>
                <a:lnTo>
                  <a:pt x="261" y="0"/>
                </a:lnTo>
                <a:lnTo>
                  <a:pt x="282" y="8"/>
                </a:lnTo>
                <a:lnTo>
                  <a:pt x="302" y="19"/>
                </a:lnTo>
                <a:lnTo>
                  <a:pt x="316" y="36"/>
                </a:lnTo>
                <a:lnTo>
                  <a:pt x="327" y="55"/>
                </a:lnTo>
                <a:lnTo>
                  <a:pt x="331" y="76"/>
                </a:lnTo>
                <a:lnTo>
                  <a:pt x="329" y="98"/>
                </a:lnTo>
                <a:lnTo>
                  <a:pt x="323" y="120"/>
                </a:lnTo>
                <a:lnTo>
                  <a:pt x="316" y="131"/>
                </a:lnTo>
                <a:lnTo>
                  <a:pt x="306" y="145"/>
                </a:lnTo>
                <a:lnTo>
                  <a:pt x="294" y="159"/>
                </a:lnTo>
                <a:lnTo>
                  <a:pt x="278" y="175"/>
                </a:lnTo>
                <a:lnTo>
                  <a:pt x="262" y="192"/>
                </a:lnTo>
                <a:lnTo>
                  <a:pt x="228" y="226"/>
                </a:lnTo>
                <a:lnTo>
                  <a:pt x="212" y="241"/>
                </a:lnTo>
                <a:lnTo>
                  <a:pt x="197" y="255"/>
                </a:lnTo>
                <a:lnTo>
                  <a:pt x="184" y="267"/>
                </a:lnTo>
                <a:lnTo>
                  <a:pt x="175" y="276"/>
                </a:lnTo>
                <a:lnTo>
                  <a:pt x="168" y="281"/>
                </a:lnTo>
                <a:lnTo>
                  <a:pt x="166" y="284"/>
                </a:lnTo>
                <a:lnTo>
                  <a:pt x="163" y="281"/>
                </a:lnTo>
                <a:lnTo>
                  <a:pt x="157" y="276"/>
                </a:lnTo>
                <a:lnTo>
                  <a:pt x="147" y="267"/>
                </a:lnTo>
                <a:lnTo>
                  <a:pt x="134" y="255"/>
                </a:lnTo>
                <a:lnTo>
                  <a:pt x="102" y="226"/>
                </a:lnTo>
                <a:lnTo>
                  <a:pt x="68" y="192"/>
                </a:lnTo>
                <a:lnTo>
                  <a:pt x="52" y="175"/>
                </a:lnTo>
                <a:lnTo>
                  <a:pt x="37" y="159"/>
                </a:lnTo>
                <a:lnTo>
                  <a:pt x="25" y="145"/>
                </a:lnTo>
                <a:lnTo>
                  <a:pt x="14" y="131"/>
                </a:lnTo>
                <a:lnTo>
                  <a:pt x="8" y="120"/>
                </a:lnTo>
                <a:lnTo>
                  <a:pt x="1" y="98"/>
                </a:lnTo>
                <a:lnTo>
                  <a:pt x="0" y="76"/>
                </a:lnTo>
                <a:lnTo>
                  <a:pt x="5" y="55"/>
                </a:lnTo>
                <a:lnTo>
                  <a:pt x="14" y="36"/>
                </a:lnTo>
                <a:lnTo>
                  <a:pt x="30" y="19"/>
                </a:lnTo>
                <a:lnTo>
                  <a:pt x="48" y="8"/>
                </a:lnTo>
                <a:lnTo>
                  <a:pt x="6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52" name="Google Shape;452;p13"/>
          <p:cNvSpPr/>
          <p:nvPr/>
        </p:nvSpPr>
        <p:spPr>
          <a:xfrm>
            <a:off x="11306129" y="817067"/>
            <a:ext cx="385836" cy="269795"/>
          </a:xfrm>
          <a:custGeom>
            <a:avLst/>
            <a:gdLst/>
            <a:ahLst/>
            <a:cxnLst/>
            <a:rect l="l" t="t" r="r" b="b"/>
            <a:pathLst>
              <a:path w="399" h="279" extrusionOk="0">
                <a:moveTo>
                  <a:pt x="295" y="207"/>
                </a:moveTo>
                <a:lnTo>
                  <a:pt x="310" y="209"/>
                </a:lnTo>
                <a:lnTo>
                  <a:pt x="320" y="217"/>
                </a:lnTo>
                <a:lnTo>
                  <a:pt x="328" y="228"/>
                </a:lnTo>
                <a:lnTo>
                  <a:pt x="331" y="242"/>
                </a:lnTo>
                <a:lnTo>
                  <a:pt x="328" y="256"/>
                </a:lnTo>
                <a:lnTo>
                  <a:pt x="320" y="268"/>
                </a:lnTo>
                <a:lnTo>
                  <a:pt x="310" y="276"/>
                </a:lnTo>
                <a:lnTo>
                  <a:pt x="295" y="279"/>
                </a:lnTo>
                <a:lnTo>
                  <a:pt x="281" y="276"/>
                </a:lnTo>
                <a:lnTo>
                  <a:pt x="269" y="268"/>
                </a:lnTo>
                <a:lnTo>
                  <a:pt x="261" y="256"/>
                </a:lnTo>
                <a:lnTo>
                  <a:pt x="258" y="242"/>
                </a:lnTo>
                <a:lnTo>
                  <a:pt x="261" y="228"/>
                </a:lnTo>
                <a:lnTo>
                  <a:pt x="269" y="217"/>
                </a:lnTo>
                <a:lnTo>
                  <a:pt x="281" y="209"/>
                </a:lnTo>
                <a:lnTo>
                  <a:pt x="295" y="207"/>
                </a:lnTo>
                <a:close/>
                <a:moveTo>
                  <a:pt x="87" y="207"/>
                </a:moveTo>
                <a:lnTo>
                  <a:pt x="101" y="209"/>
                </a:lnTo>
                <a:lnTo>
                  <a:pt x="113" y="217"/>
                </a:lnTo>
                <a:lnTo>
                  <a:pt x="121" y="228"/>
                </a:lnTo>
                <a:lnTo>
                  <a:pt x="124" y="242"/>
                </a:lnTo>
                <a:lnTo>
                  <a:pt x="121" y="256"/>
                </a:lnTo>
                <a:lnTo>
                  <a:pt x="113" y="268"/>
                </a:lnTo>
                <a:lnTo>
                  <a:pt x="101" y="276"/>
                </a:lnTo>
                <a:lnTo>
                  <a:pt x="87" y="279"/>
                </a:lnTo>
                <a:lnTo>
                  <a:pt x="72" y="276"/>
                </a:lnTo>
                <a:lnTo>
                  <a:pt x="62" y="268"/>
                </a:lnTo>
                <a:lnTo>
                  <a:pt x="54" y="256"/>
                </a:lnTo>
                <a:lnTo>
                  <a:pt x="51" y="242"/>
                </a:lnTo>
                <a:lnTo>
                  <a:pt x="54" y="228"/>
                </a:lnTo>
                <a:lnTo>
                  <a:pt x="62" y="217"/>
                </a:lnTo>
                <a:lnTo>
                  <a:pt x="72" y="209"/>
                </a:lnTo>
                <a:lnTo>
                  <a:pt x="87" y="207"/>
                </a:lnTo>
                <a:close/>
                <a:moveTo>
                  <a:pt x="299" y="64"/>
                </a:moveTo>
                <a:lnTo>
                  <a:pt x="322" y="123"/>
                </a:lnTo>
                <a:lnTo>
                  <a:pt x="376" y="123"/>
                </a:lnTo>
                <a:lnTo>
                  <a:pt x="351" y="64"/>
                </a:lnTo>
                <a:lnTo>
                  <a:pt x="299" y="64"/>
                </a:lnTo>
                <a:close/>
                <a:moveTo>
                  <a:pt x="276" y="40"/>
                </a:moveTo>
                <a:lnTo>
                  <a:pt x="367" y="40"/>
                </a:lnTo>
                <a:lnTo>
                  <a:pt x="399" y="119"/>
                </a:lnTo>
                <a:lnTo>
                  <a:pt x="399" y="229"/>
                </a:lnTo>
                <a:lnTo>
                  <a:pt x="352" y="229"/>
                </a:lnTo>
                <a:lnTo>
                  <a:pt x="344" y="211"/>
                </a:lnTo>
                <a:lnTo>
                  <a:pt x="332" y="196"/>
                </a:lnTo>
                <a:lnTo>
                  <a:pt x="315" y="187"/>
                </a:lnTo>
                <a:lnTo>
                  <a:pt x="295" y="183"/>
                </a:lnTo>
                <a:lnTo>
                  <a:pt x="287" y="183"/>
                </a:lnTo>
                <a:lnTo>
                  <a:pt x="281" y="184"/>
                </a:lnTo>
                <a:lnTo>
                  <a:pt x="276" y="187"/>
                </a:lnTo>
                <a:lnTo>
                  <a:pt x="276" y="40"/>
                </a:lnTo>
                <a:close/>
                <a:moveTo>
                  <a:pt x="22" y="0"/>
                </a:moveTo>
                <a:lnTo>
                  <a:pt x="228" y="0"/>
                </a:lnTo>
                <a:lnTo>
                  <a:pt x="240" y="2"/>
                </a:lnTo>
                <a:lnTo>
                  <a:pt x="248" y="12"/>
                </a:lnTo>
                <a:lnTo>
                  <a:pt x="250" y="22"/>
                </a:lnTo>
                <a:lnTo>
                  <a:pt x="250" y="203"/>
                </a:lnTo>
                <a:lnTo>
                  <a:pt x="243" y="215"/>
                </a:lnTo>
                <a:lnTo>
                  <a:pt x="237" y="229"/>
                </a:lnTo>
                <a:lnTo>
                  <a:pt x="145" y="229"/>
                </a:lnTo>
                <a:lnTo>
                  <a:pt x="138" y="211"/>
                </a:lnTo>
                <a:lnTo>
                  <a:pt x="125" y="196"/>
                </a:lnTo>
                <a:lnTo>
                  <a:pt x="108" y="187"/>
                </a:lnTo>
                <a:lnTo>
                  <a:pt x="87" y="183"/>
                </a:lnTo>
                <a:lnTo>
                  <a:pt x="67" y="187"/>
                </a:lnTo>
                <a:lnTo>
                  <a:pt x="50" y="196"/>
                </a:lnTo>
                <a:lnTo>
                  <a:pt x="37" y="211"/>
                </a:lnTo>
                <a:lnTo>
                  <a:pt x="29" y="229"/>
                </a:lnTo>
                <a:lnTo>
                  <a:pt x="0" y="229"/>
                </a:lnTo>
                <a:lnTo>
                  <a:pt x="0" y="22"/>
                </a:lnTo>
                <a:lnTo>
                  <a:pt x="3" y="12"/>
                </a:lnTo>
                <a:lnTo>
                  <a:pt x="12" y="2"/>
                </a:lnTo>
                <a:lnTo>
                  <a:pt x="2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nvGrpSpPr>
          <p:cNvPr id="453" name="Google Shape;453;p13"/>
          <p:cNvGrpSpPr/>
          <p:nvPr/>
        </p:nvGrpSpPr>
        <p:grpSpPr>
          <a:xfrm>
            <a:off x="4493413" y="4734043"/>
            <a:ext cx="330696" cy="380977"/>
            <a:chOff x="5773738" y="5307013"/>
            <a:chExt cx="542925" cy="625475"/>
          </a:xfrm>
        </p:grpSpPr>
        <p:sp>
          <p:nvSpPr>
            <p:cNvPr id="454" name="Google Shape;454;p13"/>
            <p:cNvSpPr/>
            <p:nvPr/>
          </p:nvSpPr>
          <p:spPr>
            <a:xfrm>
              <a:off x="5773738" y="5307013"/>
              <a:ext cx="501650" cy="355600"/>
            </a:xfrm>
            <a:custGeom>
              <a:avLst/>
              <a:gdLst/>
              <a:ahLst/>
              <a:cxnLst/>
              <a:rect l="l" t="t" r="r" b="b"/>
              <a:pathLst>
                <a:path w="316" h="224" extrusionOk="0">
                  <a:moveTo>
                    <a:pt x="188" y="0"/>
                  </a:moveTo>
                  <a:lnTo>
                    <a:pt x="288" y="0"/>
                  </a:lnTo>
                  <a:lnTo>
                    <a:pt x="316" y="26"/>
                  </a:lnTo>
                  <a:lnTo>
                    <a:pt x="316" y="57"/>
                  </a:lnTo>
                  <a:lnTo>
                    <a:pt x="207" y="57"/>
                  </a:lnTo>
                  <a:lnTo>
                    <a:pt x="200" y="62"/>
                  </a:lnTo>
                  <a:lnTo>
                    <a:pt x="37" y="224"/>
                  </a:lnTo>
                  <a:lnTo>
                    <a:pt x="0" y="188"/>
                  </a:lnTo>
                  <a:lnTo>
                    <a:pt x="18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55" name="Google Shape;455;p13"/>
            <p:cNvSpPr/>
            <p:nvPr/>
          </p:nvSpPr>
          <p:spPr>
            <a:xfrm>
              <a:off x="5815013" y="5430838"/>
              <a:ext cx="501650" cy="501650"/>
            </a:xfrm>
            <a:custGeom>
              <a:avLst/>
              <a:gdLst/>
              <a:ahLst/>
              <a:cxnLst/>
              <a:rect l="l" t="t" r="r" b="b"/>
              <a:pathLst>
                <a:path w="316" h="316" extrusionOk="0">
                  <a:moveTo>
                    <a:pt x="264" y="26"/>
                  </a:moveTo>
                  <a:lnTo>
                    <a:pt x="253" y="28"/>
                  </a:lnTo>
                  <a:lnTo>
                    <a:pt x="244" y="34"/>
                  </a:lnTo>
                  <a:lnTo>
                    <a:pt x="239" y="43"/>
                  </a:lnTo>
                  <a:lnTo>
                    <a:pt x="236" y="53"/>
                  </a:lnTo>
                  <a:lnTo>
                    <a:pt x="239" y="62"/>
                  </a:lnTo>
                  <a:lnTo>
                    <a:pt x="244" y="72"/>
                  </a:lnTo>
                  <a:lnTo>
                    <a:pt x="253" y="78"/>
                  </a:lnTo>
                  <a:lnTo>
                    <a:pt x="264" y="79"/>
                  </a:lnTo>
                  <a:lnTo>
                    <a:pt x="273" y="78"/>
                  </a:lnTo>
                  <a:lnTo>
                    <a:pt x="282" y="72"/>
                  </a:lnTo>
                  <a:lnTo>
                    <a:pt x="289" y="62"/>
                  </a:lnTo>
                  <a:lnTo>
                    <a:pt x="290" y="53"/>
                  </a:lnTo>
                  <a:lnTo>
                    <a:pt x="289" y="43"/>
                  </a:lnTo>
                  <a:lnTo>
                    <a:pt x="282" y="34"/>
                  </a:lnTo>
                  <a:lnTo>
                    <a:pt x="273" y="28"/>
                  </a:lnTo>
                  <a:lnTo>
                    <a:pt x="264" y="26"/>
                  </a:lnTo>
                  <a:close/>
                  <a:moveTo>
                    <a:pt x="189" y="0"/>
                  </a:moveTo>
                  <a:lnTo>
                    <a:pt x="290" y="0"/>
                  </a:lnTo>
                  <a:lnTo>
                    <a:pt x="316" y="26"/>
                  </a:lnTo>
                  <a:lnTo>
                    <a:pt x="316" y="132"/>
                  </a:lnTo>
                  <a:lnTo>
                    <a:pt x="131" y="316"/>
                  </a:lnTo>
                  <a:lnTo>
                    <a:pt x="0" y="187"/>
                  </a:lnTo>
                  <a:lnTo>
                    <a:pt x="18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grpSp>
        <p:nvGrpSpPr>
          <p:cNvPr id="456" name="Google Shape;456;p13"/>
          <p:cNvGrpSpPr/>
          <p:nvPr/>
        </p:nvGrpSpPr>
        <p:grpSpPr>
          <a:xfrm>
            <a:off x="9145887" y="465255"/>
            <a:ext cx="300717" cy="302273"/>
            <a:chOff x="2917825" y="3073401"/>
            <a:chExt cx="920750" cy="925513"/>
          </a:xfrm>
        </p:grpSpPr>
        <p:sp>
          <p:nvSpPr>
            <p:cNvPr id="457" name="Google Shape;457;p13"/>
            <p:cNvSpPr/>
            <p:nvPr/>
          </p:nvSpPr>
          <p:spPr>
            <a:xfrm>
              <a:off x="2917825" y="3073401"/>
              <a:ext cx="920750" cy="925513"/>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58" name="Google Shape;458;p13"/>
            <p:cNvSpPr/>
            <p:nvPr/>
          </p:nvSpPr>
          <p:spPr>
            <a:xfrm>
              <a:off x="3084513" y="3319715"/>
              <a:ext cx="584200" cy="457200"/>
            </a:xfrm>
            <a:custGeom>
              <a:avLst/>
              <a:gdLst/>
              <a:ahLst/>
              <a:cxnLst/>
              <a:rect l="l" t="t" r="r" b="b"/>
              <a:pathLst>
                <a:path w="368" h="288" extrusionOk="0">
                  <a:moveTo>
                    <a:pt x="300" y="0"/>
                  </a:moveTo>
                  <a:lnTo>
                    <a:pt x="368" y="68"/>
                  </a:lnTo>
                  <a:lnTo>
                    <a:pt x="219" y="219"/>
                  </a:lnTo>
                  <a:lnTo>
                    <a:pt x="151" y="288"/>
                  </a:lnTo>
                  <a:lnTo>
                    <a:pt x="0" y="136"/>
                  </a:lnTo>
                  <a:lnTo>
                    <a:pt x="68" y="68"/>
                  </a:lnTo>
                  <a:lnTo>
                    <a:pt x="151" y="151"/>
                  </a:lnTo>
                  <a:lnTo>
                    <a:pt x="300" y="0"/>
                  </a:lnTo>
                  <a:close/>
                </a:path>
              </a:pathLst>
            </a:custGeom>
            <a:solidFill>
              <a:srgbClr val="DFFB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grpSp>
        <p:nvGrpSpPr>
          <p:cNvPr id="459" name="Google Shape;459;p13"/>
          <p:cNvGrpSpPr/>
          <p:nvPr/>
        </p:nvGrpSpPr>
        <p:grpSpPr>
          <a:xfrm>
            <a:off x="11270466" y="518440"/>
            <a:ext cx="423778" cy="234833"/>
            <a:chOff x="5961063" y="2919413"/>
            <a:chExt cx="1744662" cy="966788"/>
          </a:xfrm>
        </p:grpSpPr>
        <p:sp>
          <p:nvSpPr>
            <p:cNvPr id="460" name="Google Shape;460;p13"/>
            <p:cNvSpPr/>
            <p:nvPr/>
          </p:nvSpPr>
          <p:spPr>
            <a:xfrm>
              <a:off x="6635750" y="2971801"/>
              <a:ext cx="401638" cy="454025"/>
            </a:xfrm>
            <a:custGeom>
              <a:avLst/>
              <a:gdLst/>
              <a:ahLst/>
              <a:cxnLst/>
              <a:rect l="l" t="t" r="r" b="b"/>
              <a:pathLst>
                <a:path w="253" h="286" extrusionOk="0">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1" name="Google Shape;461;p13"/>
            <p:cNvSpPr/>
            <p:nvPr/>
          </p:nvSpPr>
          <p:spPr>
            <a:xfrm>
              <a:off x="7161213" y="2919413"/>
              <a:ext cx="334963" cy="379413"/>
            </a:xfrm>
            <a:custGeom>
              <a:avLst/>
              <a:gdLst/>
              <a:ahLst/>
              <a:cxnLst/>
              <a:rect l="l" t="t" r="r" b="b"/>
              <a:pathLst>
                <a:path w="211" h="239" extrusionOk="0">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2" name="Google Shape;462;p13"/>
            <p:cNvSpPr/>
            <p:nvPr/>
          </p:nvSpPr>
          <p:spPr>
            <a:xfrm>
              <a:off x="6173788" y="2919413"/>
              <a:ext cx="336550" cy="379413"/>
            </a:xfrm>
            <a:custGeom>
              <a:avLst/>
              <a:gdLst/>
              <a:ahLst/>
              <a:cxnLst/>
              <a:rect l="l" t="t" r="r" b="b"/>
              <a:pathLst>
                <a:path w="212" h="239" extrusionOk="0">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3" name="Google Shape;463;p13"/>
            <p:cNvSpPr/>
            <p:nvPr/>
          </p:nvSpPr>
          <p:spPr>
            <a:xfrm>
              <a:off x="5961063" y="3308351"/>
              <a:ext cx="674688" cy="355600"/>
            </a:xfrm>
            <a:custGeom>
              <a:avLst/>
              <a:gdLst/>
              <a:ahLst/>
              <a:cxnLst/>
              <a:rect l="l" t="t" r="r" b="b"/>
              <a:pathLst>
                <a:path w="425" h="224" extrusionOk="0">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4" name="Google Shape;464;p13"/>
            <p:cNvSpPr/>
            <p:nvPr/>
          </p:nvSpPr>
          <p:spPr>
            <a:xfrm>
              <a:off x="6383338" y="3449638"/>
              <a:ext cx="900113" cy="436563"/>
            </a:xfrm>
            <a:custGeom>
              <a:avLst/>
              <a:gdLst/>
              <a:ahLst/>
              <a:cxnLst/>
              <a:rect l="l" t="t" r="r" b="b"/>
              <a:pathLst>
                <a:path w="567" h="275" extrusionOk="0">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5" name="Google Shape;465;p13"/>
            <p:cNvSpPr/>
            <p:nvPr/>
          </p:nvSpPr>
          <p:spPr>
            <a:xfrm>
              <a:off x="7038975" y="3311526"/>
              <a:ext cx="666750" cy="354013"/>
            </a:xfrm>
            <a:custGeom>
              <a:avLst/>
              <a:gdLst/>
              <a:ahLst/>
              <a:cxnLst/>
              <a:rect l="l" t="t" r="r" b="b"/>
              <a:pathLst>
                <a:path w="420" h="223" extrusionOk="0">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466" name="Google Shape;466;p13"/>
          <p:cNvSpPr/>
          <p:nvPr/>
        </p:nvSpPr>
        <p:spPr>
          <a:xfrm>
            <a:off x="11299719" y="4839015"/>
            <a:ext cx="289135" cy="381000"/>
          </a:xfrm>
          <a:custGeom>
            <a:avLst/>
            <a:gdLst/>
            <a:ahLst/>
            <a:cxnLst/>
            <a:rect l="l" t="t" r="r" b="b"/>
            <a:pathLst>
              <a:path w="299" h="394" extrusionOk="0">
                <a:moveTo>
                  <a:pt x="154" y="266"/>
                </a:moveTo>
                <a:lnTo>
                  <a:pt x="165" y="268"/>
                </a:lnTo>
                <a:lnTo>
                  <a:pt x="169" y="271"/>
                </a:lnTo>
                <a:lnTo>
                  <a:pt x="171" y="272"/>
                </a:lnTo>
                <a:lnTo>
                  <a:pt x="174" y="275"/>
                </a:lnTo>
                <a:lnTo>
                  <a:pt x="175" y="279"/>
                </a:lnTo>
                <a:lnTo>
                  <a:pt x="175" y="288"/>
                </a:lnTo>
                <a:lnTo>
                  <a:pt x="174" y="292"/>
                </a:lnTo>
                <a:lnTo>
                  <a:pt x="173" y="293"/>
                </a:lnTo>
                <a:lnTo>
                  <a:pt x="171" y="296"/>
                </a:lnTo>
                <a:lnTo>
                  <a:pt x="169" y="297"/>
                </a:lnTo>
                <a:lnTo>
                  <a:pt x="166" y="300"/>
                </a:lnTo>
                <a:lnTo>
                  <a:pt x="162" y="301"/>
                </a:lnTo>
                <a:lnTo>
                  <a:pt x="158" y="301"/>
                </a:lnTo>
                <a:lnTo>
                  <a:pt x="158" y="302"/>
                </a:lnTo>
                <a:lnTo>
                  <a:pt x="154" y="302"/>
                </a:lnTo>
                <a:lnTo>
                  <a:pt x="154" y="266"/>
                </a:lnTo>
                <a:close/>
                <a:moveTo>
                  <a:pt x="137" y="203"/>
                </a:moveTo>
                <a:lnTo>
                  <a:pt x="144" y="203"/>
                </a:lnTo>
                <a:lnTo>
                  <a:pt x="144" y="234"/>
                </a:lnTo>
                <a:lnTo>
                  <a:pt x="138" y="233"/>
                </a:lnTo>
                <a:lnTo>
                  <a:pt x="134" y="232"/>
                </a:lnTo>
                <a:lnTo>
                  <a:pt x="129" y="229"/>
                </a:lnTo>
                <a:lnTo>
                  <a:pt x="126" y="227"/>
                </a:lnTo>
                <a:lnTo>
                  <a:pt x="125" y="223"/>
                </a:lnTo>
                <a:lnTo>
                  <a:pt x="125" y="216"/>
                </a:lnTo>
                <a:lnTo>
                  <a:pt x="126" y="213"/>
                </a:lnTo>
                <a:lnTo>
                  <a:pt x="126" y="212"/>
                </a:lnTo>
                <a:lnTo>
                  <a:pt x="128" y="210"/>
                </a:lnTo>
                <a:lnTo>
                  <a:pt x="130" y="207"/>
                </a:lnTo>
                <a:lnTo>
                  <a:pt x="133" y="206"/>
                </a:lnTo>
                <a:lnTo>
                  <a:pt x="137" y="203"/>
                </a:lnTo>
                <a:close/>
                <a:moveTo>
                  <a:pt x="144" y="165"/>
                </a:moveTo>
                <a:lnTo>
                  <a:pt x="144" y="179"/>
                </a:lnTo>
                <a:lnTo>
                  <a:pt x="137" y="181"/>
                </a:lnTo>
                <a:lnTo>
                  <a:pt x="121" y="185"/>
                </a:lnTo>
                <a:lnTo>
                  <a:pt x="116" y="187"/>
                </a:lnTo>
                <a:lnTo>
                  <a:pt x="104" y="199"/>
                </a:lnTo>
                <a:lnTo>
                  <a:pt x="99" y="210"/>
                </a:lnTo>
                <a:lnTo>
                  <a:pt x="97" y="215"/>
                </a:lnTo>
                <a:lnTo>
                  <a:pt x="97" y="228"/>
                </a:lnTo>
                <a:lnTo>
                  <a:pt x="99" y="233"/>
                </a:lnTo>
                <a:lnTo>
                  <a:pt x="101" y="237"/>
                </a:lnTo>
                <a:lnTo>
                  <a:pt x="103" y="241"/>
                </a:lnTo>
                <a:lnTo>
                  <a:pt x="105" y="244"/>
                </a:lnTo>
                <a:lnTo>
                  <a:pt x="107" y="246"/>
                </a:lnTo>
                <a:lnTo>
                  <a:pt x="109" y="249"/>
                </a:lnTo>
                <a:lnTo>
                  <a:pt x="117" y="254"/>
                </a:lnTo>
                <a:lnTo>
                  <a:pt x="128" y="257"/>
                </a:lnTo>
                <a:lnTo>
                  <a:pt x="132" y="259"/>
                </a:lnTo>
                <a:lnTo>
                  <a:pt x="137" y="261"/>
                </a:lnTo>
                <a:lnTo>
                  <a:pt x="141" y="261"/>
                </a:lnTo>
                <a:lnTo>
                  <a:pt x="141" y="262"/>
                </a:lnTo>
                <a:lnTo>
                  <a:pt x="144" y="262"/>
                </a:lnTo>
                <a:lnTo>
                  <a:pt x="144" y="302"/>
                </a:lnTo>
                <a:lnTo>
                  <a:pt x="137" y="301"/>
                </a:lnTo>
                <a:lnTo>
                  <a:pt x="132" y="299"/>
                </a:lnTo>
                <a:lnTo>
                  <a:pt x="128" y="295"/>
                </a:lnTo>
                <a:lnTo>
                  <a:pt x="125" y="291"/>
                </a:lnTo>
                <a:lnTo>
                  <a:pt x="124" y="287"/>
                </a:lnTo>
                <a:lnTo>
                  <a:pt x="122" y="282"/>
                </a:lnTo>
                <a:lnTo>
                  <a:pt x="122" y="276"/>
                </a:lnTo>
                <a:lnTo>
                  <a:pt x="95" y="276"/>
                </a:lnTo>
                <a:lnTo>
                  <a:pt x="97" y="291"/>
                </a:lnTo>
                <a:lnTo>
                  <a:pt x="101" y="302"/>
                </a:lnTo>
                <a:lnTo>
                  <a:pt x="109" y="312"/>
                </a:lnTo>
                <a:lnTo>
                  <a:pt x="118" y="318"/>
                </a:lnTo>
                <a:lnTo>
                  <a:pt x="130" y="322"/>
                </a:lnTo>
                <a:lnTo>
                  <a:pt x="144" y="325"/>
                </a:lnTo>
                <a:lnTo>
                  <a:pt x="144" y="342"/>
                </a:lnTo>
                <a:lnTo>
                  <a:pt x="154" y="342"/>
                </a:lnTo>
                <a:lnTo>
                  <a:pt x="154" y="325"/>
                </a:lnTo>
                <a:lnTo>
                  <a:pt x="169" y="323"/>
                </a:lnTo>
                <a:lnTo>
                  <a:pt x="179" y="320"/>
                </a:lnTo>
                <a:lnTo>
                  <a:pt x="187" y="314"/>
                </a:lnTo>
                <a:lnTo>
                  <a:pt x="199" y="302"/>
                </a:lnTo>
                <a:lnTo>
                  <a:pt x="202" y="296"/>
                </a:lnTo>
                <a:lnTo>
                  <a:pt x="203" y="292"/>
                </a:lnTo>
                <a:lnTo>
                  <a:pt x="203" y="274"/>
                </a:lnTo>
                <a:lnTo>
                  <a:pt x="200" y="266"/>
                </a:lnTo>
                <a:lnTo>
                  <a:pt x="198" y="261"/>
                </a:lnTo>
                <a:lnTo>
                  <a:pt x="192" y="253"/>
                </a:lnTo>
                <a:lnTo>
                  <a:pt x="187" y="249"/>
                </a:lnTo>
                <a:lnTo>
                  <a:pt x="178" y="244"/>
                </a:lnTo>
                <a:lnTo>
                  <a:pt x="165" y="240"/>
                </a:lnTo>
                <a:lnTo>
                  <a:pt x="162" y="238"/>
                </a:lnTo>
                <a:lnTo>
                  <a:pt x="157" y="238"/>
                </a:lnTo>
                <a:lnTo>
                  <a:pt x="155" y="237"/>
                </a:lnTo>
                <a:lnTo>
                  <a:pt x="154" y="237"/>
                </a:lnTo>
                <a:lnTo>
                  <a:pt x="154" y="203"/>
                </a:lnTo>
                <a:lnTo>
                  <a:pt x="158" y="203"/>
                </a:lnTo>
                <a:lnTo>
                  <a:pt x="166" y="208"/>
                </a:lnTo>
                <a:lnTo>
                  <a:pt x="171" y="221"/>
                </a:lnTo>
                <a:lnTo>
                  <a:pt x="199" y="221"/>
                </a:lnTo>
                <a:lnTo>
                  <a:pt x="198" y="216"/>
                </a:lnTo>
                <a:lnTo>
                  <a:pt x="194" y="204"/>
                </a:lnTo>
                <a:lnTo>
                  <a:pt x="190" y="198"/>
                </a:lnTo>
                <a:lnTo>
                  <a:pt x="184" y="191"/>
                </a:lnTo>
                <a:lnTo>
                  <a:pt x="171" y="183"/>
                </a:lnTo>
                <a:lnTo>
                  <a:pt x="163" y="182"/>
                </a:lnTo>
                <a:lnTo>
                  <a:pt x="154" y="179"/>
                </a:lnTo>
                <a:lnTo>
                  <a:pt x="154" y="165"/>
                </a:lnTo>
                <a:lnTo>
                  <a:pt x="144" y="165"/>
                </a:lnTo>
                <a:close/>
                <a:moveTo>
                  <a:pt x="129" y="84"/>
                </a:moveTo>
                <a:lnTo>
                  <a:pt x="129" y="110"/>
                </a:lnTo>
                <a:lnTo>
                  <a:pt x="170" y="110"/>
                </a:lnTo>
                <a:lnTo>
                  <a:pt x="170" y="84"/>
                </a:lnTo>
                <a:lnTo>
                  <a:pt x="129" y="84"/>
                </a:lnTo>
                <a:close/>
                <a:moveTo>
                  <a:pt x="109" y="0"/>
                </a:moveTo>
                <a:lnTo>
                  <a:pt x="188" y="0"/>
                </a:lnTo>
                <a:lnTo>
                  <a:pt x="186" y="14"/>
                </a:lnTo>
                <a:lnTo>
                  <a:pt x="217" y="29"/>
                </a:lnTo>
                <a:lnTo>
                  <a:pt x="198" y="77"/>
                </a:lnTo>
                <a:lnTo>
                  <a:pt x="194" y="90"/>
                </a:lnTo>
                <a:lnTo>
                  <a:pt x="195" y="101"/>
                </a:lnTo>
                <a:lnTo>
                  <a:pt x="199" y="110"/>
                </a:lnTo>
                <a:lnTo>
                  <a:pt x="204" y="117"/>
                </a:lnTo>
                <a:lnTo>
                  <a:pt x="209" y="124"/>
                </a:lnTo>
                <a:lnTo>
                  <a:pt x="228" y="151"/>
                </a:lnTo>
                <a:lnTo>
                  <a:pt x="245" y="178"/>
                </a:lnTo>
                <a:lnTo>
                  <a:pt x="262" y="208"/>
                </a:lnTo>
                <a:lnTo>
                  <a:pt x="277" y="237"/>
                </a:lnTo>
                <a:lnTo>
                  <a:pt x="289" y="265"/>
                </a:lnTo>
                <a:lnTo>
                  <a:pt x="297" y="291"/>
                </a:lnTo>
                <a:lnTo>
                  <a:pt x="299" y="314"/>
                </a:lnTo>
                <a:lnTo>
                  <a:pt x="298" y="337"/>
                </a:lnTo>
                <a:lnTo>
                  <a:pt x="291" y="355"/>
                </a:lnTo>
                <a:lnTo>
                  <a:pt x="283" y="368"/>
                </a:lnTo>
                <a:lnTo>
                  <a:pt x="271" y="378"/>
                </a:lnTo>
                <a:lnTo>
                  <a:pt x="256" y="385"/>
                </a:lnTo>
                <a:lnTo>
                  <a:pt x="238" y="390"/>
                </a:lnTo>
                <a:lnTo>
                  <a:pt x="219" y="393"/>
                </a:lnTo>
                <a:lnTo>
                  <a:pt x="198" y="394"/>
                </a:lnTo>
                <a:lnTo>
                  <a:pt x="100" y="394"/>
                </a:lnTo>
                <a:lnTo>
                  <a:pt x="79" y="393"/>
                </a:lnTo>
                <a:lnTo>
                  <a:pt x="59" y="390"/>
                </a:lnTo>
                <a:lnTo>
                  <a:pt x="42" y="385"/>
                </a:lnTo>
                <a:lnTo>
                  <a:pt x="28" y="378"/>
                </a:lnTo>
                <a:lnTo>
                  <a:pt x="16" y="368"/>
                </a:lnTo>
                <a:lnTo>
                  <a:pt x="8" y="355"/>
                </a:lnTo>
                <a:lnTo>
                  <a:pt x="1" y="337"/>
                </a:lnTo>
                <a:lnTo>
                  <a:pt x="0" y="314"/>
                </a:lnTo>
                <a:lnTo>
                  <a:pt x="2" y="291"/>
                </a:lnTo>
                <a:lnTo>
                  <a:pt x="10" y="265"/>
                </a:lnTo>
                <a:lnTo>
                  <a:pt x="21" y="237"/>
                </a:lnTo>
                <a:lnTo>
                  <a:pt x="35" y="208"/>
                </a:lnTo>
                <a:lnTo>
                  <a:pt x="53" y="178"/>
                </a:lnTo>
                <a:lnTo>
                  <a:pt x="70" y="151"/>
                </a:lnTo>
                <a:lnTo>
                  <a:pt x="88" y="124"/>
                </a:lnTo>
                <a:lnTo>
                  <a:pt x="93" y="118"/>
                </a:lnTo>
                <a:lnTo>
                  <a:pt x="99" y="110"/>
                </a:lnTo>
                <a:lnTo>
                  <a:pt x="103" y="101"/>
                </a:lnTo>
                <a:lnTo>
                  <a:pt x="104" y="90"/>
                </a:lnTo>
                <a:lnTo>
                  <a:pt x="100" y="77"/>
                </a:lnTo>
                <a:lnTo>
                  <a:pt x="80" y="29"/>
                </a:lnTo>
                <a:lnTo>
                  <a:pt x="113" y="18"/>
                </a:lnTo>
                <a:lnTo>
                  <a:pt x="10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67" name="Google Shape;467;p13"/>
          <p:cNvSpPr txBox="1"/>
          <p:nvPr/>
        </p:nvSpPr>
        <p:spPr>
          <a:xfrm>
            <a:off x="9549110" y="2720476"/>
            <a:ext cx="21765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1ACE"/>
                </a:solidFill>
                <a:latin typeface="Arial"/>
                <a:ea typeface="Arial"/>
                <a:cs typeface="Arial"/>
                <a:sym typeface="Arial"/>
              </a:rPr>
              <a:t>Early Adopters</a:t>
            </a:r>
            <a:endParaRPr/>
          </a:p>
        </p:txBody>
      </p:sp>
      <p:cxnSp>
        <p:nvCxnSpPr>
          <p:cNvPr id="468" name="Google Shape;468;p13"/>
          <p:cNvCxnSpPr/>
          <p:nvPr/>
        </p:nvCxnSpPr>
        <p:spPr>
          <a:xfrm rot="10800000">
            <a:off x="499504" y="6606280"/>
            <a:ext cx="4393800" cy="0"/>
          </a:xfrm>
          <a:prstGeom prst="straightConnector1">
            <a:avLst/>
          </a:prstGeom>
          <a:noFill/>
          <a:ln w="9525" cap="flat" cmpd="sng">
            <a:solidFill>
              <a:schemeClr val="accent1"/>
            </a:solidFill>
            <a:prstDash val="solid"/>
            <a:miter lim="800000"/>
            <a:headEnd type="none" w="sm" len="sm"/>
            <a:tailEnd type="triangle" w="med" len="med"/>
          </a:ln>
        </p:spPr>
      </p:cxnSp>
      <p:sp>
        <p:nvSpPr>
          <p:cNvPr id="469" name="Google Shape;469;p13"/>
          <p:cNvSpPr/>
          <p:nvPr/>
        </p:nvSpPr>
        <p:spPr>
          <a:xfrm>
            <a:off x="7298698" y="6320004"/>
            <a:ext cx="2448900" cy="288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600">
                <a:solidFill>
                  <a:srgbClr val="7283FF"/>
                </a:solidFill>
                <a:latin typeface="Calibri"/>
                <a:ea typeface="Calibri"/>
                <a:cs typeface="Calibri"/>
                <a:sym typeface="Calibri"/>
              </a:rPr>
              <a:t>CUSTOMER DEVELOPMENT</a:t>
            </a:r>
            <a:endParaRPr/>
          </a:p>
        </p:txBody>
      </p:sp>
      <p:sp>
        <p:nvSpPr>
          <p:cNvPr id="470" name="Google Shape;470;p13"/>
          <p:cNvSpPr/>
          <p:nvPr/>
        </p:nvSpPr>
        <p:spPr>
          <a:xfrm>
            <a:off x="2380308" y="6320278"/>
            <a:ext cx="2471400" cy="288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600">
                <a:solidFill>
                  <a:srgbClr val="18E692"/>
                </a:solidFill>
                <a:latin typeface="Calibri"/>
                <a:ea typeface="Calibri"/>
                <a:cs typeface="Calibri"/>
                <a:sym typeface="Calibri"/>
              </a:rPr>
              <a:t>INNOVATION ACCOUNTING</a:t>
            </a:r>
            <a:endParaRPr/>
          </a:p>
        </p:txBody>
      </p:sp>
      <p:cxnSp>
        <p:nvCxnSpPr>
          <p:cNvPr id="471" name="Google Shape;471;p13"/>
          <p:cNvCxnSpPr/>
          <p:nvPr/>
        </p:nvCxnSpPr>
        <p:spPr>
          <a:xfrm>
            <a:off x="7263574" y="6606280"/>
            <a:ext cx="4481400" cy="0"/>
          </a:xfrm>
          <a:prstGeom prst="straightConnector1">
            <a:avLst/>
          </a:prstGeom>
          <a:noFill/>
          <a:ln w="9525" cap="flat" cmpd="sng">
            <a:solidFill>
              <a:schemeClr val="accent1"/>
            </a:solidFill>
            <a:prstDash val="solid"/>
            <a:miter lim="800000"/>
            <a:headEnd type="none" w="sm" len="sm"/>
            <a:tailEnd type="triangle" w="med" len="med"/>
          </a:ln>
        </p:spPr>
      </p:cxnSp>
      <p:grpSp>
        <p:nvGrpSpPr>
          <p:cNvPr id="472" name="Google Shape;472;p13"/>
          <p:cNvGrpSpPr/>
          <p:nvPr/>
        </p:nvGrpSpPr>
        <p:grpSpPr>
          <a:xfrm>
            <a:off x="11218787" y="2720352"/>
            <a:ext cx="423778" cy="234833"/>
            <a:chOff x="5961063" y="2919413"/>
            <a:chExt cx="1744662" cy="966788"/>
          </a:xfrm>
        </p:grpSpPr>
        <p:sp>
          <p:nvSpPr>
            <p:cNvPr id="473" name="Google Shape;473;p13"/>
            <p:cNvSpPr/>
            <p:nvPr/>
          </p:nvSpPr>
          <p:spPr>
            <a:xfrm>
              <a:off x="6635750" y="2971801"/>
              <a:ext cx="401638" cy="454025"/>
            </a:xfrm>
            <a:custGeom>
              <a:avLst/>
              <a:gdLst/>
              <a:ahLst/>
              <a:cxnLst/>
              <a:rect l="l" t="t" r="r" b="b"/>
              <a:pathLst>
                <a:path w="253" h="286" extrusionOk="0">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solidFill>
              <a:srgbClr val="3952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74" name="Google Shape;474;p13"/>
            <p:cNvSpPr/>
            <p:nvPr/>
          </p:nvSpPr>
          <p:spPr>
            <a:xfrm>
              <a:off x="7161213" y="2919413"/>
              <a:ext cx="334963" cy="379413"/>
            </a:xfrm>
            <a:custGeom>
              <a:avLst/>
              <a:gdLst/>
              <a:ahLst/>
              <a:cxnLst/>
              <a:rect l="l" t="t" r="r" b="b"/>
              <a:pathLst>
                <a:path w="211" h="239" extrusionOk="0">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75" name="Google Shape;475;p13"/>
            <p:cNvSpPr/>
            <p:nvPr/>
          </p:nvSpPr>
          <p:spPr>
            <a:xfrm>
              <a:off x="6173788" y="2919413"/>
              <a:ext cx="336550" cy="379413"/>
            </a:xfrm>
            <a:custGeom>
              <a:avLst/>
              <a:gdLst/>
              <a:ahLst/>
              <a:cxnLst/>
              <a:rect l="l" t="t" r="r" b="b"/>
              <a:pathLst>
                <a:path w="212" h="239" extrusionOk="0">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76" name="Google Shape;476;p13"/>
            <p:cNvSpPr/>
            <p:nvPr/>
          </p:nvSpPr>
          <p:spPr>
            <a:xfrm>
              <a:off x="5961063" y="3308351"/>
              <a:ext cx="674688" cy="355600"/>
            </a:xfrm>
            <a:custGeom>
              <a:avLst/>
              <a:gdLst/>
              <a:ahLst/>
              <a:cxnLst/>
              <a:rect l="l" t="t" r="r" b="b"/>
              <a:pathLst>
                <a:path w="425" h="224" extrusionOk="0">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77" name="Google Shape;477;p13"/>
            <p:cNvSpPr/>
            <p:nvPr/>
          </p:nvSpPr>
          <p:spPr>
            <a:xfrm>
              <a:off x="6383338" y="3449638"/>
              <a:ext cx="900113" cy="436563"/>
            </a:xfrm>
            <a:custGeom>
              <a:avLst/>
              <a:gdLst/>
              <a:ahLst/>
              <a:cxnLst/>
              <a:rect l="l" t="t" r="r" b="b"/>
              <a:pathLst>
                <a:path w="567" h="275" extrusionOk="0">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solidFill>
              <a:srgbClr val="3952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478" name="Google Shape;478;p13"/>
            <p:cNvSpPr/>
            <p:nvPr/>
          </p:nvSpPr>
          <p:spPr>
            <a:xfrm>
              <a:off x="7038975" y="3311526"/>
              <a:ext cx="666750" cy="354013"/>
            </a:xfrm>
            <a:custGeom>
              <a:avLst/>
              <a:gdLst/>
              <a:ahLst/>
              <a:cxnLst/>
              <a:rect l="l" t="t" r="r" b="b"/>
              <a:pathLst>
                <a:path w="420" h="223" extrusionOk="0">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479" name="Google Shape;479;p13"/>
          <p:cNvSpPr txBox="1"/>
          <p:nvPr/>
        </p:nvSpPr>
        <p:spPr>
          <a:xfrm>
            <a:off x="4977257" y="1684090"/>
            <a:ext cx="17286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1ACE"/>
                </a:solidFill>
                <a:latin typeface="Arial"/>
                <a:ea typeface="Arial"/>
                <a:cs typeface="Arial"/>
                <a:sym typeface="Arial"/>
              </a:rPr>
              <a:t>Value Hypothesis</a:t>
            </a:r>
            <a:endParaRPr/>
          </a:p>
        </p:txBody>
      </p:sp>
      <p:sp>
        <p:nvSpPr>
          <p:cNvPr id="480" name="Google Shape;480;p13"/>
          <p:cNvSpPr txBox="1"/>
          <p:nvPr/>
        </p:nvSpPr>
        <p:spPr>
          <a:xfrm>
            <a:off x="2818189" y="874367"/>
            <a:ext cx="1728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High-Level Concept &amp; Sustainable Advantage</a:t>
            </a:r>
            <a:endParaRPr/>
          </a:p>
        </p:txBody>
      </p:sp>
      <p:sp>
        <p:nvSpPr>
          <p:cNvPr id="481" name="Google Shape;481;p13"/>
          <p:cNvSpPr txBox="1"/>
          <p:nvPr/>
        </p:nvSpPr>
        <p:spPr>
          <a:xfrm>
            <a:off x="4977257" y="3763490"/>
            <a:ext cx="17286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Growth Hypothesis</a:t>
            </a:r>
            <a:endParaRPr/>
          </a:p>
        </p:txBody>
      </p:sp>
      <p:grpSp>
        <p:nvGrpSpPr>
          <p:cNvPr id="482" name="Google Shape;482;p13"/>
          <p:cNvGrpSpPr/>
          <p:nvPr/>
        </p:nvGrpSpPr>
        <p:grpSpPr>
          <a:xfrm>
            <a:off x="5025325" y="3982902"/>
            <a:ext cx="325925" cy="325925"/>
            <a:chOff x="7363935" y="262550"/>
            <a:chExt cx="325925" cy="325925"/>
          </a:xfrm>
        </p:grpSpPr>
        <p:sp>
          <p:nvSpPr>
            <p:cNvPr id="483" name="Google Shape;483;p13"/>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4" name="Google Shape;484;p13"/>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485" name="Google Shape;485;p13"/>
          <p:cNvGrpSpPr/>
          <p:nvPr/>
        </p:nvGrpSpPr>
        <p:grpSpPr>
          <a:xfrm>
            <a:off x="5008372" y="1949327"/>
            <a:ext cx="325925" cy="325925"/>
            <a:chOff x="7363935" y="262550"/>
            <a:chExt cx="325925" cy="325925"/>
          </a:xfrm>
        </p:grpSpPr>
        <p:sp>
          <p:nvSpPr>
            <p:cNvPr id="486" name="Google Shape;486;p13"/>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 name="Google Shape;487;p13"/>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488" name="Google Shape;488;p13"/>
          <p:cNvGrpSpPr/>
          <p:nvPr/>
        </p:nvGrpSpPr>
        <p:grpSpPr>
          <a:xfrm>
            <a:off x="5018067" y="2293351"/>
            <a:ext cx="325925" cy="325925"/>
            <a:chOff x="7363935" y="262550"/>
            <a:chExt cx="325925" cy="325925"/>
          </a:xfrm>
        </p:grpSpPr>
        <p:sp>
          <p:nvSpPr>
            <p:cNvPr id="489" name="Google Shape;489;p13"/>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13"/>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grpSp>
        <p:nvGrpSpPr>
          <p:cNvPr id="491" name="Google Shape;491;p13"/>
          <p:cNvGrpSpPr/>
          <p:nvPr/>
        </p:nvGrpSpPr>
        <p:grpSpPr>
          <a:xfrm>
            <a:off x="5018067" y="2637135"/>
            <a:ext cx="325925" cy="325925"/>
            <a:chOff x="7363935" y="262550"/>
            <a:chExt cx="325925" cy="325925"/>
          </a:xfrm>
        </p:grpSpPr>
        <p:sp>
          <p:nvSpPr>
            <p:cNvPr id="492" name="Google Shape;492;p13"/>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3" name="Google Shape;493;p13"/>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V3</a:t>
              </a:r>
              <a:endParaRPr/>
            </a:p>
          </p:txBody>
        </p:sp>
      </p:grpSp>
      <p:grpSp>
        <p:nvGrpSpPr>
          <p:cNvPr id="494" name="Google Shape;494;p13"/>
          <p:cNvGrpSpPr/>
          <p:nvPr/>
        </p:nvGrpSpPr>
        <p:grpSpPr>
          <a:xfrm>
            <a:off x="5025325" y="4349007"/>
            <a:ext cx="325925" cy="325925"/>
            <a:chOff x="7363935" y="262550"/>
            <a:chExt cx="325925" cy="325925"/>
          </a:xfrm>
        </p:grpSpPr>
        <p:sp>
          <p:nvSpPr>
            <p:cNvPr id="495" name="Google Shape;495;p13"/>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 name="Google Shape;496;p13"/>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sp>
        <p:nvSpPr>
          <p:cNvPr id="497" name="Google Shape;497;p13"/>
          <p:cNvSpPr txBox="1"/>
          <p:nvPr/>
        </p:nvSpPr>
        <p:spPr>
          <a:xfrm>
            <a:off x="2732643" y="2712226"/>
            <a:ext cx="21765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1ACE"/>
                </a:solidFill>
              </a:rPr>
              <a:t>TARGET </a:t>
            </a:r>
            <a:r>
              <a:rPr lang="en-US" sz="1050" b="1">
                <a:solidFill>
                  <a:srgbClr val="001ACE"/>
                </a:solidFill>
                <a:latin typeface="Arial"/>
                <a:ea typeface="Arial"/>
                <a:cs typeface="Arial"/>
                <a:sym typeface="Arial"/>
              </a:rPr>
              <a:t>CONCEPT &amp; MVP</a:t>
            </a:r>
            <a:endParaRPr/>
          </a:p>
        </p:txBody>
      </p:sp>
      <p:grpSp>
        <p:nvGrpSpPr>
          <p:cNvPr id="498" name="Google Shape;498;p13"/>
          <p:cNvGrpSpPr/>
          <p:nvPr/>
        </p:nvGrpSpPr>
        <p:grpSpPr>
          <a:xfrm>
            <a:off x="4521821" y="2687966"/>
            <a:ext cx="300717" cy="302273"/>
            <a:chOff x="2917825" y="3073401"/>
            <a:chExt cx="920750" cy="925513"/>
          </a:xfrm>
        </p:grpSpPr>
        <p:sp>
          <p:nvSpPr>
            <p:cNvPr id="499" name="Google Shape;499;p13"/>
            <p:cNvSpPr/>
            <p:nvPr/>
          </p:nvSpPr>
          <p:spPr>
            <a:xfrm>
              <a:off x="2917825" y="3073401"/>
              <a:ext cx="920750" cy="925513"/>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rgbClr val="3952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500" name="Google Shape;500;p13"/>
            <p:cNvSpPr/>
            <p:nvPr/>
          </p:nvSpPr>
          <p:spPr>
            <a:xfrm>
              <a:off x="3084513" y="3319715"/>
              <a:ext cx="584200" cy="457200"/>
            </a:xfrm>
            <a:custGeom>
              <a:avLst/>
              <a:gdLst/>
              <a:ahLst/>
              <a:cxnLst/>
              <a:rect l="l" t="t" r="r" b="b"/>
              <a:pathLst>
                <a:path w="368" h="288" extrusionOk="0">
                  <a:moveTo>
                    <a:pt x="300" y="0"/>
                  </a:moveTo>
                  <a:lnTo>
                    <a:pt x="368" y="68"/>
                  </a:lnTo>
                  <a:lnTo>
                    <a:pt x="219" y="219"/>
                  </a:lnTo>
                  <a:lnTo>
                    <a:pt x="151" y="288"/>
                  </a:lnTo>
                  <a:lnTo>
                    <a:pt x="0" y="136"/>
                  </a:lnTo>
                  <a:lnTo>
                    <a:pt x="68" y="68"/>
                  </a:lnTo>
                  <a:lnTo>
                    <a:pt x="151" y="151"/>
                  </a:lnTo>
                  <a:lnTo>
                    <a:pt x="300" y="0"/>
                  </a:lnTo>
                  <a:close/>
                </a:path>
              </a:pathLst>
            </a:custGeom>
            <a:solidFill>
              <a:srgbClr val="D0D5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501" name="Google Shape;501;p13"/>
          <p:cNvSpPr txBox="1"/>
          <p:nvPr/>
        </p:nvSpPr>
        <p:spPr>
          <a:xfrm>
            <a:off x="7340298" y="4931278"/>
            <a:ext cx="2060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Revenue models</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Lifetime value</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Revenue forecast</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Gross Margin forecast</a:t>
            </a:r>
            <a:endParaRPr/>
          </a:p>
        </p:txBody>
      </p:sp>
      <p:sp>
        <p:nvSpPr>
          <p:cNvPr id="502" name="Google Shape;502;p13"/>
          <p:cNvSpPr txBox="1"/>
          <p:nvPr/>
        </p:nvSpPr>
        <p:spPr>
          <a:xfrm>
            <a:off x="490858" y="4945102"/>
            <a:ext cx="206024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Customer acquisition costs</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Distribution costs</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Hosting and Operation Costs</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People, office, etc</a:t>
            </a:r>
            <a:endParaRPr sz="800">
              <a:solidFill>
                <a:srgbClr val="A5A5A5"/>
              </a:solidFill>
              <a:latin typeface="Arial"/>
              <a:ea typeface="Arial"/>
              <a:cs typeface="Arial"/>
              <a:sym typeface="Arial"/>
            </a:endParaRPr>
          </a:p>
        </p:txBody>
      </p:sp>
      <p:sp>
        <p:nvSpPr>
          <p:cNvPr id="503" name="Google Shape;503;p13"/>
          <p:cNvSpPr txBox="1"/>
          <p:nvPr/>
        </p:nvSpPr>
        <p:spPr>
          <a:xfrm>
            <a:off x="9529594" y="2924852"/>
            <a:ext cx="2060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List of characteristic of ideal first customer</a:t>
            </a:r>
            <a:endParaRPr/>
          </a:p>
        </p:txBody>
      </p:sp>
      <p:sp>
        <p:nvSpPr>
          <p:cNvPr id="504" name="Google Shape;504;p13"/>
          <p:cNvSpPr txBox="1"/>
          <p:nvPr/>
        </p:nvSpPr>
        <p:spPr>
          <a:xfrm>
            <a:off x="9521246" y="826490"/>
            <a:ext cx="1697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List of characteristic of targeted customer; Path to the customer and type(s) of interaction to be designed</a:t>
            </a:r>
            <a:endParaRPr/>
          </a:p>
        </p:txBody>
      </p:sp>
      <p:sp>
        <p:nvSpPr>
          <p:cNvPr id="505" name="Google Shape;505;p13"/>
          <p:cNvSpPr txBox="1"/>
          <p:nvPr/>
        </p:nvSpPr>
        <p:spPr>
          <a:xfrm>
            <a:off x="485732" y="2875644"/>
            <a:ext cx="2183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List of existing solution</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List of other alternative to solve the same problem, serve the same need</a:t>
            </a:r>
            <a:endParaRPr/>
          </a:p>
        </p:txBody>
      </p:sp>
      <p:sp>
        <p:nvSpPr>
          <p:cNvPr id="506" name="Google Shape;506;p13"/>
          <p:cNvSpPr txBox="1"/>
          <p:nvPr/>
        </p:nvSpPr>
        <p:spPr>
          <a:xfrm>
            <a:off x="489411" y="664667"/>
            <a:ext cx="2218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Main insights / ideas</a:t>
            </a:r>
            <a:endParaRPr/>
          </a:p>
          <a:p>
            <a:pPr marL="0" marR="0" lvl="0" indent="0" algn="l" rtl="0">
              <a:spcBef>
                <a:spcPts val="0"/>
              </a:spcBef>
              <a:spcAft>
                <a:spcPts val="0"/>
              </a:spcAft>
              <a:buNone/>
            </a:pPr>
            <a:r>
              <a:rPr lang="en-US" sz="800">
                <a:solidFill>
                  <a:srgbClr val="A5A5A5"/>
                </a:solidFill>
                <a:latin typeface="Arial"/>
                <a:ea typeface="Arial"/>
                <a:cs typeface="Arial"/>
                <a:sym typeface="Arial"/>
              </a:rPr>
              <a:t>List of underserved needs or unsolved problems the customer is facing</a:t>
            </a:r>
            <a:endParaRPr/>
          </a:p>
        </p:txBody>
      </p:sp>
      <p:sp>
        <p:nvSpPr>
          <p:cNvPr id="507" name="Google Shape;507;p13"/>
          <p:cNvSpPr txBox="1"/>
          <p:nvPr/>
        </p:nvSpPr>
        <p:spPr>
          <a:xfrm>
            <a:off x="7292330" y="831353"/>
            <a:ext cx="2218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Main benefits customer has if his problem is solved. </a:t>
            </a:r>
            <a:r>
              <a:rPr lang="en-US" sz="800">
                <a:solidFill>
                  <a:srgbClr val="A5A5A5"/>
                </a:solidFill>
              </a:rPr>
              <a:t>List the marketing claims you can make to show superior product</a:t>
            </a:r>
            <a:endParaRPr/>
          </a:p>
        </p:txBody>
      </p:sp>
      <p:sp>
        <p:nvSpPr>
          <p:cNvPr id="508" name="Google Shape;508;p13"/>
          <p:cNvSpPr txBox="1"/>
          <p:nvPr/>
        </p:nvSpPr>
        <p:spPr>
          <a:xfrm>
            <a:off x="5012583" y="810429"/>
            <a:ext cx="22188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Main</a:t>
            </a:r>
            <a:r>
              <a:rPr lang="en-US" sz="800">
                <a:solidFill>
                  <a:srgbClr val="A5A5A5"/>
                </a:solidFill>
              </a:rPr>
              <a:t> assumptions,</a:t>
            </a:r>
            <a:r>
              <a:rPr lang="en-US" sz="800">
                <a:solidFill>
                  <a:srgbClr val="A5A5A5"/>
                </a:solidFill>
                <a:latin typeface="Arial"/>
                <a:ea typeface="Arial"/>
                <a:cs typeface="Arial"/>
                <a:sym typeface="Arial"/>
              </a:rPr>
              <a:t> including indicators to be tracked and </a:t>
            </a:r>
            <a:r>
              <a:rPr lang="en-US" sz="800">
                <a:solidFill>
                  <a:srgbClr val="A5A5A5"/>
                </a:solidFill>
              </a:rPr>
              <a:t>what is the failed condition</a:t>
            </a:r>
            <a:endParaRPr/>
          </a:p>
        </p:txBody>
      </p:sp>
      <p:sp>
        <p:nvSpPr>
          <p:cNvPr id="509" name="Google Shape;509;p13"/>
          <p:cNvSpPr txBox="1"/>
          <p:nvPr/>
        </p:nvSpPr>
        <p:spPr>
          <a:xfrm>
            <a:off x="2734091" y="2960063"/>
            <a:ext cx="22188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rPr>
              <a:t>Explain the full concept and l</a:t>
            </a:r>
            <a:r>
              <a:rPr lang="en-US" sz="800">
                <a:solidFill>
                  <a:srgbClr val="A5A5A5"/>
                </a:solidFill>
                <a:latin typeface="Arial"/>
                <a:ea typeface="Arial"/>
                <a:cs typeface="Arial"/>
                <a:sym typeface="Arial"/>
              </a:rPr>
              <a:t>ist the MVP to be used to drive customer development process and data gathering</a:t>
            </a:r>
            <a:endParaRPr/>
          </a:p>
        </p:txBody>
      </p:sp>
      <p:pic>
        <p:nvPicPr>
          <p:cNvPr id="510" name="Google Shape;510;p13" descr="A picture containing businesscard&#10;&#10;Description automatically generated"/>
          <p:cNvPicPr preferRelativeResize="0"/>
          <p:nvPr/>
        </p:nvPicPr>
        <p:blipFill rotWithShape="1">
          <a:blip r:embed="rId3">
            <a:alphaModFix/>
          </a:blip>
          <a:srcRect l="7473" t="25031" r="8233" b="25354"/>
          <a:stretch/>
        </p:blipFill>
        <p:spPr>
          <a:xfrm>
            <a:off x="9576045" y="3354250"/>
            <a:ext cx="2084365" cy="920122"/>
          </a:xfrm>
          <a:prstGeom prst="rect">
            <a:avLst/>
          </a:prstGeom>
          <a:noFill/>
          <a:ln>
            <a:noFill/>
          </a:ln>
        </p:spPr>
      </p:pic>
      <p:grpSp>
        <p:nvGrpSpPr>
          <p:cNvPr id="511" name="Google Shape;511;p13"/>
          <p:cNvGrpSpPr/>
          <p:nvPr/>
        </p:nvGrpSpPr>
        <p:grpSpPr>
          <a:xfrm>
            <a:off x="2307362" y="465255"/>
            <a:ext cx="300738" cy="339978"/>
            <a:chOff x="2260259" y="84589"/>
            <a:chExt cx="300738" cy="339978"/>
          </a:xfrm>
        </p:grpSpPr>
        <p:sp>
          <p:nvSpPr>
            <p:cNvPr id="512" name="Google Shape;512;p13"/>
            <p:cNvSpPr/>
            <p:nvPr/>
          </p:nvSpPr>
          <p:spPr>
            <a:xfrm>
              <a:off x="2260259" y="122273"/>
              <a:ext cx="300738" cy="302294"/>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513" name="Google Shape;513;p13"/>
            <p:cNvSpPr txBox="1"/>
            <p:nvPr/>
          </p:nvSpPr>
          <p:spPr>
            <a:xfrm>
              <a:off x="2290190" y="84589"/>
              <a:ext cx="243895" cy="30935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rgbClr val="C6FFE8"/>
                  </a:solidFill>
                  <a:latin typeface="Calibri"/>
                  <a:ea typeface="Calibri"/>
                  <a:cs typeface="Calibri"/>
                  <a:sym typeface="Calibri"/>
                </a:rPr>
                <a:t>!</a:t>
              </a:r>
              <a:endParaRPr/>
            </a:p>
          </p:txBody>
        </p:sp>
      </p:grpSp>
      <p:grpSp>
        <p:nvGrpSpPr>
          <p:cNvPr id="514" name="Google Shape;514;p13"/>
          <p:cNvGrpSpPr/>
          <p:nvPr/>
        </p:nvGrpSpPr>
        <p:grpSpPr>
          <a:xfrm>
            <a:off x="2327860" y="2618365"/>
            <a:ext cx="300738" cy="339978"/>
            <a:chOff x="2260259" y="84589"/>
            <a:chExt cx="300738" cy="339978"/>
          </a:xfrm>
        </p:grpSpPr>
        <p:sp>
          <p:nvSpPr>
            <p:cNvPr id="515" name="Google Shape;515;p13"/>
            <p:cNvSpPr/>
            <p:nvPr/>
          </p:nvSpPr>
          <p:spPr>
            <a:xfrm>
              <a:off x="2260259" y="122273"/>
              <a:ext cx="300738" cy="302294"/>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rgbClr val="001A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516" name="Google Shape;516;p13"/>
            <p:cNvSpPr txBox="1"/>
            <p:nvPr/>
          </p:nvSpPr>
          <p:spPr>
            <a:xfrm>
              <a:off x="2290190" y="84589"/>
              <a:ext cx="243895" cy="30935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rgbClr val="D0D5FE"/>
                  </a:solidFill>
                  <a:latin typeface="Calibri"/>
                  <a:ea typeface="Calibri"/>
                  <a:cs typeface="Calibri"/>
                  <a:sym typeface="Calibri"/>
                </a:rPr>
                <a:t>!</a:t>
              </a:r>
              <a:endParaRPr/>
            </a:p>
          </p:txBody>
        </p:sp>
      </p:grpSp>
      <p:sp>
        <p:nvSpPr>
          <p:cNvPr id="517" name="Google Shape;517;p13"/>
          <p:cNvSpPr/>
          <p:nvPr/>
        </p:nvSpPr>
        <p:spPr>
          <a:xfrm>
            <a:off x="2364255" y="6601339"/>
            <a:ext cx="2471400" cy="288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600">
                <a:solidFill>
                  <a:schemeClr val="accent4"/>
                </a:solidFill>
                <a:latin typeface="Calibri"/>
                <a:ea typeface="Calibri"/>
                <a:cs typeface="Calibri"/>
                <a:sym typeface="Calibri"/>
              </a:rPr>
              <a:t>PRODUCT METRICS</a:t>
            </a:r>
            <a:endParaRPr>
              <a:solidFill>
                <a:schemeClr val="accent4"/>
              </a:solidFill>
            </a:endParaRPr>
          </a:p>
        </p:txBody>
      </p:sp>
      <p:sp>
        <p:nvSpPr>
          <p:cNvPr id="518" name="Google Shape;518;p13"/>
          <p:cNvSpPr/>
          <p:nvPr/>
        </p:nvSpPr>
        <p:spPr>
          <a:xfrm>
            <a:off x="7298698" y="6601339"/>
            <a:ext cx="2448900" cy="288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600">
                <a:solidFill>
                  <a:schemeClr val="accent4"/>
                </a:solidFill>
                <a:latin typeface="Calibri"/>
                <a:ea typeface="Calibri"/>
                <a:cs typeface="Calibri"/>
                <a:sym typeface="Calibri"/>
              </a:rPr>
              <a:t>MARKET METRICS</a:t>
            </a:r>
            <a:endParaRPr>
              <a:solidFill>
                <a:schemeClr val="accent4"/>
              </a:solidFill>
            </a:endParaRPr>
          </a:p>
        </p:txBody>
      </p:sp>
      <p:cxnSp>
        <p:nvCxnSpPr>
          <p:cNvPr id="519" name="Google Shape;519;p13"/>
          <p:cNvCxnSpPr/>
          <p:nvPr/>
        </p:nvCxnSpPr>
        <p:spPr>
          <a:xfrm rot="10800000">
            <a:off x="472504" y="170230"/>
            <a:ext cx="4420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520" name="Google Shape;520;p13"/>
          <p:cNvCxnSpPr/>
          <p:nvPr/>
        </p:nvCxnSpPr>
        <p:spPr>
          <a:xfrm>
            <a:off x="7263574" y="170230"/>
            <a:ext cx="4440900" cy="0"/>
          </a:xfrm>
          <a:prstGeom prst="straightConnector1">
            <a:avLst/>
          </a:prstGeom>
          <a:noFill/>
          <a:ln w="9525" cap="flat" cmpd="sng">
            <a:solidFill>
              <a:schemeClr val="accent1"/>
            </a:solidFill>
            <a:prstDash val="solid"/>
            <a:miter lim="800000"/>
            <a:headEnd type="none" w="sm" len="sm"/>
            <a:tailEnd type="triangle" w="med" len="med"/>
          </a:ln>
        </p:spPr>
      </p:cxnSp>
      <p:sp>
        <p:nvSpPr>
          <p:cNvPr id="521" name="Google Shape;521;p13"/>
          <p:cNvSpPr/>
          <p:nvPr/>
        </p:nvSpPr>
        <p:spPr>
          <a:xfrm>
            <a:off x="2364255" y="165289"/>
            <a:ext cx="2471400" cy="288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600">
                <a:solidFill>
                  <a:srgbClr val="A5A5A5"/>
                </a:solidFill>
                <a:latin typeface="Calibri"/>
                <a:ea typeface="Calibri"/>
                <a:cs typeface="Calibri"/>
                <a:sym typeface="Calibri"/>
              </a:rPr>
              <a:t>PROBLEM-SOLUTION FIT</a:t>
            </a:r>
            <a:endParaRPr>
              <a:solidFill>
                <a:srgbClr val="A5A5A5"/>
              </a:solidFill>
            </a:endParaRPr>
          </a:p>
        </p:txBody>
      </p:sp>
      <p:sp>
        <p:nvSpPr>
          <p:cNvPr id="522" name="Google Shape;522;p13"/>
          <p:cNvSpPr/>
          <p:nvPr/>
        </p:nvSpPr>
        <p:spPr>
          <a:xfrm>
            <a:off x="7298698" y="165289"/>
            <a:ext cx="2448900" cy="288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600">
                <a:solidFill>
                  <a:srgbClr val="A5A5A5"/>
                </a:solidFill>
                <a:latin typeface="Calibri"/>
                <a:ea typeface="Calibri"/>
                <a:cs typeface="Calibri"/>
                <a:sym typeface="Calibri"/>
              </a:rPr>
              <a:t>SOLUTION-MARKET FIT</a:t>
            </a:r>
            <a:endParaRPr>
              <a:solidFill>
                <a:srgbClr val="A5A5A5"/>
              </a:solidFill>
            </a:endParaRPr>
          </a:p>
        </p:txBody>
      </p:sp>
      <p:grpSp>
        <p:nvGrpSpPr>
          <p:cNvPr id="523" name="Google Shape;523;p13"/>
          <p:cNvGrpSpPr/>
          <p:nvPr/>
        </p:nvGrpSpPr>
        <p:grpSpPr>
          <a:xfrm>
            <a:off x="5027650" y="4742107"/>
            <a:ext cx="325800" cy="325800"/>
            <a:chOff x="7363935" y="262550"/>
            <a:chExt cx="325800" cy="325800"/>
          </a:xfrm>
        </p:grpSpPr>
        <p:sp>
          <p:nvSpPr>
            <p:cNvPr id="524" name="Google Shape;524;p13"/>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5" name="Google Shape;525;p13"/>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G3</a:t>
              </a:r>
              <a:endParaRPr/>
            </a:p>
          </p:txBody>
        </p:sp>
      </p:grpSp>
      <p:sp>
        <p:nvSpPr>
          <p:cNvPr id="526" name="Google Shape;526;p13"/>
          <p:cNvSpPr/>
          <p:nvPr/>
        </p:nvSpPr>
        <p:spPr>
          <a:xfrm>
            <a:off x="4953350" y="6601350"/>
            <a:ext cx="2264400" cy="288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accent4"/>
                </a:solidFill>
                <a:latin typeface="Calibri"/>
                <a:ea typeface="Calibri"/>
                <a:cs typeface="Calibri"/>
                <a:sym typeface="Calibri"/>
              </a:rPr>
              <a:t>PROJECT METRICS</a:t>
            </a:r>
            <a:endParaRPr>
              <a:solidFill>
                <a:schemeClr val="accent4"/>
              </a:solidFill>
            </a:endParaRPr>
          </a:p>
        </p:txBody>
      </p:sp>
      <p:grpSp>
        <p:nvGrpSpPr>
          <p:cNvPr id="527" name="Google Shape;527;p13"/>
          <p:cNvGrpSpPr/>
          <p:nvPr/>
        </p:nvGrpSpPr>
        <p:grpSpPr>
          <a:xfrm>
            <a:off x="6844674" y="465255"/>
            <a:ext cx="300739" cy="339978"/>
            <a:chOff x="2260259" y="84589"/>
            <a:chExt cx="300739" cy="339978"/>
          </a:xfrm>
        </p:grpSpPr>
        <p:sp>
          <p:nvSpPr>
            <p:cNvPr id="528" name="Google Shape;528;p13"/>
            <p:cNvSpPr/>
            <p:nvPr/>
          </p:nvSpPr>
          <p:spPr>
            <a:xfrm>
              <a:off x="2260259" y="122273"/>
              <a:ext cx="300739" cy="302294"/>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529" name="Google Shape;529;p13"/>
            <p:cNvSpPr txBox="1"/>
            <p:nvPr/>
          </p:nvSpPr>
          <p:spPr>
            <a:xfrm>
              <a:off x="2290190" y="84589"/>
              <a:ext cx="243900" cy="309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rgbClr val="C6FFE8"/>
                  </a:solidFill>
                  <a:latin typeface="Calibri"/>
                  <a:ea typeface="Calibri"/>
                  <a:cs typeface="Calibri"/>
                  <a:sym typeface="Calibri"/>
                </a:rPr>
                <a:t>?</a:t>
              </a:r>
              <a:endParaRPr/>
            </a:p>
          </p:txBody>
        </p:sp>
      </p:grpSp>
      <p:sp>
        <p:nvSpPr>
          <p:cNvPr id="530" name="Google Shape;530;p13"/>
          <p:cNvSpPr txBox="1"/>
          <p:nvPr/>
        </p:nvSpPr>
        <p:spPr>
          <a:xfrm>
            <a:off x="7293399" y="2708475"/>
            <a:ext cx="17508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7F7F7F"/>
                </a:solidFill>
              </a:rPr>
              <a:t>GROWTH ENGINE</a:t>
            </a:r>
            <a:endParaRPr/>
          </a:p>
        </p:txBody>
      </p:sp>
      <p:sp>
        <p:nvSpPr>
          <p:cNvPr id="531" name="Google Shape;531;p13"/>
          <p:cNvSpPr txBox="1"/>
          <p:nvPr/>
        </p:nvSpPr>
        <p:spPr>
          <a:xfrm>
            <a:off x="7306400" y="2893444"/>
            <a:ext cx="1728600" cy="27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Arial"/>
                <a:ea typeface="Arial"/>
                <a:cs typeface="Arial"/>
                <a:sym typeface="Arial"/>
              </a:rPr>
              <a:t>Engine of growth type</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6804361" y="1066800"/>
            <a:ext cx="4925961" cy="492596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37" name="Google Shape;537;p14"/>
          <p:cNvCxnSpPr>
            <a:stCxn id="536" idx="0"/>
            <a:endCxn id="536" idx="2"/>
          </p:cNvCxnSpPr>
          <p:nvPr/>
        </p:nvCxnSpPr>
        <p:spPr>
          <a:xfrm>
            <a:off x="9267341" y="1066800"/>
            <a:ext cx="0" cy="4926000"/>
          </a:xfrm>
          <a:prstGeom prst="straightConnector1">
            <a:avLst/>
          </a:prstGeom>
          <a:noFill/>
          <a:ln w="19050" cap="flat" cmpd="sng">
            <a:solidFill>
              <a:srgbClr val="7F7F7F"/>
            </a:solidFill>
            <a:prstDash val="dot"/>
            <a:miter lim="800000"/>
            <a:headEnd type="none" w="sm" len="sm"/>
            <a:tailEnd type="none" w="sm" len="sm"/>
          </a:ln>
        </p:spPr>
      </p:cxnSp>
      <p:cxnSp>
        <p:nvCxnSpPr>
          <p:cNvPr id="538" name="Google Shape;538;p14"/>
          <p:cNvCxnSpPr>
            <a:stCxn id="536" idx="1"/>
            <a:endCxn id="536" idx="3"/>
          </p:cNvCxnSpPr>
          <p:nvPr/>
        </p:nvCxnSpPr>
        <p:spPr>
          <a:xfrm>
            <a:off x="6804361" y="3529780"/>
            <a:ext cx="4926000" cy="0"/>
          </a:xfrm>
          <a:prstGeom prst="straightConnector1">
            <a:avLst/>
          </a:prstGeom>
          <a:noFill/>
          <a:ln w="19050" cap="flat" cmpd="sng">
            <a:solidFill>
              <a:srgbClr val="7F7F7F"/>
            </a:solidFill>
            <a:prstDash val="dot"/>
            <a:miter lim="800000"/>
            <a:headEnd type="none" w="sm" len="sm"/>
            <a:tailEnd type="none" w="sm" len="sm"/>
          </a:ln>
        </p:spPr>
      </p:cxnSp>
      <p:sp>
        <p:nvSpPr>
          <p:cNvPr id="539" name="Google Shape;539;p14"/>
          <p:cNvSpPr txBox="1"/>
          <p:nvPr/>
        </p:nvSpPr>
        <p:spPr>
          <a:xfrm rot="-5400000">
            <a:off x="6481734" y="3393934"/>
            <a:ext cx="984500" cy="215444"/>
          </a:xfrm>
          <a:prstGeom prst="rect">
            <a:avLst/>
          </a:prstGeom>
          <a:solidFill>
            <a:srgbClr val="F2F2F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1189"/>
                </a:solidFill>
                <a:latin typeface="Calibri"/>
                <a:ea typeface="Calibri"/>
                <a:cs typeface="Calibri"/>
                <a:sym typeface="Calibri"/>
              </a:rPr>
              <a:t>IMPORTANCE</a:t>
            </a:r>
            <a:endParaRPr/>
          </a:p>
        </p:txBody>
      </p:sp>
      <p:sp>
        <p:nvSpPr>
          <p:cNvPr id="540" name="Google Shape;540;p14"/>
          <p:cNvSpPr txBox="1"/>
          <p:nvPr/>
        </p:nvSpPr>
        <p:spPr>
          <a:xfrm>
            <a:off x="8694101" y="5683175"/>
            <a:ext cx="1179300" cy="215400"/>
          </a:xfrm>
          <a:prstGeom prst="rect">
            <a:avLst/>
          </a:prstGeom>
          <a:solidFill>
            <a:srgbClr val="F2F2F2"/>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a:solidFill>
                  <a:srgbClr val="001189"/>
                </a:solidFill>
                <a:latin typeface="Calibri"/>
                <a:ea typeface="Calibri"/>
                <a:cs typeface="Calibri"/>
                <a:sym typeface="Calibri"/>
              </a:rPr>
              <a:t>DI</a:t>
            </a:r>
            <a:r>
              <a:rPr lang="en-US" sz="1400">
                <a:solidFill>
                  <a:srgbClr val="001189"/>
                </a:solidFill>
                <a:latin typeface="Calibri"/>
                <a:ea typeface="Calibri"/>
                <a:cs typeface="Calibri"/>
                <a:sym typeface="Calibri"/>
              </a:rPr>
              <a:t>SATISFACTION</a:t>
            </a:r>
            <a:endParaRPr/>
          </a:p>
        </p:txBody>
      </p:sp>
      <p:grpSp>
        <p:nvGrpSpPr>
          <p:cNvPr id="541" name="Google Shape;541;p14"/>
          <p:cNvGrpSpPr/>
          <p:nvPr/>
        </p:nvGrpSpPr>
        <p:grpSpPr>
          <a:xfrm rot="2339733">
            <a:off x="9312085" y="2954277"/>
            <a:ext cx="215444" cy="564390"/>
            <a:chOff x="124447" y="3315170"/>
            <a:chExt cx="215444" cy="564390"/>
          </a:xfrm>
        </p:grpSpPr>
        <p:sp>
          <p:nvSpPr>
            <p:cNvPr id="542" name="Google Shape;542;p14"/>
            <p:cNvSpPr txBox="1"/>
            <p:nvPr/>
          </p:nvSpPr>
          <p:spPr>
            <a:xfrm rot="-5400000">
              <a:off x="22464" y="3535153"/>
              <a:ext cx="41941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Focus</a:t>
              </a:r>
              <a:endParaRPr/>
            </a:p>
          </p:txBody>
        </p:sp>
        <p:cxnSp>
          <p:nvCxnSpPr>
            <p:cNvPr id="543" name="Google Shape;543;p14"/>
            <p:cNvCxnSpPr/>
            <p:nvPr/>
          </p:nvCxnSpPr>
          <p:spPr>
            <a:xfrm rot="-5400000">
              <a:off x="38461" y="3597365"/>
              <a:ext cx="564390" cy="0"/>
            </a:xfrm>
            <a:prstGeom prst="straightConnector1">
              <a:avLst/>
            </a:prstGeom>
            <a:noFill/>
            <a:ln w="9525" cap="flat" cmpd="sng">
              <a:solidFill>
                <a:srgbClr val="3952FE"/>
              </a:solidFill>
              <a:prstDash val="solid"/>
              <a:miter lim="800000"/>
              <a:headEnd type="none" w="sm" len="sm"/>
              <a:tailEnd type="triangle" w="med" len="med"/>
            </a:ln>
          </p:spPr>
        </p:cxnSp>
      </p:grpSp>
      <p:cxnSp>
        <p:nvCxnSpPr>
          <p:cNvPr id="544" name="Google Shape;544;p14"/>
          <p:cNvCxnSpPr/>
          <p:nvPr/>
        </p:nvCxnSpPr>
        <p:spPr>
          <a:xfrm rot="10800000">
            <a:off x="6804361" y="1066800"/>
            <a:ext cx="4925961" cy="4925961"/>
          </a:xfrm>
          <a:prstGeom prst="straightConnector1">
            <a:avLst/>
          </a:prstGeom>
          <a:noFill/>
          <a:ln w="9525" cap="flat" cmpd="sng">
            <a:solidFill>
              <a:srgbClr val="3952FE"/>
            </a:solidFill>
            <a:prstDash val="solid"/>
            <a:miter lim="800000"/>
            <a:headEnd type="none" w="sm" len="sm"/>
            <a:tailEnd type="none" w="sm" len="sm"/>
          </a:ln>
        </p:spPr>
      </p:cxnSp>
      <p:sp>
        <p:nvSpPr>
          <p:cNvPr id="545" name="Google Shape;545;p14"/>
          <p:cNvSpPr txBox="1"/>
          <p:nvPr/>
        </p:nvSpPr>
        <p:spPr>
          <a:xfrm>
            <a:off x="421167" y="1574670"/>
            <a:ext cx="5805655" cy="13126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a:t>
            </a:r>
            <a:endParaRPr/>
          </a:p>
        </p:txBody>
      </p:sp>
      <p:sp>
        <p:nvSpPr>
          <p:cNvPr id="546" name="Google Shape;546;p14"/>
          <p:cNvSpPr txBox="1"/>
          <p:nvPr/>
        </p:nvSpPr>
        <p:spPr>
          <a:xfrm>
            <a:off x="410878" y="512498"/>
            <a:ext cx="6098224" cy="7760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US" sz="2800" b="1">
                <a:solidFill>
                  <a:schemeClr val="dk2"/>
                </a:solidFill>
                <a:latin typeface="Calibri"/>
                <a:ea typeface="Calibri"/>
                <a:cs typeface="Calibri"/>
                <a:sym typeface="Calibri"/>
              </a:rPr>
              <a:t>Problem space</a:t>
            </a:r>
            <a:br>
              <a:rPr lang="en-US" sz="2800" b="1">
                <a:solidFill>
                  <a:schemeClr val="dk2"/>
                </a:solidFill>
                <a:latin typeface="Calibri"/>
                <a:ea typeface="Calibri"/>
                <a:cs typeface="Calibri"/>
                <a:sym typeface="Calibri"/>
              </a:rPr>
            </a:br>
            <a:r>
              <a:rPr lang="en-US" sz="1800" b="0">
                <a:solidFill>
                  <a:schemeClr val="dk2"/>
                </a:solidFill>
                <a:latin typeface="Calibri"/>
                <a:ea typeface="Calibri"/>
                <a:cs typeface="Calibri"/>
                <a:sym typeface="Calibri"/>
              </a:rPr>
              <a:t>Customer Needs Prioritization</a:t>
            </a:r>
            <a:endParaRPr sz="2800" b="0">
              <a:solidFill>
                <a:schemeClr val="dk2"/>
              </a:solidFill>
              <a:latin typeface="Calibri"/>
              <a:ea typeface="Calibri"/>
              <a:cs typeface="Calibri"/>
              <a:sym typeface="Calibri"/>
            </a:endParaRPr>
          </a:p>
        </p:txBody>
      </p:sp>
      <p:sp>
        <p:nvSpPr>
          <p:cNvPr id="547" name="Google Shape;547;p14"/>
          <p:cNvSpPr/>
          <p:nvPr/>
        </p:nvSpPr>
        <p:spPr>
          <a:xfrm>
            <a:off x="3538165" y="3049119"/>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48" name="Google Shape;548;p14"/>
          <p:cNvSpPr/>
          <p:nvPr/>
        </p:nvSpPr>
        <p:spPr>
          <a:xfrm>
            <a:off x="3538164" y="5237365"/>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49" name="Google Shape;549;p14"/>
          <p:cNvSpPr/>
          <p:nvPr/>
        </p:nvSpPr>
        <p:spPr>
          <a:xfrm>
            <a:off x="1277900" y="3022634"/>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0" name="Google Shape;550;p14"/>
          <p:cNvSpPr/>
          <p:nvPr/>
        </p:nvSpPr>
        <p:spPr>
          <a:xfrm>
            <a:off x="1277900" y="4503406"/>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1" name="Google Shape;551;p14"/>
          <p:cNvSpPr/>
          <p:nvPr/>
        </p:nvSpPr>
        <p:spPr>
          <a:xfrm>
            <a:off x="3553786" y="5981534"/>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2" name="Google Shape;552;p14"/>
          <p:cNvSpPr/>
          <p:nvPr/>
        </p:nvSpPr>
        <p:spPr>
          <a:xfrm>
            <a:off x="3553786" y="3761018"/>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3" name="Google Shape;553;p14"/>
          <p:cNvSpPr/>
          <p:nvPr/>
        </p:nvSpPr>
        <p:spPr>
          <a:xfrm>
            <a:off x="3538164" y="4507519"/>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4" name="Google Shape;554;p14"/>
          <p:cNvSpPr/>
          <p:nvPr/>
        </p:nvSpPr>
        <p:spPr>
          <a:xfrm>
            <a:off x="1277900" y="3763020"/>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555" name="Google Shape;555;p14"/>
          <p:cNvSpPr/>
          <p:nvPr/>
        </p:nvSpPr>
        <p:spPr>
          <a:xfrm>
            <a:off x="1277900" y="5243791"/>
            <a:ext cx="2057551" cy="679733"/>
          </a:xfrm>
          <a:prstGeom prst="rect">
            <a:avLst/>
          </a:prstGeom>
          <a:solidFill>
            <a:srgbClr val="7F7F7F"/>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grpSp>
        <p:nvGrpSpPr>
          <p:cNvPr id="556" name="Google Shape;556;p14"/>
          <p:cNvGrpSpPr/>
          <p:nvPr/>
        </p:nvGrpSpPr>
        <p:grpSpPr>
          <a:xfrm>
            <a:off x="989988" y="3128419"/>
            <a:ext cx="325925" cy="325925"/>
            <a:chOff x="7363935" y="262550"/>
            <a:chExt cx="325925" cy="325925"/>
          </a:xfrm>
        </p:grpSpPr>
        <p:sp>
          <p:nvSpPr>
            <p:cNvPr id="557" name="Google Shape;557;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8" name="Google Shape;558;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1</a:t>
              </a:r>
              <a:endParaRPr/>
            </a:p>
          </p:txBody>
        </p:sp>
      </p:grpSp>
      <p:grpSp>
        <p:nvGrpSpPr>
          <p:cNvPr id="559" name="Google Shape;559;p14"/>
          <p:cNvGrpSpPr/>
          <p:nvPr/>
        </p:nvGrpSpPr>
        <p:grpSpPr>
          <a:xfrm>
            <a:off x="5538686" y="3183263"/>
            <a:ext cx="325925" cy="325925"/>
            <a:chOff x="7363935" y="262550"/>
            <a:chExt cx="325925" cy="325925"/>
          </a:xfrm>
        </p:grpSpPr>
        <p:sp>
          <p:nvSpPr>
            <p:cNvPr id="560" name="Google Shape;560;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1" name="Google Shape;561;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5</a:t>
              </a:r>
              <a:endParaRPr/>
            </a:p>
          </p:txBody>
        </p:sp>
      </p:grpSp>
      <p:grpSp>
        <p:nvGrpSpPr>
          <p:cNvPr id="562" name="Google Shape;562;p14"/>
          <p:cNvGrpSpPr/>
          <p:nvPr/>
        </p:nvGrpSpPr>
        <p:grpSpPr>
          <a:xfrm>
            <a:off x="5538686" y="3993456"/>
            <a:ext cx="325925" cy="325925"/>
            <a:chOff x="7363935" y="262550"/>
            <a:chExt cx="325925" cy="325925"/>
          </a:xfrm>
        </p:grpSpPr>
        <p:sp>
          <p:nvSpPr>
            <p:cNvPr id="563" name="Google Shape;563;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4" name="Google Shape;564;p14"/>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6</a:t>
              </a:r>
              <a:endParaRPr/>
            </a:p>
          </p:txBody>
        </p:sp>
      </p:grpSp>
      <p:grpSp>
        <p:nvGrpSpPr>
          <p:cNvPr id="565" name="Google Shape;565;p14"/>
          <p:cNvGrpSpPr/>
          <p:nvPr/>
        </p:nvGrpSpPr>
        <p:grpSpPr>
          <a:xfrm>
            <a:off x="5538686" y="4689855"/>
            <a:ext cx="325925" cy="325925"/>
            <a:chOff x="7363935" y="262550"/>
            <a:chExt cx="325925" cy="325925"/>
          </a:xfrm>
        </p:grpSpPr>
        <p:sp>
          <p:nvSpPr>
            <p:cNvPr id="566" name="Google Shape;566;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7" name="Google Shape;567;p14"/>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7</a:t>
              </a:r>
              <a:endParaRPr/>
            </a:p>
          </p:txBody>
        </p:sp>
      </p:grpSp>
      <p:grpSp>
        <p:nvGrpSpPr>
          <p:cNvPr id="568" name="Google Shape;568;p14"/>
          <p:cNvGrpSpPr/>
          <p:nvPr/>
        </p:nvGrpSpPr>
        <p:grpSpPr>
          <a:xfrm>
            <a:off x="5538686" y="5393566"/>
            <a:ext cx="325925" cy="325925"/>
            <a:chOff x="7363935" y="262550"/>
            <a:chExt cx="325925" cy="325925"/>
          </a:xfrm>
        </p:grpSpPr>
        <p:sp>
          <p:nvSpPr>
            <p:cNvPr id="569" name="Google Shape;569;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0" name="Google Shape;570;p14"/>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8</a:t>
              </a:r>
              <a:endParaRPr/>
            </a:p>
          </p:txBody>
        </p:sp>
      </p:grpSp>
      <p:grpSp>
        <p:nvGrpSpPr>
          <p:cNvPr id="571" name="Google Shape;571;p14"/>
          <p:cNvGrpSpPr/>
          <p:nvPr/>
        </p:nvGrpSpPr>
        <p:grpSpPr>
          <a:xfrm>
            <a:off x="5538686" y="6113109"/>
            <a:ext cx="325925" cy="325925"/>
            <a:chOff x="7363935" y="262550"/>
            <a:chExt cx="325925" cy="325925"/>
          </a:xfrm>
        </p:grpSpPr>
        <p:sp>
          <p:nvSpPr>
            <p:cNvPr id="572" name="Google Shape;572;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3" name="Google Shape;573;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9</a:t>
              </a:r>
              <a:endParaRPr/>
            </a:p>
          </p:txBody>
        </p:sp>
      </p:grpSp>
      <p:grpSp>
        <p:nvGrpSpPr>
          <p:cNvPr id="574" name="Google Shape;574;p14"/>
          <p:cNvGrpSpPr/>
          <p:nvPr/>
        </p:nvGrpSpPr>
        <p:grpSpPr>
          <a:xfrm>
            <a:off x="989988" y="3856652"/>
            <a:ext cx="325925" cy="325925"/>
            <a:chOff x="7363935" y="262550"/>
            <a:chExt cx="325925" cy="325925"/>
          </a:xfrm>
        </p:grpSpPr>
        <p:sp>
          <p:nvSpPr>
            <p:cNvPr id="575" name="Google Shape;575;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6" name="Google Shape;576;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2</a:t>
              </a:r>
              <a:endParaRPr/>
            </a:p>
          </p:txBody>
        </p:sp>
      </p:grpSp>
      <p:grpSp>
        <p:nvGrpSpPr>
          <p:cNvPr id="577" name="Google Shape;577;p14"/>
          <p:cNvGrpSpPr/>
          <p:nvPr/>
        </p:nvGrpSpPr>
        <p:grpSpPr>
          <a:xfrm>
            <a:off x="989988" y="4576219"/>
            <a:ext cx="325925" cy="325925"/>
            <a:chOff x="7363935" y="262550"/>
            <a:chExt cx="325925" cy="325925"/>
          </a:xfrm>
        </p:grpSpPr>
        <p:sp>
          <p:nvSpPr>
            <p:cNvPr id="578" name="Google Shape;578;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9" name="Google Shape;579;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3</a:t>
              </a:r>
              <a:endParaRPr/>
            </a:p>
          </p:txBody>
        </p:sp>
      </p:grpSp>
      <p:grpSp>
        <p:nvGrpSpPr>
          <p:cNvPr id="580" name="Google Shape;580;p14"/>
          <p:cNvGrpSpPr/>
          <p:nvPr/>
        </p:nvGrpSpPr>
        <p:grpSpPr>
          <a:xfrm>
            <a:off x="989988" y="5301892"/>
            <a:ext cx="325925" cy="325925"/>
            <a:chOff x="7363935" y="262550"/>
            <a:chExt cx="325925" cy="325925"/>
          </a:xfrm>
        </p:grpSpPr>
        <p:sp>
          <p:nvSpPr>
            <p:cNvPr id="581" name="Google Shape;581;p14"/>
            <p:cNvSpPr/>
            <p:nvPr/>
          </p:nvSpPr>
          <p:spPr>
            <a:xfrm>
              <a:off x="7363935" y="262550"/>
              <a:ext cx="325925" cy="325925"/>
            </a:xfrm>
            <a:prstGeom prst="ellipse">
              <a:avLst/>
            </a:prstGeom>
            <a:solidFill>
              <a:srgbClr val="0C0C0C"/>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2" name="Google Shape;582;p14"/>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4</a:t>
              </a:r>
              <a:endParaRPr/>
            </a:p>
          </p:txBody>
        </p:sp>
      </p:grpSp>
      <p:sp>
        <p:nvSpPr>
          <p:cNvPr id="583" name="Google Shape;583;p14"/>
          <p:cNvSpPr txBox="1"/>
          <p:nvPr/>
        </p:nvSpPr>
        <p:spPr>
          <a:xfrm>
            <a:off x="6866259" y="5766917"/>
            <a:ext cx="131446" cy="215444"/>
          </a:xfrm>
          <a:prstGeom prst="rect">
            <a:avLst/>
          </a:prstGeom>
          <a:solidFill>
            <a:srgbClr val="F2F2F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1189"/>
                </a:solidFill>
                <a:latin typeface="Calibri"/>
                <a:ea typeface="Calibri"/>
                <a:cs typeface="Calibri"/>
                <a:sym typeface="Calibri"/>
              </a:rPr>
              <a:t>0 </a:t>
            </a:r>
            <a:endParaRPr/>
          </a:p>
        </p:txBody>
      </p:sp>
      <p:sp>
        <p:nvSpPr>
          <p:cNvPr id="584" name="Google Shape;584;p14"/>
          <p:cNvSpPr txBox="1"/>
          <p:nvPr/>
        </p:nvSpPr>
        <p:spPr>
          <a:xfrm>
            <a:off x="6807590" y="1075033"/>
            <a:ext cx="274114" cy="215444"/>
          </a:xfrm>
          <a:prstGeom prst="rect">
            <a:avLst/>
          </a:prstGeom>
          <a:solidFill>
            <a:srgbClr val="F2F2F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1189"/>
                </a:solidFill>
                <a:latin typeface="Calibri"/>
                <a:ea typeface="Calibri"/>
                <a:cs typeface="Calibri"/>
                <a:sym typeface="Calibri"/>
              </a:rPr>
              <a:t>100</a:t>
            </a:r>
            <a:endParaRPr/>
          </a:p>
        </p:txBody>
      </p:sp>
      <p:sp>
        <p:nvSpPr>
          <p:cNvPr id="585" name="Google Shape;585;p14"/>
          <p:cNvSpPr txBox="1"/>
          <p:nvPr/>
        </p:nvSpPr>
        <p:spPr>
          <a:xfrm>
            <a:off x="11452981" y="5763331"/>
            <a:ext cx="274114" cy="215444"/>
          </a:xfrm>
          <a:prstGeom prst="rect">
            <a:avLst/>
          </a:prstGeom>
          <a:solidFill>
            <a:srgbClr val="F2F2F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1189"/>
                </a:solidFill>
                <a:latin typeface="Calibri"/>
                <a:ea typeface="Calibri"/>
                <a:cs typeface="Calibri"/>
                <a:sym typeface="Calibri"/>
              </a:rPr>
              <a:t>100</a:t>
            </a:r>
            <a:endParaRPr/>
          </a:p>
        </p:txBody>
      </p:sp>
      <p:sp>
        <p:nvSpPr>
          <p:cNvPr id="586" name="Google Shape;586;p1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587" name="Google Shape;587;p1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5"/>
          <p:cNvSpPr txBox="1"/>
          <p:nvPr/>
        </p:nvSpPr>
        <p:spPr>
          <a:xfrm>
            <a:off x="6725075" y="353350"/>
            <a:ext cx="5032200" cy="776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800"/>
              <a:buFont typeface="Calibri"/>
              <a:buNone/>
            </a:pPr>
            <a:r>
              <a:rPr lang="en-US" sz="3100" b="1">
                <a:solidFill>
                  <a:srgbClr val="B7B7B7"/>
                </a:solidFill>
                <a:latin typeface="Calibri"/>
                <a:ea typeface="Calibri"/>
                <a:cs typeface="Calibri"/>
                <a:sym typeface="Calibri"/>
              </a:rPr>
              <a:t>HYPOTHESIS PRIORITIZATION</a:t>
            </a:r>
            <a:endParaRPr sz="3100">
              <a:solidFill>
                <a:srgbClr val="B7B7B7"/>
              </a:solidFill>
              <a:latin typeface="Calibri"/>
              <a:ea typeface="Calibri"/>
              <a:cs typeface="Calibri"/>
              <a:sym typeface="Calibri"/>
            </a:endParaRPr>
          </a:p>
        </p:txBody>
      </p:sp>
      <p:sp>
        <p:nvSpPr>
          <p:cNvPr id="593" name="Google Shape;593;p15"/>
          <p:cNvSpPr/>
          <p:nvPr/>
        </p:nvSpPr>
        <p:spPr>
          <a:xfrm>
            <a:off x="6804361" y="1066800"/>
            <a:ext cx="4925961" cy="492596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94" name="Google Shape;594;p15"/>
          <p:cNvCxnSpPr>
            <a:stCxn id="593" idx="0"/>
            <a:endCxn id="593" idx="2"/>
          </p:cNvCxnSpPr>
          <p:nvPr/>
        </p:nvCxnSpPr>
        <p:spPr>
          <a:xfrm>
            <a:off x="9267341" y="1066800"/>
            <a:ext cx="0" cy="4926000"/>
          </a:xfrm>
          <a:prstGeom prst="straightConnector1">
            <a:avLst/>
          </a:prstGeom>
          <a:noFill/>
          <a:ln w="19050" cap="flat" cmpd="sng">
            <a:solidFill>
              <a:srgbClr val="55FFBA"/>
            </a:solidFill>
            <a:prstDash val="dot"/>
            <a:miter lim="800000"/>
            <a:headEnd type="none" w="sm" len="sm"/>
            <a:tailEnd type="none" w="sm" len="sm"/>
          </a:ln>
        </p:spPr>
      </p:cxnSp>
      <p:cxnSp>
        <p:nvCxnSpPr>
          <p:cNvPr id="595" name="Google Shape;595;p15"/>
          <p:cNvCxnSpPr>
            <a:stCxn id="593" idx="1"/>
            <a:endCxn id="593" idx="3"/>
          </p:cNvCxnSpPr>
          <p:nvPr/>
        </p:nvCxnSpPr>
        <p:spPr>
          <a:xfrm>
            <a:off x="6804361" y="3529780"/>
            <a:ext cx="4926000" cy="0"/>
          </a:xfrm>
          <a:prstGeom prst="straightConnector1">
            <a:avLst/>
          </a:prstGeom>
          <a:noFill/>
          <a:ln w="19050" cap="flat" cmpd="sng">
            <a:solidFill>
              <a:srgbClr val="55FFBA"/>
            </a:solidFill>
            <a:prstDash val="dot"/>
            <a:miter lim="800000"/>
            <a:headEnd type="none" w="sm" len="sm"/>
            <a:tailEnd type="none" w="sm" len="sm"/>
          </a:ln>
        </p:spPr>
      </p:cxnSp>
      <p:sp>
        <p:nvSpPr>
          <p:cNvPr id="596" name="Google Shape;596;p15"/>
          <p:cNvSpPr txBox="1"/>
          <p:nvPr/>
        </p:nvSpPr>
        <p:spPr>
          <a:xfrm>
            <a:off x="6833682" y="5533793"/>
            <a:ext cx="92807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Low </a:t>
            </a:r>
            <a:endParaRPr/>
          </a:p>
          <a:p>
            <a:pPr marL="0" marR="0" lvl="0" indent="0" algn="l" rtl="0">
              <a:spcBef>
                <a:spcPts val="0"/>
              </a:spcBef>
              <a:spcAft>
                <a:spcPts val="0"/>
              </a:spcAft>
              <a:buNone/>
            </a:pPr>
            <a:r>
              <a:rPr lang="en-US" sz="1400">
                <a:solidFill>
                  <a:srgbClr val="007243"/>
                </a:solidFill>
                <a:latin typeface="Calibri"/>
                <a:ea typeface="Calibri"/>
                <a:cs typeface="Calibri"/>
                <a:sym typeface="Calibri"/>
              </a:rPr>
              <a:t>      </a:t>
            </a:r>
            <a:r>
              <a:rPr lang="en-US">
                <a:solidFill>
                  <a:srgbClr val="007243"/>
                </a:solidFill>
                <a:latin typeface="Calibri"/>
                <a:ea typeface="Calibri"/>
                <a:cs typeface="Calibri"/>
                <a:sym typeface="Calibri"/>
              </a:rPr>
              <a:t>Low</a:t>
            </a:r>
            <a:endParaRPr/>
          </a:p>
        </p:txBody>
      </p:sp>
      <p:sp>
        <p:nvSpPr>
          <p:cNvPr id="597" name="Google Shape;597;p15"/>
          <p:cNvSpPr txBox="1"/>
          <p:nvPr/>
        </p:nvSpPr>
        <p:spPr>
          <a:xfrm rot="-5400000">
            <a:off x="6083802" y="3393934"/>
            <a:ext cx="178035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MAGNITUDE OF IMPACT</a:t>
            </a:r>
            <a:endParaRPr/>
          </a:p>
        </p:txBody>
      </p:sp>
      <p:sp>
        <p:nvSpPr>
          <p:cNvPr id="598" name="Google Shape;598;p15"/>
          <p:cNvSpPr txBox="1"/>
          <p:nvPr/>
        </p:nvSpPr>
        <p:spPr>
          <a:xfrm>
            <a:off x="8318822" y="5683175"/>
            <a:ext cx="1986300" cy="2154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a:solidFill>
                  <a:srgbClr val="007243"/>
                </a:solidFill>
                <a:latin typeface="Calibri"/>
                <a:ea typeface="Calibri"/>
                <a:cs typeface="Calibri"/>
                <a:sym typeface="Calibri"/>
              </a:rPr>
              <a:t>IMMINENCE </a:t>
            </a:r>
            <a:r>
              <a:rPr lang="en-US" sz="1400">
                <a:solidFill>
                  <a:srgbClr val="007243"/>
                </a:solidFill>
                <a:latin typeface="Calibri"/>
                <a:ea typeface="Calibri"/>
                <a:cs typeface="Calibri"/>
                <a:sym typeface="Calibri"/>
              </a:rPr>
              <a:t>OF IMPACT</a:t>
            </a:r>
            <a:endParaRPr/>
          </a:p>
        </p:txBody>
      </p:sp>
      <p:grpSp>
        <p:nvGrpSpPr>
          <p:cNvPr id="599" name="Google Shape;599;p15"/>
          <p:cNvGrpSpPr/>
          <p:nvPr/>
        </p:nvGrpSpPr>
        <p:grpSpPr>
          <a:xfrm rot="2339733">
            <a:off x="9312085" y="2954277"/>
            <a:ext cx="215444" cy="564390"/>
            <a:chOff x="124447" y="3315170"/>
            <a:chExt cx="215444" cy="564390"/>
          </a:xfrm>
        </p:grpSpPr>
        <p:sp>
          <p:nvSpPr>
            <p:cNvPr id="600" name="Google Shape;600;p15"/>
            <p:cNvSpPr txBox="1"/>
            <p:nvPr/>
          </p:nvSpPr>
          <p:spPr>
            <a:xfrm rot="-5400000">
              <a:off x="22464" y="3535153"/>
              <a:ext cx="41941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Focus</a:t>
              </a:r>
              <a:endParaRPr/>
            </a:p>
          </p:txBody>
        </p:sp>
        <p:cxnSp>
          <p:nvCxnSpPr>
            <p:cNvPr id="601" name="Google Shape;601;p15"/>
            <p:cNvCxnSpPr/>
            <p:nvPr/>
          </p:nvCxnSpPr>
          <p:spPr>
            <a:xfrm rot="-5400000">
              <a:off x="38461" y="3597365"/>
              <a:ext cx="564390" cy="0"/>
            </a:xfrm>
            <a:prstGeom prst="straightConnector1">
              <a:avLst/>
            </a:prstGeom>
            <a:noFill/>
            <a:ln w="9525" cap="flat" cmpd="sng">
              <a:solidFill>
                <a:srgbClr val="3952FE"/>
              </a:solidFill>
              <a:prstDash val="solid"/>
              <a:miter lim="800000"/>
              <a:headEnd type="none" w="sm" len="sm"/>
              <a:tailEnd type="triangle" w="med" len="med"/>
            </a:ln>
          </p:spPr>
        </p:cxnSp>
      </p:grpSp>
      <p:cxnSp>
        <p:nvCxnSpPr>
          <p:cNvPr id="602" name="Google Shape;602;p15"/>
          <p:cNvCxnSpPr/>
          <p:nvPr/>
        </p:nvCxnSpPr>
        <p:spPr>
          <a:xfrm rot="10800000">
            <a:off x="6804361" y="1066800"/>
            <a:ext cx="4925961" cy="4925961"/>
          </a:xfrm>
          <a:prstGeom prst="straightConnector1">
            <a:avLst/>
          </a:prstGeom>
          <a:noFill/>
          <a:ln w="9525" cap="flat" cmpd="sng">
            <a:solidFill>
              <a:srgbClr val="3952FE"/>
            </a:solidFill>
            <a:prstDash val="solid"/>
            <a:miter lim="800000"/>
            <a:headEnd type="none" w="sm" len="sm"/>
            <a:tailEnd type="none" w="sm" len="sm"/>
          </a:ln>
        </p:spPr>
      </p:cxnSp>
      <p:sp>
        <p:nvSpPr>
          <p:cNvPr id="603" name="Google Shape;603;p15"/>
          <p:cNvSpPr txBox="1"/>
          <p:nvPr/>
        </p:nvSpPr>
        <p:spPr>
          <a:xfrm>
            <a:off x="417908" y="1603110"/>
            <a:ext cx="5805655" cy="13126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Making the assumptions explicit will enable you to define the metrics and the experiments required to reach the learning milestones:</a:t>
            </a:r>
            <a:endParaRPr/>
          </a:p>
          <a:p>
            <a:pPr marL="807461" marR="0" lvl="1" indent="-285750" algn="l" rtl="0">
              <a:spcBef>
                <a:spcPts val="0"/>
              </a:spcBef>
              <a:spcAft>
                <a:spcPts val="0"/>
              </a:spcAft>
              <a:buClr>
                <a:schemeClr val="dk2"/>
              </a:buClr>
              <a:buSzPts val="1200"/>
              <a:buFont typeface="Arial"/>
              <a:buChar char="•"/>
            </a:pPr>
            <a:r>
              <a:rPr lang="en-US" sz="1200" b="1" i="0" u="none" strike="noStrike" cap="none">
                <a:solidFill>
                  <a:schemeClr val="dk2"/>
                </a:solidFill>
                <a:latin typeface="Calibri"/>
                <a:ea typeface="Calibri"/>
                <a:cs typeface="Calibri"/>
                <a:sym typeface="Calibri"/>
              </a:rPr>
              <a:t>Value Hypothesis: </a:t>
            </a:r>
            <a:r>
              <a:rPr lang="en-US" sz="1200" b="0" i="0" u="none" strike="noStrike" cap="none">
                <a:solidFill>
                  <a:schemeClr val="dk2"/>
                </a:solidFill>
                <a:latin typeface="Calibri"/>
                <a:ea typeface="Calibri"/>
                <a:cs typeface="Calibri"/>
                <a:sym typeface="Calibri"/>
              </a:rPr>
              <a:t>what value and how are you delivering it to target users</a:t>
            </a:r>
            <a:endParaRPr/>
          </a:p>
          <a:p>
            <a:pPr marL="807461" marR="0" lvl="1" indent="-285750" algn="l" rtl="0">
              <a:spcBef>
                <a:spcPts val="0"/>
              </a:spcBef>
              <a:spcAft>
                <a:spcPts val="0"/>
              </a:spcAft>
              <a:buClr>
                <a:schemeClr val="dk2"/>
              </a:buClr>
              <a:buSzPts val="1200"/>
              <a:buFont typeface="Arial"/>
              <a:buChar char="•"/>
            </a:pPr>
            <a:r>
              <a:rPr lang="en-US" sz="1200" b="1" i="0" u="none" strike="noStrike" cap="none">
                <a:solidFill>
                  <a:schemeClr val="dk2"/>
                </a:solidFill>
                <a:latin typeface="Calibri"/>
                <a:ea typeface="Calibri"/>
                <a:cs typeface="Calibri"/>
                <a:sym typeface="Calibri"/>
              </a:rPr>
              <a:t>Growth Hypothesis: </a:t>
            </a:r>
            <a:r>
              <a:rPr lang="en-US" sz="1200" b="0" i="0" u="none" strike="noStrike" cap="none">
                <a:solidFill>
                  <a:schemeClr val="dk2"/>
                </a:solidFill>
                <a:latin typeface="Calibri"/>
                <a:ea typeface="Calibri"/>
                <a:cs typeface="Calibri"/>
                <a:sym typeface="Calibri"/>
              </a:rPr>
              <a:t> how and how fast will users adopt your solution</a:t>
            </a:r>
            <a:endParaRPr sz="1200" b="1" i="0" u="none" strike="noStrike" cap="none">
              <a:solidFill>
                <a:schemeClr val="dk2"/>
              </a:solidFill>
              <a:latin typeface="Calibri"/>
              <a:ea typeface="Calibri"/>
              <a:cs typeface="Calibri"/>
              <a:sym typeface="Calibri"/>
            </a:endParaRPr>
          </a:p>
          <a:p>
            <a:pPr marL="0" marR="0" lvl="0" indent="0" algn="l" rtl="0">
              <a:spcBef>
                <a:spcPts val="600"/>
              </a:spcBef>
              <a:spcAft>
                <a:spcPts val="0"/>
              </a:spcAft>
              <a:buNone/>
            </a:pPr>
            <a:r>
              <a:rPr lang="en-US" sz="1200">
                <a:solidFill>
                  <a:schemeClr val="dk2"/>
                </a:solidFill>
                <a:latin typeface="Calibri"/>
                <a:ea typeface="Calibri"/>
                <a:cs typeface="Calibri"/>
                <a:sym typeface="Calibri"/>
              </a:rPr>
              <a:t>Mapped the most critical hypothesis in time and magnitude in order to define the priority. Define experiments / MVPs required to validate most critical hypothesis.</a:t>
            </a:r>
            <a:endParaRPr/>
          </a:p>
        </p:txBody>
      </p:sp>
      <p:sp>
        <p:nvSpPr>
          <p:cNvPr id="604" name="Google Shape;604;p15"/>
          <p:cNvSpPr/>
          <p:nvPr/>
        </p:nvSpPr>
        <p:spPr>
          <a:xfrm>
            <a:off x="10650638" y="809320"/>
            <a:ext cx="1052400" cy="197100"/>
          </a:xfrm>
          <a:prstGeom prst="rect">
            <a:avLst/>
          </a:prstGeom>
          <a:solidFill>
            <a:srgbClr val="18E69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VIABLE</a:t>
            </a:r>
            <a:endParaRPr sz="1000">
              <a:solidFill>
                <a:schemeClr val="lt1"/>
              </a:solidFill>
            </a:endParaRPr>
          </a:p>
        </p:txBody>
      </p:sp>
      <p:sp>
        <p:nvSpPr>
          <p:cNvPr id="605" name="Google Shape;605;p15"/>
          <p:cNvSpPr/>
          <p:nvPr/>
        </p:nvSpPr>
        <p:spPr>
          <a:xfrm>
            <a:off x="6825175" y="812907"/>
            <a:ext cx="1052400" cy="197100"/>
          </a:xfrm>
          <a:prstGeom prst="rect">
            <a:avLst/>
          </a:prstGeom>
          <a:solidFill>
            <a:srgbClr val="7788FF">
              <a:alpha val="49803"/>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001ACE"/>
                </a:solidFill>
                <a:latin typeface="Calibri"/>
                <a:ea typeface="Calibri"/>
                <a:cs typeface="Calibri"/>
                <a:sym typeface="Calibri"/>
              </a:rPr>
              <a:t>D-VALUE</a:t>
            </a:r>
            <a:endParaRPr sz="1000"/>
          </a:p>
        </p:txBody>
      </p:sp>
      <p:grpSp>
        <p:nvGrpSpPr>
          <p:cNvPr id="606" name="Google Shape;606;p15"/>
          <p:cNvGrpSpPr/>
          <p:nvPr/>
        </p:nvGrpSpPr>
        <p:grpSpPr>
          <a:xfrm>
            <a:off x="10468744" y="805438"/>
            <a:ext cx="251810" cy="222900"/>
            <a:chOff x="7363935" y="262550"/>
            <a:chExt cx="325925" cy="325925"/>
          </a:xfrm>
        </p:grpSpPr>
        <p:sp>
          <p:nvSpPr>
            <p:cNvPr id="607" name="Google Shape;607;p15"/>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608" name="Google Shape;608;p15"/>
            <p:cNvSpPr txBox="1"/>
            <p:nvPr/>
          </p:nvSpPr>
          <p:spPr>
            <a:xfrm>
              <a:off x="7401923" y="28788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rgbClr val="DFFBF0"/>
                  </a:solidFill>
                  <a:latin typeface="Calibri"/>
                  <a:ea typeface="Calibri"/>
                  <a:cs typeface="Calibri"/>
                  <a:sym typeface="Calibri"/>
                </a:rPr>
                <a:t>B</a:t>
              </a:r>
              <a:endParaRPr sz="1000"/>
            </a:p>
          </p:txBody>
        </p:sp>
      </p:grpSp>
      <p:grpSp>
        <p:nvGrpSpPr>
          <p:cNvPr id="609" name="Google Shape;609;p15"/>
          <p:cNvGrpSpPr/>
          <p:nvPr/>
        </p:nvGrpSpPr>
        <p:grpSpPr>
          <a:xfrm>
            <a:off x="6698077" y="805457"/>
            <a:ext cx="251810" cy="222900"/>
            <a:chOff x="7363935" y="262550"/>
            <a:chExt cx="325925" cy="325925"/>
          </a:xfrm>
        </p:grpSpPr>
        <p:sp>
          <p:nvSpPr>
            <p:cNvPr id="610" name="Google Shape;610;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611" name="Google Shape;611;p15"/>
            <p:cNvSpPr txBox="1"/>
            <p:nvPr/>
          </p:nvSpPr>
          <p:spPr>
            <a:xfrm>
              <a:off x="7401923" y="28788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rgbClr val="DFFBF0"/>
                  </a:solidFill>
                  <a:latin typeface="Calibri"/>
                  <a:ea typeface="Calibri"/>
                  <a:cs typeface="Calibri"/>
                  <a:sym typeface="Calibri"/>
                </a:rPr>
                <a:t>V</a:t>
              </a:r>
              <a:endParaRPr sz="1000"/>
            </a:p>
          </p:txBody>
        </p:sp>
      </p:grpSp>
      <p:sp>
        <p:nvSpPr>
          <p:cNvPr id="612" name="Google Shape;612;p15"/>
          <p:cNvSpPr txBox="1"/>
          <p:nvPr/>
        </p:nvSpPr>
        <p:spPr>
          <a:xfrm>
            <a:off x="410878" y="512498"/>
            <a:ext cx="6098224" cy="7760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US" sz="2800" b="1">
                <a:solidFill>
                  <a:schemeClr val="dk2"/>
                </a:solidFill>
                <a:latin typeface="Calibri"/>
                <a:ea typeface="Calibri"/>
                <a:cs typeface="Calibri"/>
                <a:sym typeface="Calibri"/>
              </a:rPr>
              <a:t>Leap-of-Faith Assumptions Ranking</a:t>
            </a:r>
            <a:br>
              <a:rPr lang="en-US" sz="2800" b="1">
                <a:solidFill>
                  <a:schemeClr val="dk2"/>
                </a:solidFill>
                <a:latin typeface="Calibri"/>
                <a:ea typeface="Calibri"/>
                <a:cs typeface="Calibri"/>
                <a:sym typeface="Calibri"/>
              </a:rPr>
            </a:br>
            <a:r>
              <a:rPr lang="en-US" sz="1800" b="0">
                <a:solidFill>
                  <a:schemeClr val="dk2"/>
                </a:solidFill>
                <a:latin typeface="Calibri"/>
                <a:ea typeface="Calibri"/>
                <a:cs typeface="Calibri"/>
                <a:sym typeface="Calibri"/>
              </a:rPr>
              <a:t>Main Hypothesis Prioritization</a:t>
            </a:r>
            <a:endParaRPr sz="2800" b="0">
              <a:solidFill>
                <a:schemeClr val="dk2"/>
              </a:solidFill>
              <a:latin typeface="Calibri"/>
              <a:ea typeface="Calibri"/>
              <a:cs typeface="Calibri"/>
              <a:sym typeface="Calibri"/>
            </a:endParaRPr>
          </a:p>
        </p:txBody>
      </p:sp>
      <p:sp>
        <p:nvSpPr>
          <p:cNvPr id="613" name="Google Shape;613;p15"/>
          <p:cNvSpPr/>
          <p:nvPr/>
        </p:nvSpPr>
        <p:spPr>
          <a:xfrm>
            <a:off x="3538165" y="3049119"/>
            <a:ext cx="2057551" cy="679733"/>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614" name="Google Shape;614;p15"/>
          <p:cNvSpPr/>
          <p:nvPr/>
        </p:nvSpPr>
        <p:spPr>
          <a:xfrm>
            <a:off x="3538164" y="5237365"/>
            <a:ext cx="2057551" cy="679733"/>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615" name="Google Shape;615;p15"/>
          <p:cNvSpPr/>
          <p:nvPr/>
        </p:nvSpPr>
        <p:spPr>
          <a:xfrm>
            <a:off x="1277900" y="3022634"/>
            <a:ext cx="2057551" cy="679733"/>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616" name="Google Shape;616;p15"/>
          <p:cNvSpPr/>
          <p:nvPr/>
        </p:nvSpPr>
        <p:spPr>
          <a:xfrm>
            <a:off x="1277900" y="4503406"/>
            <a:ext cx="2057551" cy="679733"/>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617" name="Google Shape;617;p15"/>
          <p:cNvSpPr/>
          <p:nvPr/>
        </p:nvSpPr>
        <p:spPr>
          <a:xfrm>
            <a:off x="3553786" y="5981534"/>
            <a:ext cx="2057551" cy="679733"/>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618" name="Google Shape;618;p15"/>
          <p:cNvSpPr/>
          <p:nvPr/>
        </p:nvSpPr>
        <p:spPr>
          <a:xfrm>
            <a:off x="3553786" y="3761018"/>
            <a:ext cx="2057551" cy="679733"/>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619" name="Google Shape;619;p15"/>
          <p:cNvSpPr/>
          <p:nvPr/>
        </p:nvSpPr>
        <p:spPr>
          <a:xfrm>
            <a:off x="3538164" y="4507519"/>
            <a:ext cx="2057551" cy="679733"/>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620" name="Google Shape;620;p15"/>
          <p:cNvSpPr/>
          <p:nvPr/>
        </p:nvSpPr>
        <p:spPr>
          <a:xfrm>
            <a:off x="1277900" y="3763020"/>
            <a:ext cx="2057551" cy="679733"/>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621" name="Google Shape;621;p15"/>
          <p:cNvSpPr/>
          <p:nvPr/>
        </p:nvSpPr>
        <p:spPr>
          <a:xfrm>
            <a:off x="1277900" y="5243791"/>
            <a:ext cx="2057551" cy="679733"/>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grpSp>
        <p:nvGrpSpPr>
          <p:cNvPr id="622" name="Google Shape;622;p15"/>
          <p:cNvGrpSpPr/>
          <p:nvPr/>
        </p:nvGrpSpPr>
        <p:grpSpPr>
          <a:xfrm>
            <a:off x="989988" y="3128419"/>
            <a:ext cx="325925" cy="325925"/>
            <a:chOff x="7363935" y="262550"/>
            <a:chExt cx="325925" cy="325925"/>
          </a:xfrm>
        </p:grpSpPr>
        <p:sp>
          <p:nvSpPr>
            <p:cNvPr id="623" name="Google Shape;623;p15"/>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4" name="Google Shape;624;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625" name="Google Shape;625;p15"/>
          <p:cNvGrpSpPr/>
          <p:nvPr/>
        </p:nvGrpSpPr>
        <p:grpSpPr>
          <a:xfrm>
            <a:off x="5538686" y="3183263"/>
            <a:ext cx="325925" cy="325925"/>
            <a:chOff x="7363935" y="262550"/>
            <a:chExt cx="325925" cy="325925"/>
          </a:xfrm>
        </p:grpSpPr>
        <p:sp>
          <p:nvSpPr>
            <p:cNvPr id="626" name="Google Shape;626;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7" name="Google Shape;627;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628" name="Google Shape;628;p15"/>
          <p:cNvGrpSpPr/>
          <p:nvPr/>
        </p:nvGrpSpPr>
        <p:grpSpPr>
          <a:xfrm>
            <a:off x="5538686" y="3993456"/>
            <a:ext cx="325925" cy="325925"/>
            <a:chOff x="7363935" y="262550"/>
            <a:chExt cx="325925" cy="325925"/>
          </a:xfrm>
        </p:grpSpPr>
        <p:sp>
          <p:nvSpPr>
            <p:cNvPr id="629" name="Google Shape;629;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0" name="Google Shape;630;p15"/>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grpSp>
        <p:nvGrpSpPr>
          <p:cNvPr id="631" name="Google Shape;631;p15"/>
          <p:cNvGrpSpPr/>
          <p:nvPr/>
        </p:nvGrpSpPr>
        <p:grpSpPr>
          <a:xfrm>
            <a:off x="5538686" y="4689855"/>
            <a:ext cx="325925" cy="325925"/>
            <a:chOff x="7363935" y="262550"/>
            <a:chExt cx="325925" cy="325925"/>
          </a:xfrm>
        </p:grpSpPr>
        <p:sp>
          <p:nvSpPr>
            <p:cNvPr id="632" name="Google Shape;632;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3" name="Google Shape;633;p15"/>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V3</a:t>
              </a:r>
              <a:endParaRPr/>
            </a:p>
          </p:txBody>
        </p:sp>
      </p:grpSp>
      <p:grpSp>
        <p:nvGrpSpPr>
          <p:cNvPr id="634" name="Google Shape;634;p15"/>
          <p:cNvGrpSpPr/>
          <p:nvPr/>
        </p:nvGrpSpPr>
        <p:grpSpPr>
          <a:xfrm>
            <a:off x="5538686" y="5393566"/>
            <a:ext cx="325925" cy="325925"/>
            <a:chOff x="7363935" y="262550"/>
            <a:chExt cx="325925" cy="325925"/>
          </a:xfrm>
        </p:grpSpPr>
        <p:sp>
          <p:nvSpPr>
            <p:cNvPr id="635" name="Google Shape;635;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6" name="Google Shape;636;p15"/>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V4</a:t>
              </a:r>
              <a:endParaRPr/>
            </a:p>
          </p:txBody>
        </p:sp>
      </p:grpSp>
      <p:grpSp>
        <p:nvGrpSpPr>
          <p:cNvPr id="637" name="Google Shape;637;p15"/>
          <p:cNvGrpSpPr/>
          <p:nvPr/>
        </p:nvGrpSpPr>
        <p:grpSpPr>
          <a:xfrm>
            <a:off x="5538686" y="6113109"/>
            <a:ext cx="325925" cy="325925"/>
            <a:chOff x="7363935" y="262550"/>
            <a:chExt cx="325925" cy="325925"/>
          </a:xfrm>
        </p:grpSpPr>
        <p:sp>
          <p:nvSpPr>
            <p:cNvPr id="638" name="Google Shape;638;p15"/>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9" name="Google Shape;639;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V5</a:t>
              </a:r>
              <a:endParaRPr/>
            </a:p>
          </p:txBody>
        </p:sp>
      </p:grpSp>
      <p:grpSp>
        <p:nvGrpSpPr>
          <p:cNvPr id="640" name="Google Shape;640;p15"/>
          <p:cNvGrpSpPr/>
          <p:nvPr/>
        </p:nvGrpSpPr>
        <p:grpSpPr>
          <a:xfrm>
            <a:off x="989988" y="3856652"/>
            <a:ext cx="325925" cy="325925"/>
            <a:chOff x="7363935" y="262550"/>
            <a:chExt cx="325925" cy="325925"/>
          </a:xfrm>
        </p:grpSpPr>
        <p:sp>
          <p:nvSpPr>
            <p:cNvPr id="641" name="Google Shape;641;p15"/>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2" name="Google Shape;642;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grpSp>
        <p:nvGrpSpPr>
          <p:cNvPr id="643" name="Google Shape;643;p15"/>
          <p:cNvGrpSpPr/>
          <p:nvPr/>
        </p:nvGrpSpPr>
        <p:grpSpPr>
          <a:xfrm>
            <a:off x="989988" y="4576219"/>
            <a:ext cx="325925" cy="325925"/>
            <a:chOff x="7363935" y="262550"/>
            <a:chExt cx="325925" cy="325925"/>
          </a:xfrm>
        </p:grpSpPr>
        <p:sp>
          <p:nvSpPr>
            <p:cNvPr id="644" name="Google Shape;644;p15"/>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5" name="Google Shape;645;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G3</a:t>
              </a:r>
              <a:endParaRPr/>
            </a:p>
          </p:txBody>
        </p:sp>
      </p:grpSp>
      <p:grpSp>
        <p:nvGrpSpPr>
          <p:cNvPr id="646" name="Google Shape;646;p15"/>
          <p:cNvGrpSpPr/>
          <p:nvPr/>
        </p:nvGrpSpPr>
        <p:grpSpPr>
          <a:xfrm>
            <a:off x="989988" y="5301892"/>
            <a:ext cx="325925" cy="325925"/>
            <a:chOff x="7363935" y="262550"/>
            <a:chExt cx="325925" cy="325925"/>
          </a:xfrm>
        </p:grpSpPr>
        <p:sp>
          <p:nvSpPr>
            <p:cNvPr id="647" name="Google Shape;647;p15"/>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8" name="Google Shape;648;p15"/>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G4</a:t>
              </a:r>
              <a:endParaRPr/>
            </a:p>
          </p:txBody>
        </p:sp>
      </p:grpSp>
      <p:sp>
        <p:nvSpPr>
          <p:cNvPr id="649" name="Google Shape;649;p1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650" name="Google Shape;650;p1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651" name="Google Shape;651;p15"/>
          <p:cNvSpPr/>
          <p:nvPr/>
        </p:nvSpPr>
        <p:spPr>
          <a:xfrm>
            <a:off x="9378563" y="809356"/>
            <a:ext cx="1052400" cy="197100"/>
          </a:xfrm>
          <a:prstGeom prst="rect">
            <a:avLst/>
          </a:prstGeom>
          <a:solidFill>
            <a:srgbClr val="C6FFE8">
              <a:alpha val="4980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007243"/>
                </a:solidFill>
                <a:latin typeface="Calibri"/>
                <a:ea typeface="Calibri"/>
                <a:cs typeface="Calibri"/>
                <a:sym typeface="Calibri"/>
              </a:rPr>
              <a:t>FEASIBLE</a:t>
            </a:r>
            <a:endParaRPr sz="1000"/>
          </a:p>
        </p:txBody>
      </p:sp>
      <p:sp>
        <p:nvSpPr>
          <p:cNvPr id="652" name="Google Shape;652;p15"/>
          <p:cNvSpPr/>
          <p:nvPr/>
        </p:nvSpPr>
        <p:spPr>
          <a:xfrm>
            <a:off x="8041250" y="809356"/>
            <a:ext cx="1052400" cy="197100"/>
          </a:xfrm>
          <a:prstGeom prst="rect">
            <a:avLst/>
          </a:prstGeom>
          <a:solidFill>
            <a:srgbClr val="D0D5F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001ACE"/>
                </a:solidFill>
                <a:latin typeface="Calibri"/>
                <a:ea typeface="Calibri"/>
                <a:cs typeface="Calibri"/>
                <a:sym typeface="Calibri"/>
              </a:rPr>
              <a:t>  D- GROWTH</a:t>
            </a:r>
            <a:endParaRPr sz="1000"/>
          </a:p>
        </p:txBody>
      </p:sp>
      <p:grpSp>
        <p:nvGrpSpPr>
          <p:cNvPr id="653" name="Google Shape;653;p15"/>
          <p:cNvGrpSpPr/>
          <p:nvPr/>
        </p:nvGrpSpPr>
        <p:grpSpPr>
          <a:xfrm>
            <a:off x="9196669" y="805474"/>
            <a:ext cx="251713" cy="222815"/>
            <a:chOff x="7363935" y="262550"/>
            <a:chExt cx="325800" cy="325800"/>
          </a:xfrm>
        </p:grpSpPr>
        <p:sp>
          <p:nvSpPr>
            <p:cNvPr id="654" name="Google Shape;654;p15"/>
            <p:cNvSpPr/>
            <p:nvPr/>
          </p:nvSpPr>
          <p:spPr>
            <a:xfrm>
              <a:off x="7363935" y="262550"/>
              <a:ext cx="325800" cy="325800"/>
            </a:xfrm>
            <a:prstGeom prst="ellipse">
              <a:avLst/>
            </a:prstGeom>
            <a:solidFill>
              <a:srgbClr val="C6FFE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655" name="Google Shape;655;p15"/>
            <p:cNvSpPr txBox="1"/>
            <p:nvPr/>
          </p:nvSpPr>
          <p:spPr>
            <a:xfrm>
              <a:off x="7400240" y="276574"/>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rgbClr val="007243"/>
                  </a:solidFill>
                  <a:latin typeface="Calibri"/>
                  <a:ea typeface="Calibri"/>
                  <a:cs typeface="Calibri"/>
                  <a:sym typeface="Calibri"/>
                </a:rPr>
                <a:t>F</a:t>
              </a:r>
              <a:endParaRPr sz="1000">
                <a:solidFill>
                  <a:srgbClr val="007243"/>
                </a:solidFill>
              </a:endParaRPr>
            </a:p>
          </p:txBody>
        </p:sp>
      </p:grpSp>
      <p:grpSp>
        <p:nvGrpSpPr>
          <p:cNvPr id="656" name="Google Shape;656;p15"/>
          <p:cNvGrpSpPr/>
          <p:nvPr/>
        </p:nvGrpSpPr>
        <p:grpSpPr>
          <a:xfrm>
            <a:off x="7914152" y="801906"/>
            <a:ext cx="251713" cy="222815"/>
            <a:chOff x="7363935" y="262550"/>
            <a:chExt cx="325800" cy="325800"/>
          </a:xfrm>
        </p:grpSpPr>
        <p:sp>
          <p:nvSpPr>
            <p:cNvPr id="657" name="Google Shape;657;p15"/>
            <p:cNvSpPr/>
            <p:nvPr/>
          </p:nvSpPr>
          <p:spPr>
            <a:xfrm>
              <a:off x="7363935" y="262550"/>
              <a:ext cx="325800" cy="325800"/>
            </a:xfrm>
            <a:prstGeom prst="ellipse">
              <a:avLst/>
            </a:prstGeom>
            <a:solidFill>
              <a:srgbClr val="7788FF"/>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658" name="Google Shape;658;p15"/>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rgbClr val="001AD0"/>
                  </a:solidFill>
                  <a:latin typeface="Calibri"/>
                  <a:ea typeface="Calibri"/>
                  <a:cs typeface="Calibri"/>
                  <a:sym typeface="Calibri"/>
                </a:rPr>
                <a:t>G</a:t>
              </a:r>
              <a:endParaRPr sz="1000">
                <a:solidFill>
                  <a:srgbClr val="001AD0"/>
                </a:solidFill>
              </a:endParaRPr>
            </a:p>
          </p:txBody>
        </p:sp>
      </p:grpSp>
      <p:sp>
        <p:nvSpPr>
          <p:cNvPr id="659" name="Google Shape;659;p15"/>
          <p:cNvSpPr txBox="1"/>
          <p:nvPr/>
        </p:nvSpPr>
        <p:spPr>
          <a:xfrm>
            <a:off x="6826502" y="1162812"/>
            <a:ext cx="333425" cy="215444"/>
          </a:xfrm>
          <a:prstGeom prst="rect">
            <a:avLst/>
          </a:prstGeom>
          <a:solidFill>
            <a:srgbClr val="F2F2F2">
              <a:alpha val="49800"/>
            </a:srgbClr>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High</a:t>
            </a:r>
            <a:endParaRPr/>
          </a:p>
        </p:txBody>
      </p:sp>
      <p:sp>
        <p:nvSpPr>
          <p:cNvPr id="660" name="Google Shape;660;p15"/>
          <p:cNvSpPr txBox="1"/>
          <p:nvPr/>
        </p:nvSpPr>
        <p:spPr>
          <a:xfrm>
            <a:off x="10937562" y="5701203"/>
            <a:ext cx="748282" cy="215444"/>
          </a:xfrm>
          <a:prstGeom prst="rect">
            <a:avLst/>
          </a:prstGeom>
          <a:solidFill>
            <a:srgbClr val="F2F2F2">
              <a:alpha val="49800"/>
            </a:srgbClr>
          </a:solidFill>
          <a:ln>
            <a:noFill/>
          </a:ln>
        </p:spPr>
        <p:txBody>
          <a:bodyPr spcFirstLastPara="1" wrap="square" lIns="0" tIns="0" rIns="0" bIns="0" anchor="t" anchorCtr="0">
            <a:spAutoFit/>
          </a:bodyPr>
          <a:lstStyle/>
          <a:p>
            <a:pPr marL="0" marR="0" lvl="0" indent="0" algn="r" rtl="0">
              <a:spcBef>
                <a:spcPts val="0"/>
              </a:spcBef>
              <a:spcAft>
                <a:spcPts val="0"/>
              </a:spcAft>
              <a:buNone/>
            </a:pPr>
            <a:r>
              <a:rPr lang="en-US">
                <a:solidFill>
                  <a:srgbClr val="007243"/>
                </a:solidFill>
                <a:latin typeface="Calibri"/>
                <a:ea typeface="Calibri"/>
                <a:cs typeface="Calibri"/>
                <a:sym typeface="Calibri"/>
              </a:rPr>
              <a:t>High</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6"/>
          <p:cNvSpPr/>
          <p:nvPr/>
        </p:nvSpPr>
        <p:spPr>
          <a:xfrm>
            <a:off x="9928665" y="2878252"/>
            <a:ext cx="1708051" cy="1803009"/>
          </a:xfrm>
          <a:prstGeom prst="ellipse">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6" name="Google Shape;666;p1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667" name="Google Shape;667;p16"/>
          <p:cNvSpPr txBox="1"/>
          <p:nvPr/>
        </p:nvSpPr>
        <p:spPr>
          <a:xfrm>
            <a:off x="410879" y="512498"/>
            <a:ext cx="4513546"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AB65"/>
              </a:buClr>
              <a:buSzPts val="2800"/>
              <a:buFont typeface="Calibri"/>
              <a:buNone/>
            </a:pPr>
            <a:r>
              <a:rPr lang="en-US" sz="2800" b="1">
                <a:solidFill>
                  <a:srgbClr val="00AB65"/>
                </a:solidFill>
                <a:latin typeface="Calibri"/>
                <a:ea typeface="Calibri"/>
                <a:cs typeface="Calibri"/>
                <a:sym typeface="Calibri"/>
              </a:rPr>
              <a:t>METRICS TYPES</a:t>
            </a:r>
            <a:br>
              <a:rPr lang="en-US" sz="2800" b="1">
                <a:solidFill>
                  <a:srgbClr val="00AB65"/>
                </a:solidFill>
                <a:latin typeface="Calibri"/>
                <a:ea typeface="Calibri"/>
                <a:cs typeface="Calibri"/>
                <a:sym typeface="Calibri"/>
              </a:rPr>
            </a:br>
            <a:r>
              <a:rPr lang="en-US" sz="1800" b="0">
                <a:solidFill>
                  <a:srgbClr val="00AB65"/>
                </a:solidFill>
                <a:latin typeface="Calibri"/>
                <a:ea typeface="Calibri"/>
                <a:cs typeface="Calibri"/>
                <a:sym typeface="Calibri"/>
              </a:rPr>
              <a:t>AARRR Framework Overview</a:t>
            </a:r>
            <a:endParaRPr sz="2800" b="0">
              <a:solidFill>
                <a:srgbClr val="00AB65"/>
              </a:solidFill>
              <a:latin typeface="Calibri"/>
              <a:ea typeface="Calibri"/>
              <a:cs typeface="Calibri"/>
              <a:sym typeface="Calibri"/>
            </a:endParaRPr>
          </a:p>
        </p:txBody>
      </p:sp>
      <p:sp>
        <p:nvSpPr>
          <p:cNvPr id="668" name="Google Shape;668;p16"/>
          <p:cNvSpPr/>
          <p:nvPr/>
        </p:nvSpPr>
        <p:spPr>
          <a:xfrm>
            <a:off x="950614" y="2014786"/>
            <a:ext cx="3969658"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1. ACQUISITION</a:t>
            </a:r>
            <a:endParaRPr/>
          </a:p>
          <a:p>
            <a:pPr marL="0" marR="0" lvl="0" indent="0" algn="ctr" rtl="0">
              <a:spcBef>
                <a:spcPts val="0"/>
              </a:spcBef>
              <a:spcAft>
                <a:spcPts val="0"/>
              </a:spcAft>
              <a:buNone/>
            </a:pPr>
            <a:r>
              <a:rPr lang="en-US" sz="1000">
                <a:solidFill>
                  <a:srgbClr val="001AD0"/>
                </a:solidFill>
                <a:latin typeface="Calibri"/>
                <a:ea typeface="Calibri"/>
                <a:cs typeface="Calibri"/>
                <a:sym typeface="Calibri"/>
              </a:rPr>
              <a:t>Prospects visit from various channels</a:t>
            </a:r>
            <a:endParaRPr/>
          </a:p>
        </p:txBody>
      </p:sp>
      <p:sp>
        <p:nvSpPr>
          <p:cNvPr id="669" name="Google Shape;669;p16"/>
          <p:cNvSpPr/>
          <p:nvPr/>
        </p:nvSpPr>
        <p:spPr>
          <a:xfrm>
            <a:off x="937740" y="4215776"/>
            <a:ext cx="1700455" cy="325924"/>
          </a:xfrm>
          <a:prstGeom prst="rect">
            <a:avLst/>
          </a:prstGeom>
          <a:solidFill>
            <a:srgbClr val="55FFBA">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3. RETENTION</a:t>
            </a:r>
            <a:endParaRPr/>
          </a:p>
          <a:p>
            <a:pPr marL="0" marR="0" lvl="0" indent="0" algn="ctr" rtl="0">
              <a:spcBef>
                <a:spcPts val="0"/>
              </a:spcBef>
              <a:spcAft>
                <a:spcPts val="0"/>
              </a:spcAft>
              <a:buNone/>
            </a:pPr>
            <a:r>
              <a:rPr lang="en-US" sz="1000">
                <a:solidFill>
                  <a:srgbClr val="007243"/>
                </a:solidFill>
                <a:latin typeface="Calibri"/>
                <a:ea typeface="Calibri"/>
                <a:cs typeface="Calibri"/>
                <a:sym typeface="Calibri"/>
              </a:rPr>
              <a:t>Customer remain active</a:t>
            </a:r>
            <a:endParaRPr/>
          </a:p>
        </p:txBody>
      </p:sp>
      <p:sp>
        <p:nvSpPr>
          <p:cNvPr id="670" name="Google Shape;670;p16"/>
          <p:cNvSpPr/>
          <p:nvPr/>
        </p:nvSpPr>
        <p:spPr>
          <a:xfrm>
            <a:off x="1906668" y="2727505"/>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2. ACTIVATION</a:t>
            </a:r>
            <a:endParaRPr/>
          </a:p>
          <a:p>
            <a:pPr marL="0" marR="0" lvl="0" indent="0" algn="ctr" rtl="0">
              <a:spcBef>
                <a:spcPts val="0"/>
              </a:spcBef>
              <a:spcAft>
                <a:spcPts val="0"/>
              </a:spcAft>
              <a:buNone/>
            </a:pPr>
            <a:r>
              <a:rPr lang="en-US" sz="1000">
                <a:solidFill>
                  <a:srgbClr val="001AD0"/>
                </a:solidFill>
                <a:latin typeface="Calibri"/>
                <a:ea typeface="Calibri"/>
                <a:cs typeface="Calibri"/>
                <a:sym typeface="Calibri"/>
              </a:rPr>
              <a:t>Prospects convert to customers</a:t>
            </a:r>
            <a:endParaRPr/>
          </a:p>
        </p:txBody>
      </p:sp>
      <p:sp>
        <p:nvSpPr>
          <p:cNvPr id="671" name="Google Shape;671;p16"/>
          <p:cNvSpPr/>
          <p:nvPr/>
        </p:nvSpPr>
        <p:spPr>
          <a:xfrm>
            <a:off x="3219817" y="4215776"/>
            <a:ext cx="1700455" cy="325924"/>
          </a:xfrm>
          <a:prstGeom prst="rect">
            <a:avLst/>
          </a:prstGeom>
          <a:solidFill>
            <a:srgbClr val="55FFBA">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4. REFERRAL</a:t>
            </a:r>
            <a:endParaRPr/>
          </a:p>
          <a:p>
            <a:pPr marL="0" marR="0" lvl="0" indent="0" algn="ctr" rtl="0">
              <a:spcBef>
                <a:spcPts val="0"/>
              </a:spcBef>
              <a:spcAft>
                <a:spcPts val="0"/>
              </a:spcAft>
              <a:buNone/>
            </a:pPr>
            <a:r>
              <a:rPr lang="en-US" sz="1000">
                <a:solidFill>
                  <a:srgbClr val="007243"/>
                </a:solidFill>
                <a:latin typeface="Calibri"/>
                <a:ea typeface="Calibri"/>
                <a:cs typeface="Calibri"/>
                <a:sym typeface="Calibri"/>
              </a:rPr>
              <a:t>Customer refer prospects</a:t>
            </a:r>
            <a:endParaRPr/>
          </a:p>
        </p:txBody>
      </p:sp>
      <p:sp>
        <p:nvSpPr>
          <p:cNvPr id="672" name="Google Shape;672;p16"/>
          <p:cNvSpPr/>
          <p:nvPr/>
        </p:nvSpPr>
        <p:spPr>
          <a:xfrm>
            <a:off x="950614" y="4905318"/>
            <a:ext cx="3969658" cy="325924"/>
          </a:xfrm>
          <a:prstGeom prst="rect">
            <a:avLst/>
          </a:prstGeom>
          <a:solidFill>
            <a:srgbClr val="55FFBA">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5. REVENUE</a:t>
            </a:r>
            <a:endParaRPr/>
          </a:p>
          <a:p>
            <a:pPr marL="0" marR="0" lvl="0" indent="0" algn="ctr" rtl="0">
              <a:spcBef>
                <a:spcPts val="0"/>
              </a:spcBef>
              <a:spcAft>
                <a:spcPts val="0"/>
              </a:spcAft>
              <a:buNone/>
            </a:pPr>
            <a:r>
              <a:rPr lang="en-US" sz="1000">
                <a:solidFill>
                  <a:srgbClr val="007243"/>
                </a:solidFill>
                <a:latin typeface="Calibri"/>
                <a:ea typeface="Calibri"/>
                <a:cs typeface="Calibri"/>
                <a:sym typeface="Calibri"/>
              </a:rPr>
              <a:t>Customer making your business money</a:t>
            </a:r>
            <a:endParaRPr/>
          </a:p>
        </p:txBody>
      </p:sp>
      <p:cxnSp>
        <p:nvCxnSpPr>
          <p:cNvPr id="673" name="Google Shape;673;p16"/>
          <p:cNvCxnSpPr/>
          <p:nvPr/>
        </p:nvCxnSpPr>
        <p:spPr>
          <a:xfrm rot="10800000">
            <a:off x="4476750" y="2340713"/>
            <a:ext cx="0" cy="1862499"/>
          </a:xfrm>
          <a:prstGeom prst="straightConnector1">
            <a:avLst/>
          </a:prstGeom>
          <a:noFill/>
          <a:ln w="19050" cap="flat" cmpd="sng">
            <a:solidFill>
              <a:srgbClr val="00AB65"/>
            </a:solidFill>
            <a:prstDash val="dash"/>
            <a:miter lim="800000"/>
            <a:headEnd type="none" w="sm" len="sm"/>
            <a:tailEnd type="triangle" w="med" len="med"/>
          </a:ln>
        </p:spPr>
      </p:cxnSp>
      <p:sp>
        <p:nvSpPr>
          <p:cNvPr id="674" name="Google Shape;674;p16"/>
          <p:cNvSpPr/>
          <p:nvPr/>
        </p:nvSpPr>
        <p:spPr>
          <a:xfrm>
            <a:off x="498789" y="3779756"/>
            <a:ext cx="4873308" cy="1820944"/>
          </a:xfrm>
          <a:prstGeom prst="roundRect">
            <a:avLst>
              <a:gd name="adj" fmla="val 10264"/>
            </a:avLst>
          </a:prstGeom>
          <a:noFill/>
          <a:ln w="12700" cap="flat" cmpd="sng">
            <a:solidFill>
              <a:srgbClr val="18E6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5" name="Google Shape;675;p16"/>
          <p:cNvSpPr/>
          <p:nvPr/>
        </p:nvSpPr>
        <p:spPr>
          <a:xfrm>
            <a:off x="498789" y="1748102"/>
            <a:ext cx="4873308" cy="1689185"/>
          </a:xfrm>
          <a:prstGeom prst="roundRect">
            <a:avLst>
              <a:gd name="adj" fmla="val 10264"/>
            </a:avLst>
          </a:prstGeom>
          <a:noFill/>
          <a:ln w="12700" cap="flat" cmpd="sng">
            <a:solidFill>
              <a:srgbClr val="18E6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6" name="Google Shape;676;p16"/>
          <p:cNvSpPr/>
          <p:nvPr/>
        </p:nvSpPr>
        <p:spPr>
          <a:xfrm>
            <a:off x="2329467" y="3705763"/>
            <a:ext cx="1211953" cy="176184"/>
          </a:xfrm>
          <a:prstGeom prst="roundRect">
            <a:avLst>
              <a:gd name="adj" fmla="val 16667"/>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PRODUCT</a:t>
            </a:r>
            <a:endParaRPr/>
          </a:p>
        </p:txBody>
      </p:sp>
      <p:sp>
        <p:nvSpPr>
          <p:cNvPr id="677" name="Google Shape;677;p16"/>
          <p:cNvSpPr/>
          <p:nvPr/>
        </p:nvSpPr>
        <p:spPr>
          <a:xfrm>
            <a:off x="2329467" y="1665941"/>
            <a:ext cx="1211953" cy="176184"/>
          </a:xfrm>
          <a:prstGeom prst="roundRect">
            <a:avLst>
              <a:gd name="adj" fmla="val 16667"/>
            </a:avLst>
          </a:prstGeom>
          <a:gradFill>
            <a:gsLst>
              <a:gs pos="0">
                <a:srgbClr val="00E487"/>
              </a:gs>
              <a:gs pos="50000">
                <a:srgbClr val="00E487"/>
              </a:gs>
              <a:gs pos="100000">
                <a:srgbClr val="1ECBD0"/>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MARKETING</a:t>
            </a:r>
            <a:endParaRPr/>
          </a:p>
        </p:txBody>
      </p:sp>
      <p:cxnSp>
        <p:nvCxnSpPr>
          <p:cNvPr id="678" name="Google Shape;678;p16"/>
          <p:cNvCxnSpPr>
            <a:stCxn id="668" idx="2"/>
            <a:endCxn id="670" idx="0"/>
          </p:cNvCxnSpPr>
          <p:nvPr/>
        </p:nvCxnSpPr>
        <p:spPr>
          <a:xfrm>
            <a:off x="2935443" y="2340712"/>
            <a:ext cx="0" cy="386700"/>
          </a:xfrm>
          <a:prstGeom prst="straightConnector1">
            <a:avLst/>
          </a:prstGeom>
          <a:noFill/>
          <a:ln w="19050" cap="flat" cmpd="sng">
            <a:solidFill>
              <a:srgbClr val="7283FF"/>
            </a:solidFill>
            <a:prstDash val="solid"/>
            <a:miter lim="800000"/>
            <a:headEnd type="none" w="sm" len="sm"/>
            <a:tailEnd type="triangle" w="med" len="med"/>
          </a:ln>
        </p:spPr>
      </p:cxnSp>
      <p:cxnSp>
        <p:nvCxnSpPr>
          <p:cNvPr id="679" name="Google Shape;679;p16"/>
          <p:cNvCxnSpPr>
            <a:stCxn id="670" idx="2"/>
            <a:endCxn id="676" idx="0"/>
          </p:cNvCxnSpPr>
          <p:nvPr/>
        </p:nvCxnSpPr>
        <p:spPr>
          <a:xfrm>
            <a:off x="2935443" y="3053431"/>
            <a:ext cx="0" cy="652200"/>
          </a:xfrm>
          <a:prstGeom prst="straightConnector1">
            <a:avLst/>
          </a:prstGeom>
          <a:noFill/>
          <a:ln w="19050" cap="flat" cmpd="sng">
            <a:solidFill>
              <a:srgbClr val="7283FF"/>
            </a:solidFill>
            <a:prstDash val="solid"/>
            <a:miter lim="800000"/>
            <a:headEnd type="none" w="sm" len="sm"/>
            <a:tailEnd type="triangle" w="med" len="med"/>
          </a:ln>
        </p:spPr>
      </p:cxnSp>
      <p:cxnSp>
        <p:nvCxnSpPr>
          <p:cNvPr id="680" name="Google Shape;680;p16"/>
          <p:cNvCxnSpPr>
            <a:stCxn id="676" idx="2"/>
            <a:endCxn id="669" idx="0"/>
          </p:cNvCxnSpPr>
          <p:nvPr/>
        </p:nvCxnSpPr>
        <p:spPr>
          <a:xfrm rot="5400000">
            <a:off x="2194744" y="3475147"/>
            <a:ext cx="333900" cy="1147500"/>
          </a:xfrm>
          <a:prstGeom prst="bentConnector3">
            <a:avLst>
              <a:gd name="adj1" fmla="val 50000"/>
            </a:avLst>
          </a:prstGeom>
          <a:noFill/>
          <a:ln w="9525" cap="flat" cmpd="sng">
            <a:solidFill>
              <a:srgbClr val="00AB65"/>
            </a:solidFill>
            <a:prstDash val="solid"/>
            <a:miter lim="800000"/>
            <a:headEnd type="none" w="sm" len="sm"/>
            <a:tailEnd type="triangle" w="med" len="med"/>
          </a:ln>
        </p:spPr>
      </p:cxnSp>
      <p:cxnSp>
        <p:nvCxnSpPr>
          <p:cNvPr id="681" name="Google Shape;681;p16"/>
          <p:cNvCxnSpPr>
            <a:stCxn id="676" idx="2"/>
            <a:endCxn id="671" idx="0"/>
          </p:cNvCxnSpPr>
          <p:nvPr/>
        </p:nvCxnSpPr>
        <p:spPr>
          <a:xfrm rot="-5400000" flipH="1">
            <a:off x="3335793" y="3481597"/>
            <a:ext cx="333900" cy="1134600"/>
          </a:xfrm>
          <a:prstGeom prst="bentConnector3">
            <a:avLst>
              <a:gd name="adj1" fmla="val 50000"/>
            </a:avLst>
          </a:prstGeom>
          <a:noFill/>
          <a:ln w="9525" cap="flat" cmpd="sng">
            <a:solidFill>
              <a:srgbClr val="00AB65"/>
            </a:solidFill>
            <a:prstDash val="solid"/>
            <a:miter lim="800000"/>
            <a:headEnd type="none" w="sm" len="sm"/>
            <a:tailEnd type="triangle" w="med" len="med"/>
          </a:ln>
        </p:spPr>
      </p:cxnSp>
      <p:cxnSp>
        <p:nvCxnSpPr>
          <p:cNvPr id="682" name="Google Shape;682;p16"/>
          <p:cNvCxnSpPr>
            <a:stCxn id="676" idx="2"/>
            <a:endCxn id="672" idx="0"/>
          </p:cNvCxnSpPr>
          <p:nvPr/>
        </p:nvCxnSpPr>
        <p:spPr>
          <a:xfrm>
            <a:off x="2935444" y="3881947"/>
            <a:ext cx="0" cy="1023300"/>
          </a:xfrm>
          <a:prstGeom prst="straightConnector1">
            <a:avLst/>
          </a:prstGeom>
          <a:noFill/>
          <a:ln w="9525" cap="flat" cmpd="sng">
            <a:solidFill>
              <a:srgbClr val="00AB65"/>
            </a:solidFill>
            <a:prstDash val="solid"/>
            <a:miter lim="800000"/>
            <a:headEnd type="none" w="sm" len="sm"/>
            <a:tailEnd type="triangle" w="med" len="med"/>
          </a:ln>
        </p:spPr>
      </p:cxnSp>
      <p:cxnSp>
        <p:nvCxnSpPr>
          <p:cNvPr id="683" name="Google Shape;683;p16"/>
          <p:cNvCxnSpPr>
            <a:stCxn id="669" idx="2"/>
            <a:endCxn id="672" idx="0"/>
          </p:cNvCxnSpPr>
          <p:nvPr/>
        </p:nvCxnSpPr>
        <p:spPr>
          <a:xfrm rot="-5400000" flipH="1">
            <a:off x="2179918" y="4149750"/>
            <a:ext cx="363600" cy="1147500"/>
          </a:xfrm>
          <a:prstGeom prst="bentConnector3">
            <a:avLst>
              <a:gd name="adj1" fmla="val 50000"/>
            </a:avLst>
          </a:prstGeom>
          <a:noFill/>
          <a:ln w="9525" cap="flat" cmpd="sng">
            <a:solidFill>
              <a:srgbClr val="00AB65"/>
            </a:solidFill>
            <a:prstDash val="solid"/>
            <a:miter lim="800000"/>
            <a:headEnd type="none" w="sm" len="sm"/>
            <a:tailEnd type="triangle" w="med" len="med"/>
          </a:ln>
        </p:spPr>
      </p:cxnSp>
      <p:sp>
        <p:nvSpPr>
          <p:cNvPr id="684" name="Google Shape;684;p16"/>
          <p:cNvSpPr txBox="1"/>
          <p:nvPr/>
        </p:nvSpPr>
        <p:spPr>
          <a:xfrm>
            <a:off x="7162800" y="512498"/>
            <a:ext cx="4360119" cy="776038"/>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7F7F7F"/>
              </a:buClr>
              <a:buSzPts val="2800"/>
              <a:buFont typeface="Calibri"/>
              <a:buNone/>
            </a:pPr>
            <a:r>
              <a:rPr lang="en-US" sz="2800" b="1">
                <a:solidFill>
                  <a:srgbClr val="7F7F7F"/>
                </a:solidFill>
                <a:latin typeface="Calibri"/>
                <a:ea typeface="Calibri"/>
                <a:cs typeface="Calibri"/>
                <a:sym typeface="Calibri"/>
              </a:rPr>
              <a:t>METRIC THAT MATTER MOST</a:t>
            </a:r>
            <a:br>
              <a:rPr lang="en-US" sz="2800" b="1">
                <a:solidFill>
                  <a:srgbClr val="7F7F7F"/>
                </a:solidFill>
                <a:latin typeface="Calibri"/>
                <a:ea typeface="Calibri"/>
                <a:cs typeface="Calibri"/>
                <a:sym typeface="Calibri"/>
              </a:rPr>
            </a:br>
            <a:r>
              <a:rPr lang="en-US" sz="1800" b="0">
                <a:solidFill>
                  <a:srgbClr val="7F7F7F"/>
                </a:solidFill>
                <a:latin typeface="Calibri"/>
                <a:ea typeface="Calibri"/>
                <a:cs typeface="Calibri"/>
                <a:sym typeface="Calibri"/>
              </a:rPr>
              <a:t>Process overview</a:t>
            </a:r>
            <a:endParaRPr sz="2800" b="1">
              <a:solidFill>
                <a:srgbClr val="7F7F7F"/>
              </a:solidFill>
              <a:latin typeface="Calibri"/>
              <a:ea typeface="Calibri"/>
              <a:cs typeface="Calibri"/>
              <a:sym typeface="Calibri"/>
            </a:endParaRPr>
          </a:p>
        </p:txBody>
      </p:sp>
      <p:sp>
        <p:nvSpPr>
          <p:cNvPr id="685" name="Google Shape;685;p16"/>
          <p:cNvSpPr/>
          <p:nvPr/>
        </p:nvSpPr>
        <p:spPr>
          <a:xfrm>
            <a:off x="6723221" y="1626767"/>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Define your key metrics</a:t>
            </a:r>
            <a:endParaRPr/>
          </a:p>
        </p:txBody>
      </p:sp>
      <p:sp>
        <p:nvSpPr>
          <p:cNvPr id="686" name="Google Shape;686;p16"/>
          <p:cNvSpPr/>
          <p:nvPr/>
        </p:nvSpPr>
        <p:spPr>
          <a:xfrm>
            <a:off x="6723221" y="2534108"/>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Measure your baseline</a:t>
            </a:r>
            <a:endParaRPr/>
          </a:p>
        </p:txBody>
      </p:sp>
      <p:sp>
        <p:nvSpPr>
          <p:cNvPr id="687" name="Google Shape;687;p16"/>
          <p:cNvSpPr/>
          <p:nvPr/>
        </p:nvSpPr>
        <p:spPr>
          <a:xfrm>
            <a:off x="6723221" y="3439737"/>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Evaluate ROI potential of each metric</a:t>
            </a:r>
            <a:endParaRPr/>
          </a:p>
        </p:txBody>
      </p:sp>
      <p:sp>
        <p:nvSpPr>
          <p:cNvPr id="688" name="Google Shape;688;p16"/>
          <p:cNvSpPr/>
          <p:nvPr/>
        </p:nvSpPr>
        <p:spPr>
          <a:xfrm>
            <a:off x="8183676" y="3439737"/>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Select MMM to improve</a:t>
            </a:r>
            <a:endParaRPr/>
          </a:p>
        </p:txBody>
      </p:sp>
      <p:sp>
        <p:nvSpPr>
          <p:cNvPr id="689" name="Google Shape;689;p16"/>
          <p:cNvSpPr/>
          <p:nvPr/>
        </p:nvSpPr>
        <p:spPr>
          <a:xfrm>
            <a:off x="9621817" y="3439737"/>
            <a:ext cx="1033260" cy="776038"/>
          </a:xfrm>
          <a:prstGeom prst="rect">
            <a:avLst/>
          </a:prstGeom>
          <a:solidFill>
            <a:schemeClr val="lt1"/>
          </a:solid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Ideas to improve</a:t>
            </a:r>
            <a:endParaRPr/>
          </a:p>
        </p:txBody>
      </p:sp>
      <p:sp>
        <p:nvSpPr>
          <p:cNvPr id="690" name="Google Shape;690;p16"/>
          <p:cNvSpPr/>
          <p:nvPr/>
        </p:nvSpPr>
        <p:spPr>
          <a:xfrm>
            <a:off x="10266061" y="2534108"/>
            <a:ext cx="1033260" cy="776038"/>
          </a:xfrm>
          <a:prstGeom prst="rect">
            <a:avLst/>
          </a:prstGeom>
          <a:solidFill>
            <a:schemeClr val="lt1"/>
          </a:solid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Ideas selection</a:t>
            </a:r>
            <a:endParaRPr/>
          </a:p>
        </p:txBody>
      </p:sp>
      <p:sp>
        <p:nvSpPr>
          <p:cNvPr id="691" name="Google Shape;691;p16"/>
          <p:cNvSpPr/>
          <p:nvPr/>
        </p:nvSpPr>
        <p:spPr>
          <a:xfrm>
            <a:off x="10892040" y="3439737"/>
            <a:ext cx="1033260" cy="776038"/>
          </a:xfrm>
          <a:prstGeom prst="rect">
            <a:avLst/>
          </a:prstGeom>
          <a:solidFill>
            <a:schemeClr val="lt1"/>
          </a:solid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Design &amp; Implement</a:t>
            </a:r>
            <a:endParaRPr/>
          </a:p>
        </p:txBody>
      </p:sp>
      <p:sp>
        <p:nvSpPr>
          <p:cNvPr id="692" name="Google Shape;692;p16"/>
          <p:cNvSpPr/>
          <p:nvPr/>
        </p:nvSpPr>
        <p:spPr>
          <a:xfrm>
            <a:off x="10266061" y="4345366"/>
            <a:ext cx="1033260" cy="776038"/>
          </a:xfrm>
          <a:prstGeom prst="rect">
            <a:avLst/>
          </a:prstGeom>
          <a:solidFill>
            <a:schemeClr val="lt1"/>
          </a:solid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Observe changes and Learn</a:t>
            </a:r>
            <a:endParaRPr/>
          </a:p>
        </p:txBody>
      </p:sp>
      <p:sp>
        <p:nvSpPr>
          <p:cNvPr id="693" name="Google Shape;693;p16"/>
          <p:cNvSpPr/>
          <p:nvPr/>
        </p:nvSpPr>
        <p:spPr>
          <a:xfrm>
            <a:off x="6615964" y="1457325"/>
            <a:ext cx="1247775" cy="4143375"/>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4" name="Google Shape;694;p16"/>
          <p:cNvSpPr/>
          <p:nvPr/>
        </p:nvSpPr>
        <p:spPr>
          <a:xfrm>
            <a:off x="9516258" y="1457324"/>
            <a:ext cx="2532867" cy="4143375"/>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5" name="Google Shape;695;p16"/>
          <p:cNvSpPr txBox="1"/>
          <p:nvPr/>
        </p:nvSpPr>
        <p:spPr>
          <a:xfrm>
            <a:off x="9689697" y="5611063"/>
            <a:ext cx="2185988" cy="316847"/>
          </a:xfrm>
          <a:prstGeom prst="rect">
            <a:avLst/>
          </a:prstGeom>
          <a:no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rgbClr val="7F7F7F"/>
                </a:solidFill>
                <a:latin typeface="Calibri"/>
                <a:ea typeface="Calibri"/>
                <a:cs typeface="Calibri"/>
                <a:sym typeface="Calibri"/>
              </a:rPr>
              <a:t>METRIC LEVEL</a:t>
            </a:r>
            <a:endParaRPr/>
          </a:p>
        </p:txBody>
      </p:sp>
      <p:sp>
        <p:nvSpPr>
          <p:cNvPr id="696" name="Google Shape;696;p16"/>
          <p:cNvSpPr txBox="1"/>
          <p:nvPr/>
        </p:nvSpPr>
        <p:spPr>
          <a:xfrm>
            <a:off x="6561188" y="5646398"/>
            <a:ext cx="1357326" cy="316847"/>
          </a:xfrm>
          <a:prstGeom prst="rect">
            <a:avLst/>
          </a:prstGeom>
          <a:no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rgbClr val="7F7F7F"/>
                </a:solidFill>
                <a:latin typeface="Calibri"/>
                <a:ea typeface="Calibri"/>
                <a:cs typeface="Calibri"/>
                <a:sym typeface="Calibri"/>
              </a:rPr>
              <a:t>GLOBAL LEVEL</a:t>
            </a:r>
            <a:endParaRPr/>
          </a:p>
        </p:txBody>
      </p:sp>
      <p:cxnSp>
        <p:nvCxnSpPr>
          <p:cNvPr id="697" name="Google Shape;697;p16"/>
          <p:cNvCxnSpPr>
            <a:stCxn id="687" idx="3"/>
            <a:endCxn id="688" idx="1"/>
          </p:cNvCxnSpPr>
          <p:nvPr/>
        </p:nvCxnSpPr>
        <p:spPr>
          <a:xfrm>
            <a:off x="7756481" y="3827756"/>
            <a:ext cx="4272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98" name="Google Shape;698;p16"/>
          <p:cNvCxnSpPr>
            <a:stCxn id="688" idx="3"/>
            <a:endCxn id="689" idx="1"/>
          </p:cNvCxnSpPr>
          <p:nvPr/>
        </p:nvCxnSpPr>
        <p:spPr>
          <a:xfrm>
            <a:off x="9216936" y="3827756"/>
            <a:ext cx="4050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99" name="Google Shape;699;p16"/>
          <p:cNvCxnSpPr>
            <a:stCxn id="685" idx="2"/>
            <a:endCxn id="686" idx="0"/>
          </p:cNvCxnSpPr>
          <p:nvPr/>
        </p:nvCxnSpPr>
        <p:spPr>
          <a:xfrm>
            <a:off x="7239851" y="2402805"/>
            <a:ext cx="0" cy="131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700" name="Google Shape;700;p16"/>
          <p:cNvCxnSpPr>
            <a:stCxn id="686" idx="2"/>
            <a:endCxn id="687" idx="0"/>
          </p:cNvCxnSpPr>
          <p:nvPr/>
        </p:nvCxnSpPr>
        <p:spPr>
          <a:xfrm>
            <a:off x="7239851" y="3310146"/>
            <a:ext cx="0" cy="129600"/>
          </a:xfrm>
          <a:prstGeom prst="straightConnector1">
            <a:avLst/>
          </a:prstGeom>
          <a:noFill/>
          <a:ln w="9525" cap="flat" cmpd="sng">
            <a:solidFill>
              <a:schemeClr val="accent1"/>
            </a:solidFill>
            <a:prstDash val="solid"/>
            <a:miter lim="800000"/>
            <a:headEnd type="none" w="sm" len="sm"/>
            <a:tailEnd type="triangle" w="med" len="med"/>
          </a:ln>
        </p:spPr>
      </p:cxnSp>
      <p:sp>
        <p:nvSpPr>
          <p:cNvPr id="701" name="Google Shape;701;p1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pSp>
        <p:nvGrpSpPr>
          <p:cNvPr id="706" name="Google Shape;706;p17"/>
          <p:cNvGrpSpPr/>
          <p:nvPr/>
        </p:nvGrpSpPr>
        <p:grpSpPr>
          <a:xfrm flipH="1">
            <a:off x="9024318" y="4172614"/>
            <a:ext cx="2892063" cy="1966172"/>
            <a:chOff x="122747" y="3720195"/>
            <a:chExt cx="2892063" cy="1966172"/>
          </a:xfrm>
        </p:grpSpPr>
        <p:sp>
          <p:nvSpPr>
            <p:cNvPr id="707" name="Google Shape;707;p17"/>
            <p:cNvSpPr/>
            <p:nvPr/>
          </p:nvSpPr>
          <p:spPr>
            <a:xfrm>
              <a:off x="122747" y="3720195"/>
              <a:ext cx="2892063" cy="1966172"/>
            </a:xfrm>
            <a:prstGeom prst="roundRect">
              <a:avLst>
                <a:gd name="adj" fmla="val 3414"/>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8" name="Google Shape;708;p17"/>
            <p:cNvSpPr/>
            <p:nvPr/>
          </p:nvSpPr>
          <p:spPr>
            <a:xfrm rot="-5400000" flipH="1">
              <a:off x="2856943" y="4153257"/>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09" name="Google Shape;709;p17"/>
          <p:cNvGrpSpPr/>
          <p:nvPr/>
        </p:nvGrpSpPr>
        <p:grpSpPr>
          <a:xfrm flipH="1">
            <a:off x="3006248" y="4164068"/>
            <a:ext cx="2995792" cy="2068721"/>
            <a:chOff x="99799" y="3738786"/>
            <a:chExt cx="2995792" cy="2068721"/>
          </a:xfrm>
        </p:grpSpPr>
        <p:sp>
          <p:nvSpPr>
            <p:cNvPr id="710" name="Google Shape;710;p17"/>
            <p:cNvSpPr/>
            <p:nvPr/>
          </p:nvSpPr>
          <p:spPr>
            <a:xfrm>
              <a:off x="99799" y="3740285"/>
              <a:ext cx="2995792" cy="1966172"/>
            </a:xfrm>
            <a:prstGeom prst="roundRect">
              <a:avLst>
                <a:gd name="adj" fmla="val 4833"/>
              </a:avLst>
            </a:prstGeom>
            <a:solidFill>
              <a:srgbClr val="D0D5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1" name="Google Shape;711;p17"/>
            <p:cNvSpPr/>
            <p:nvPr/>
          </p:nvSpPr>
          <p:spPr>
            <a:xfrm rot="10800000">
              <a:off x="1461329" y="5713504"/>
              <a:ext cx="217573" cy="94003"/>
            </a:xfrm>
            <a:prstGeom prst="triangle">
              <a:avLst>
                <a:gd name="adj" fmla="val 50000"/>
              </a:avLst>
            </a:prstGeom>
            <a:solidFill>
              <a:srgbClr val="D0D5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2" name="Google Shape;712;p17"/>
            <p:cNvSpPr/>
            <p:nvPr/>
          </p:nvSpPr>
          <p:spPr>
            <a:xfrm rot="-5400000" flipH="1">
              <a:off x="2938130" y="4153257"/>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3" name="Google Shape;713;p17"/>
            <p:cNvSpPr/>
            <p:nvPr/>
          </p:nvSpPr>
          <p:spPr>
            <a:xfrm rot="10800000">
              <a:off x="1461329" y="3738786"/>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14" name="Google Shape;714;p17"/>
          <p:cNvGrpSpPr/>
          <p:nvPr/>
        </p:nvGrpSpPr>
        <p:grpSpPr>
          <a:xfrm flipH="1">
            <a:off x="3006248" y="2155294"/>
            <a:ext cx="2997932" cy="2060175"/>
            <a:chOff x="91713" y="3747332"/>
            <a:chExt cx="2997932" cy="2060175"/>
          </a:xfrm>
        </p:grpSpPr>
        <p:sp>
          <p:nvSpPr>
            <p:cNvPr id="715" name="Google Shape;715;p17"/>
            <p:cNvSpPr/>
            <p:nvPr/>
          </p:nvSpPr>
          <p:spPr>
            <a:xfrm>
              <a:off x="91713" y="3747332"/>
              <a:ext cx="2995792" cy="1966172"/>
            </a:xfrm>
            <a:prstGeom prst="roundRect">
              <a:avLst>
                <a:gd name="adj" fmla="val 5282"/>
              </a:avLst>
            </a:prstGeom>
            <a:solidFill>
              <a:srgbClr val="D0D5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6" name="Google Shape;716;p17"/>
            <p:cNvSpPr/>
            <p:nvPr/>
          </p:nvSpPr>
          <p:spPr>
            <a:xfrm rot="10800000">
              <a:off x="1461329" y="5713504"/>
              <a:ext cx="217573" cy="94003"/>
            </a:xfrm>
            <a:prstGeom prst="triangle">
              <a:avLst>
                <a:gd name="adj" fmla="val 50000"/>
              </a:avLst>
            </a:prstGeom>
            <a:solidFill>
              <a:srgbClr val="D0D5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7" name="Google Shape;717;p17"/>
            <p:cNvSpPr/>
            <p:nvPr/>
          </p:nvSpPr>
          <p:spPr>
            <a:xfrm rot="-5400000" flipH="1">
              <a:off x="2933857" y="4153257"/>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18" name="Google Shape;718;p17"/>
          <p:cNvGrpSpPr/>
          <p:nvPr/>
        </p:nvGrpSpPr>
        <p:grpSpPr>
          <a:xfrm flipH="1">
            <a:off x="9017643" y="2339083"/>
            <a:ext cx="2892063" cy="1782383"/>
            <a:chOff x="122747" y="3110672"/>
            <a:chExt cx="2892063" cy="1782383"/>
          </a:xfrm>
        </p:grpSpPr>
        <p:sp>
          <p:nvSpPr>
            <p:cNvPr id="719" name="Google Shape;719;p17"/>
            <p:cNvSpPr/>
            <p:nvPr/>
          </p:nvSpPr>
          <p:spPr>
            <a:xfrm>
              <a:off x="122747" y="3113885"/>
              <a:ext cx="2892063" cy="1779170"/>
            </a:xfrm>
            <a:prstGeom prst="roundRect">
              <a:avLst>
                <a:gd name="adj" fmla="val 4914"/>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0" name="Google Shape;720;p17"/>
            <p:cNvSpPr/>
            <p:nvPr/>
          </p:nvSpPr>
          <p:spPr>
            <a:xfrm rot="10800000">
              <a:off x="1461329" y="3110672"/>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21" name="Google Shape;721;p17"/>
          <p:cNvGrpSpPr/>
          <p:nvPr/>
        </p:nvGrpSpPr>
        <p:grpSpPr>
          <a:xfrm flipH="1">
            <a:off x="9019377" y="962360"/>
            <a:ext cx="2894257" cy="1444235"/>
            <a:chOff x="122747" y="1576699"/>
            <a:chExt cx="2894257" cy="1444235"/>
          </a:xfrm>
        </p:grpSpPr>
        <p:sp>
          <p:nvSpPr>
            <p:cNvPr id="722" name="Google Shape;722;p17"/>
            <p:cNvSpPr/>
            <p:nvPr/>
          </p:nvSpPr>
          <p:spPr>
            <a:xfrm>
              <a:off x="122747" y="1576699"/>
              <a:ext cx="2892063" cy="1348082"/>
            </a:xfrm>
            <a:prstGeom prst="roundRect">
              <a:avLst>
                <a:gd name="adj" fmla="val 7705"/>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3" name="Google Shape;723;p17"/>
            <p:cNvSpPr/>
            <p:nvPr/>
          </p:nvSpPr>
          <p:spPr>
            <a:xfrm rot="10800000">
              <a:off x="1461329" y="2926931"/>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4" name="Google Shape;724;p17"/>
            <p:cNvSpPr/>
            <p:nvPr/>
          </p:nvSpPr>
          <p:spPr>
            <a:xfrm rot="-5400000" flipH="1">
              <a:off x="2861216" y="1982624"/>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25" name="Google Shape;725;p17"/>
          <p:cNvGrpSpPr/>
          <p:nvPr/>
        </p:nvGrpSpPr>
        <p:grpSpPr>
          <a:xfrm>
            <a:off x="6059495" y="4165567"/>
            <a:ext cx="3018177" cy="1973219"/>
            <a:chOff x="122744" y="3713148"/>
            <a:chExt cx="3018177" cy="1973219"/>
          </a:xfrm>
        </p:grpSpPr>
        <p:sp>
          <p:nvSpPr>
            <p:cNvPr id="726" name="Google Shape;726;p17"/>
            <p:cNvSpPr/>
            <p:nvPr/>
          </p:nvSpPr>
          <p:spPr>
            <a:xfrm>
              <a:off x="122744" y="3720195"/>
              <a:ext cx="2926101" cy="1966172"/>
            </a:xfrm>
            <a:prstGeom prst="roundRect">
              <a:avLst>
                <a:gd name="adj" fmla="val 4131"/>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7" name="Google Shape;727;p17"/>
            <p:cNvSpPr/>
            <p:nvPr/>
          </p:nvSpPr>
          <p:spPr>
            <a:xfrm rot="5400000">
              <a:off x="2985133" y="4153257"/>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8" name="Google Shape;728;p17"/>
            <p:cNvSpPr/>
            <p:nvPr/>
          </p:nvSpPr>
          <p:spPr>
            <a:xfrm rot="10800000">
              <a:off x="1461329" y="3713148"/>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29" name="Google Shape;729;p17"/>
          <p:cNvGrpSpPr/>
          <p:nvPr/>
        </p:nvGrpSpPr>
        <p:grpSpPr>
          <a:xfrm>
            <a:off x="92295" y="4172614"/>
            <a:ext cx="2983993" cy="2060187"/>
            <a:chOff x="122744" y="3747332"/>
            <a:chExt cx="2983993" cy="2060187"/>
          </a:xfrm>
        </p:grpSpPr>
        <p:sp>
          <p:nvSpPr>
            <p:cNvPr id="730" name="Google Shape;730;p17"/>
            <p:cNvSpPr/>
            <p:nvPr/>
          </p:nvSpPr>
          <p:spPr>
            <a:xfrm>
              <a:off x="122744" y="3747332"/>
              <a:ext cx="2892063" cy="1966172"/>
            </a:xfrm>
            <a:prstGeom prst="roundRect">
              <a:avLst>
                <a:gd name="adj" fmla="val 5507"/>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1" name="Google Shape;731;p17"/>
            <p:cNvSpPr/>
            <p:nvPr/>
          </p:nvSpPr>
          <p:spPr>
            <a:xfrm rot="10800000">
              <a:off x="1461329" y="5713516"/>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2" name="Google Shape;732;p17"/>
            <p:cNvSpPr/>
            <p:nvPr/>
          </p:nvSpPr>
          <p:spPr>
            <a:xfrm rot="5400000">
              <a:off x="2950949" y="4153257"/>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3" name="Google Shape;733;p17"/>
            <p:cNvSpPr/>
            <p:nvPr/>
          </p:nvSpPr>
          <p:spPr>
            <a:xfrm rot="10800000">
              <a:off x="1461329" y="3747332"/>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34" name="Google Shape;734;p17"/>
          <p:cNvGrpSpPr/>
          <p:nvPr/>
        </p:nvGrpSpPr>
        <p:grpSpPr>
          <a:xfrm>
            <a:off x="86349" y="2155294"/>
            <a:ext cx="2983993" cy="2060187"/>
            <a:chOff x="122744" y="3747332"/>
            <a:chExt cx="2983993" cy="2060187"/>
          </a:xfrm>
        </p:grpSpPr>
        <p:sp>
          <p:nvSpPr>
            <p:cNvPr id="735" name="Google Shape;735;p17"/>
            <p:cNvSpPr/>
            <p:nvPr/>
          </p:nvSpPr>
          <p:spPr>
            <a:xfrm>
              <a:off x="122744" y="3747332"/>
              <a:ext cx="2892063" cy="1966172"/>
            </a:xfrm>
            <a:prstGeom prst="roundRect">
              <a:avLst>
                <a:gd name="adj" fmla="val 5282"/>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6" name="Google Shape;736;p17"/>
            <p:cNvSpPr/>
            <p:nvPr/>
          </p:nvSpPr>
          <p:spPr>
            <a:xfrm rot="10800000">
              <a:off x="1461329" y="5713516"/>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7" name="Google Shape;737;p17"/>
            <p:cNvSpPr/>
            <p:nvPr/>
          </p:nvSpPr>
          <p:spPr>
            <a:xfrm rot="5400000">
              <a:off x="2950949" y="4153257"/>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8" name="Google Shape;738;p17"/>
            <p:cNvSpPr/>
            <p:nvPr/>
          </p:nvSpPr>
          <p:spPr>
            <a:xfrm rot="10800000">
              <a:off x="1461329" y="3747332"/>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739" name="Google Shape;739;p17"/>
          <p:cNvGrpSpPr/>
          <p:nvPr/>
        </p:nvGrpSpPr>
        <p:grpSpPr>
          <a:xfrm>
            <a:off x="6059496" y="952250"/>
            <a:ext cx="3020103" cy="3264491"/>
            <a:chOff x="86634" y="3747331"/>
            <a:chExt cx="3020103" cy="3264491"/>
          </a:xfrm>
        </p:grpSpPr>
        <p:sp>
          <p:nvSpPr>
            <p:cNvPr id="740" name="Google Shape;740;p17"/>
            <p:cNvSpPr/>
            <p:nvPr/>
          </p:nvSpPr>
          <p:spPr>
            <a:xfrm>
              <a:off x="86634" y="3747331"/>
              <a:ext cx="2928174" cy="3169215"/>
            </a:xfrm>
            <a:prstGeom prst="roundRect">
              <a:avLst>
                <a:gd name="adj" fmla="val 3286"/>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1" name="Google Shape;741;p17"/>
            <p:cNvSpPr/>
            <p:nvPr/>
          </p:nvSpPr>
          <p:spPr>
            <a:xfrm rot="10800000">
              <a:off x="1422872" y="6917819"/>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2" name="Google Shape;742;p17"/>
            <p:cNvSpPr/>
            <p:nvPr/>
          </p:nvSpPr>
          <p:spPr>
            <a:xfrm rot="5400000">
              <a:off x="2950949" y="4153257"/>
              <a:ext cx="217573" cy="94003"/>
            </a:xfrm>
            <a:prstGeom prst="triangle">
              <a:avLst>
                <a:gd name="adj" fmla="val 50000"/>
              </a:avLst>
            </a:prstGeom>
            <a:solidFill>
              <a:srgbClr val="C6FF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3" name="Google Shape;743;p17"/>
            <p:cNvSpPr/>
            <p:nvPr/>
          </p:nvSpPr>
          <p:spPr>
            <a:xfrm rot="10800000">
              <a:off x="1461329" y="3747332"/>
              <a:ext cx="217573" cy="9400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744" name="Google Shape;744;p17"/>
          <p:cNvSpPr/>
          <p:nvPr/>
        </p:nvSpPr>
        <p:spPr>
          <a:xfrm rot="10800000">
            <a:off x="92294" y="950349"/>
            <a:ext cx="5911885" cy="1237538"/>
          </a:xfrm>
          <a:custGeom>
            <a:avLst/>
            <a:gdLst/>
            <a:ahLst/>
            <a:cxnLst/>
            <a:rect l="l" t="t" r="r" b="b"/>
            <a:pathLst>
              <a:path w="5911885" h="1209228" extrusionOk="0">
                <a:moveTo>
                  <a:pt x="5802921" y="1209228"/>
                </a:moveTo>
                <a:lnTo>
                  <a:pt x="108964" y="1209228"/>
                </a:lnTo>
                <a:cubicBezTo>
                  <a:pt x="48785" y="1209228"/>
                  <a:pt x="0" y="1160443"/>
                  <a:pt x="0" y="1100264"/>
                </a:cubicBezTo>
                <a:lnTo>
                  <a:pt x="0" y="177328"/>
                </a:lnTo>
                <a:cubicBezTo>
                  <a:pt x="0" y="117149"/>
                  <a:pt x="48785" y="68364"/>
                  <a:pt x="108964" y="68364"/>
                </a:cubicBezTo>
                <a:lnTo>
                  <a:pt x="4385398" y="68364"/>
                </a:lnTo>
                <a:lnTo>
                  <a:pt x="4464514" y="0"/>
                </a:lnTo>
                <a:lnTo>
                  <a:pt x="4543629" y="68364"/>
                </a:lnTo>
                <a:lnTo>
                  <a:pt x="5802921" y="68364"/>
                </a:lnTo>
                <a:cubicBezTo>
                  <a:pt x="5863100" y="68364"/>
                  <a:pt x="5911885" y="117149"/>
                  <a:pt x="5911885" y="177328"/>
                </a:cubicBezTo>
                <a:lnTo>
                  <a:pt x="5911885" y="1100264"/>
                </a:lnTo>
                <a:cubicBezTo>
                  <a:pt x="5911885" y="1160443"/>
                  <a:pt x="5863100" y="1209228"/>
                  <a:pt x="5802921" y="1209228"/>
                </a:cubicBezTo>
                <a:close/>
              </a:path>
            </a:pathLst>
          </a:custGeom>
          <a:solidFill>
            <a:srgbClr val="C6FFE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5" name="Google Shape;745;p1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746" name="Google Shape;746;p17"/>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Interact Light play – Learning Goal to Hypothesis to Experiments Design</a:t>
            </a:r>
            <a:endParaRPr b="0"/>
          </a:p>
        </p:txBody>
      </p:sp>
      <p:sp>
        <p:nvSpPr>
          <p:cNvPr id="747" name="Google Shape;747;p17"/>
          <p:cNvSpPr txBox="1"/>
          <p:nvPr/>
        </p:nvSpPr>
        <p:spPr>
          <a:xfrm>
            <a:off x="209149" y="957313"/>
            <a:ext cx="1228093"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LEARNING GOAL</a:t>
            </a:r>
            <a:endParaRPr/>
          </a:p>
        </p:txBody>
      </p:sp>
      <p:sp>
        <p:nvSpPr>
          <p:cNvPr id="748" name="Google Shape;748;p17"/>
          <p:cNvSpPr txBox="1"/>
          <p:nvPr/>
        </p:nvSpPr>
        <p:spPr>
          <a:xfrm>
            <a:off x="1526891" y="1065035"/>
            <a:ext cx="2571217"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is the one critical question about our project we need to answer</a:t>
            </a:r>
            <a:endParaRPr/>
          </a:p>
        </p:txBody>
      </p:sp>
      <p:sp>
        <p:nvSpPr>
          <p:cNvPr id="749" name="Google Shape;749;p17"/>
          <p:cNvSpPr txBox="1"/>
          <p:nvPr/>
        </p:nvSpPr>
        <p:spPr>
          <a:xfrm>
            <a:off x="209149" y="2147788"/>
            <a:ext cx="102540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ASSUMPTION</a:t>
            </a:r>
            <a:endParaRPr/>
          </a:p>
        </p:txBody>
      </p:sp>
      <p:sp>
        <p:nvSpPr>
          <p:cNvPr id="750" name="Google Shape;750;p17"/>
          <p:cNvSpPr txBox="1"/>
          <p:nvPr/>
        </p:nvSpPr>
        <p:spPr>
          <a:xfrm>
            <a:off x="209149" y="4193376"/>
            <a:ext cx="38760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DATA</a:t>
            </a:r>
            <a:endParaRPr/>
          </a:p>
        </p:txBody>
      </p:sp>
      <p:sp>
        <p:nvSpPr>
          <p:cNvPr id="751" name="Google Shape;751;p17"/>
          <p:cNvSpPr txBox="1"/>
          <p:nvPr/>
        </p:nvSpPr>
        <p:spPr>
          <a:xfrm>
            <a:off x="3229473" y="2155306"/>
            <a:ext cx="927242"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1ACE"/>
                </a:solidFill>
                <a:latin typeface="Calibri"/>
                <a:ea typeface="Calibri"/>
                <a:cs typeface="Calibri"/>
                <a:sym typeface="Calibri"/>
              </a:rPr>
              <a:t>HYPOTHESIS</a:t>
            </a:r>
            <a:endParaRPr/>
          </a:p>
        </p:txBody>
      </p:sp>
      <p:sp>
        <p:nvSpPr>
          <p:cNvPr id="752" name="Google Shape;752;p17"/>
          <p:cNvSpPr txBox="1"/>
          <p:nvPr/>
        </p:nvSpPr>
        <p:spPr>
          <a:xfrm>
            <a:off x="3229473" y="4193376"/>
            <a:ext cx="121635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1ACE"/>
                </a:solidFill>
                <a:latin typeface="Calibri"/>
                <a:ea typeface="Calibri"/>
                <a:cs typeface="Calibri"/>
                <a:sym typeface="Calibri"/>
              </a:rPr>
              <a:t>FAIL CONDITION</a:t>
            </a:r>
            <a:endParaRPr/>
          </a:p>
        </p:txBody>
      </p:sp>
      <p:sp>
        <p:nvSpPr>
          <p:cNvPr id="753" name="Google Shape;753;p17"/>
          <p:cNvSpPr txBox="1"/>
          <p:nvPr/>
        </p:nvSpPr>
        <p:spPr>
          <a:xfrm>
            <a:off x="6210032" y="957313"/>
            <a:ext cx="39914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PLAN</a:t>
            </a:r>
            <a:endParaRPr/>
          </a:p>
        </p:txBody>
      </p:sp>
      <p:sp>
        <p:nvSpPr>
          <p:cNvPr id="754" name="Google Shape;754;p17"/>
          <p:cNvSpPr txBox="1"/>
          <p:nvPr/>
        </p:nvSpPr>
        <p:spPr>
          <a:xfrm>
            <a:off x="9186497" y="957313"/>
            <a:ext cx="73763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TIME BOX</a:t>
            </a:r>
            <a:endParaRPr/>
          </a:p>
        </p:txBody>
      </p:sp>
      <p:sp>
        <p:nvSpPr>
          <p:cNvPr id="755" name="Google Shape;755;p17"/>
          <p:cNvSpPr txBox="1"/>
          <p:nvPr/>
        </p:nvSpPr>
        <p:spPr>
          <a:xfrm>
            <a:off x="9186497" y="2440780"/>
            <a:ext cx="1785553"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EARLY STOP CONDITION</a:t>
            </a:r>
            <a:endParaRPr/>
          </a:p>
        </p:txBody>
      </p:sp>
      <p:sp>
        <p:nvSpPr>
          <p:cNvPr id="756" name="Google Shape;756;p17"/>
          <p:cNvSpPr txBox="1"/>
          <p:nvPr/>
        </p:nvSpPr>
        <p:spPr>
          <a:xfrm>
            <a:off x="9186497" y="4193376"/>
            <a:ext cx="87511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NEXT STEPS</a:t>
            </a:r>
            <a:endParaRPr/>
          </a:p>
        </p:txBody>
      </p:sp>
      <p:sp>
        <p:nvSpPr>
          <p:cNvPr id="757" name="Google Shape;757;p17"/>
          <p:cNvSpPr txBox="1"/>
          <p:nvPr/>
        </p:nvSpPr>
        <p:spPr>
          <a:xfrm>
            <a:off x="6210032" y="4193376"/>
            <a:ext cx="144616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109A61"/>
                </a:solidFill>
                <a:latin typeface="Calibri"/>
                <a:ea typeface="Calibri"/>
                <a:cs typeface="Calibri"/>
                <a:sym typeface="Calibri"/>
              </a:rPr>
              <a:t>RESULT &amp; INSIGHTS</a:t>
            </a:r>
            <a:endParaRPr/>
          </a:p>
        </p:txBody>
      </p:sp>
      <p:sp>
        <p:nvSpPr>
          <p:cNvPr id="758" name="Google Shape;758;p17"/>
          <p:cNvSpPr txBox="1"/>
          <p:nvPr/>
        </p:nvSpPr>
        <p:spPr>
          <a:xfrm>
            <a:off x="209149" y="2335391"/>
            <a:ext cx="1949252"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do we already know? What biases do we have?</a:t>
            </a:r>
            <a:endParaRPr/>
          </a:p>
        </p:txBody>
      </p:sp>
      <p:sp>
        <p:nvSpPr>
          <p:cNvPr id="759" name="Google Shape;759;p17"/>
          <p:cNvSpPr txBox="1"/>
          <p:nvPr/>
        </p:nvSpPr>
        <p:spPr>
          <a:xfrm>
            <a:off x="3229473" y="2342528"/>
            <a:ext cx="1941237"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Is there something FALSIFIABLE and SPECIFIC to test?</a:t>
            </a:r>
            <a:endParaRPr/>
          </a:p>
        </p:txBody>
      </p:sp>
      <p:sp>
        <p:nvSpPr>
          <p:cNvPr id="760" name="Google Shape;760;p17"/>
          <p:cNvSpPr txBox="1"/>
          <p:nvPr/>
        </p:nvSpPr>
        <p:spPr>
          <a:xfrm>
            <a:off x="3229473" y="4361564"/>
            <a:ext cx="1768113"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would convince us our hypothesis is false?</a:t>
            </a:r>
            <a:endParaRPr/>
          </a:p>
        </p:txBody>
      </p:sp>
      <p:sp>
        <p:nvSpPr>
          <p:cNvPr id="761" name="Google Shape;761;p17"/>
          <p:cNvSpPr txBox="1"/>
          <p:nvPr/>
        </p:nvSpPr>
        <p:spPr>
          <a:xfrm>
            <a:off x="209149" y="4361564"/>
            <a:ext cx="1814599"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is measurable? Qualitative or Quantitative?</a:t>
            </a:r>
            <a:endParaRPr/>
          </a:p>
        </p:txBody>
      </p:sp>
      <p:sp>
        <p:nvSpPr>
          <p:cNvPr id="762" name="Google Shape;762;p17"/>
          <p:cNvSpPr txBox="1"/>
          <p:nvPr/>
        </p:nvSpPr>
        <p:spPr>
          <a:xfrm>
            <a:off x="6210032" y="1128934"/>
            <a:ext cx="2454198"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How will you collect the data? Is the plan Specific? Is it Achievable?</a:t>
            </a:r>
            <a:endParaRPr/>
          </a:p>
        </p:txBody>
      </p:sp>
      <p:sp>
        <p:nvSpPr>
          <p:cNvPr id="763" name="Google Shape;763;p17"/>
          <p:cNvSpPr txBox="1"/>
          <p:nvPr/>
        </p:nvSpPr>
        <p:spPr>
          <a:xfrm>
            <a:off x="9186497" y="1128934"/>
            <a:ext cx="2686633"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Is the plan Timely? Can we get data faster? Would less data be enough?</a:t>
            </a:r>
            <a:endParaRPr/>
          </a:p>
        </p:txBody>
      </p:sp>
      <p:sp>
        <p:nvSpPr>
          <p:cNvPr id="764" name="Google Shape;764;p17"/>
          <p:cNvSpPr txBox="1"/>
          <p:nvPr/>
        </p:nvSpPr>
        <p:spPr>
          <a:xfrm>
            <a:off x="9186497" y="2602339"/>
            <a:ext cx="2266646"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would let us know right away that our plan won’t work?</a:t>
            </a:r>
            <a:endParaRPr/>
          </a:p>
        </p:txBody>
      </p:sp>
      <p:sp>
        <p:nvSpPr>
          <p:cNvPr id="765" name="Google Shape;765;p17"/>
          <p:cNvSpPr txBox="1"/>
          <p:nvPr/>
        </p:nvSpPr>
        <p:spPr>
          <a:xfrm>
            <a:off x="9186497" y="4361564"/>
            <a:ext cx="2535951"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Should we pivot or persevere? Do we need more data or a new plan?</a:t>
            </a:r>
            <a:endParaRPr/>
          </a:p>
        </p:txBody>
      </p:sp>
      <p:sp>
        <p:nvSpPr>
          <p:cNvPr id="766" name="Google Shape;766;p17"/>
          <p:cNvSpPr txBox="1"/>
          <p:nvPr/>
        </p:nvSpPr>
        <p:spPr>
          <a:xfrm>
            <a:off x="6210032" y="4361564"/>
            <a:ext cx="1692771"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7F7F7F"/>
                </a:solidFill>
                <a:latin typeface="Calibri"/>
                <a:ea typeface="Calibri"/>
                <a:cs typeface="Calibri"/>
                <a:sym typeface="Calibri"/>
              </a:rPr>
              <a:t>What happened? Why? Anything unexpected?</a:t>
            </a:r>
            <a:endParaRPr/>
          </a:p>
        </p:txBody>
      </p:sp>
      <p:pic>
        <p:nvPicPr>
          <p:cNvPr id="767" name="Google Shape;767;p17"/>
          <p:cNvPicPr preferRelativeResize="0"/>
          <p:nvPr/>
        </p:nvPicPr>
        <p:blipFill rotWithShape="1">
          <a:blip r:embed="rId3">
            <a:alphaModFix/>
          </a:blip>
          <a:srcRect l="5906" t="53492" r="89915" b="43217"/>
          <a:stretch/>
        </p:blipFill>
        <p:spPr>
          <a:xfrm>
            <a:off x="6210032" y="1268602"/>
            <a:ext cx="273465" cy="277738"/>
          </a:xfrm>
          <a:prstGeom prst="rect">
            <a:avLst/>
          </a:prstGeom>
          <a:noFill/>
          <a:ln>
            <a:noFill/>
          </a:ln>
        </p:spPr>
      </p:pic>
      <p:pic>
        <p:nvPicPr>
          <p:cNvPr id="768" name="Google Shape;768;p17"/>
          <p:cNvPicPr preferRelativeResize="0"/>
          <p:nvPr/>
        </p:nvPicPr>
        <p:blipFill rotWithShape="1">
          <a:blip r:embed="rId3">
            <a:alphaModFix/>
          </a:blip>
          <a:srcRect l="5946" t="14468" r="89875" b="82241"/>
          <a:stretch/>
        </p:blipFill>
        <p:spPr>
          <a:xfrm>
            <a:off x="209149" y="1268602"/>
            <a:ext cx="273465" cy="277738"/>
          </a:xfrm>
          <a:prstGeom prst="rect">
            <a:avLst/>
          </a:prstGeom>
          <a:noFill/>
          <a:ln>
            <a:noFill/>
          </a:ln>
        </p:spPr>
      </p:pic>
      <p:pic>
        <p:nvPicPr>
          <p:cNvPr id="769" name="Google Shape;769;p17"/>
          <p:cNvPicPr preferRelativeResize="0"/>
          <p:nvPr/>
        </p:nvPicPr>
        <p:blipFill rotWithShape="1">
          <a:blip r:embed="rId3">
            <a:alphaModFix/>
          </a:blip>
          <a:srcRect l="6120" t="29249" r="89701" b="67460"/>
          <a:stretch/>
        </p:blipFill>
        <p:spPr>
          <a:xfrm>
            <a:off x="209149" y="2450250"/>
            <a:ext cx="273465" cy="277738"/>
          </a:xfrm>
          <a:prstGeom prst="rect">
            <a:avLst/>
          </a:prstGeom>
          <a:noFill/>
          <a:ln>
            <a:noFill/>
          </a:ln>
        </p:spPr>
      </p:pic>
      <p:pic>
        <p:nvPicPr>
          <p:cNvPr id="770" name="Google Shape;770;p17"/>
          <p:cNvPicPr preferRelativeResize="0"/>
          <p:nvPr/>
        </p:nvPicPr>
        <p:blipFill rotWithShape="1">
          <a:blip r:embed="rId3">
            <a:alphaModFix/>
          </a:blip>
          <a:srcRect l="6021" t="40056" r="89800" b="56654"/>
          <a:stretch/>
        </p:blipFill>
        <p:spPr>
          <a:xfrm>
            <a:off x="209149" y="4491788"/>
            <a:ext cx="273465" cy="277738"/>
          </a:xfrm>
          <a:prstGeom prst="rect">
            <a:avLst/>
          </a:prstGeom>
          <a:noFill/>
          <a:ln>
            <a:noFill/>
          </a:ln>
        </p:spPr>
      </p:pic>
      <p:pic>
        <p:nvPicPr>
          <p:cNvPr id="771" name="Google Shape;771;p17"/>
          <p:cNvPicPr preferRelativeResize="0"/>
          <p:nvPr/>
        </p:nvPicPr>
        <p:blipFill rotWithShape="1">
          <a:blip r:embed="rId3">
            <a:alphaModFix/>
          </a:blip>
          <a:srcRect l="52177" t="29249" r="43643" b="67460"/>
          <a:stretch/>
        </p:blipFill>
        <p:spPr>
          <a:xfrm>
            <a:off x="3229473" y="2450250"/>
            <a:ext cx="273465" cy="277738"/>
          </a:xfrm>
          <a:prstGeom prst="rect">
            <a:avLst/>
          </a:prstGeom>
          <a:noFill/>
          <a:ln>
            <a:noFill/>
          </a:ln>
        </p:spPr>
      </p:pic>
      <p:pic>
        <p:nvPicPr>
          <p:cNvPr id="772" name="Google Shape;772;p17"/>
          <p:cNvPicPr preferRelativeResize="0"/>
          <p:nvPr/>
        </p:nvPicPr>
        <p:blipFill rotWithShape="1">
          <a:blip r:embed="rId3">
            <a:alphaModFix/>
          </a:blip>
          <a:srcRect l="52136" t="40281" r="43685" b="56428"/>
          <a:stretch/>
        </p:blipFill>
        <p:spPr>
          <a:xfrm>
            <a:off x="3229473" y="4491788"/>
            <a:ext cx="273465" cy="277738"/>
          </a:xfrm>
          <a:prstGeom prst="rect">
            <a:avLst/>
          </a:prstGeom>
          <a:noFill/>
          <a:ln>
            <a:noFill/>
          </a:ln>
        </p:spPr>
      </p:pic>
      <p:pic>
        <p:nvPicPr>
          <p:cNvPr id="773" name="Google Shape;773;p17"/>
          <p:cNvPicPr preferRelativeResize="0"/>
          <p:nvPr/>
        </p:nvPicPr>
        <p:blipFill rotWithShape="1">
          <a:blip r:embed="rId3">
            <a:alphaModFix/>
          </a:blip>
          <a:srcRect l="52184" t="53687" r="43636" b="43023"/>
          <a:stretch/>
        </p:blipFill>
        <p:spPr>
          <a:xfrm>
            <a:off x="9186497" y="1268602"/>
            <a:ext cx="273465" cy="277738"/>
          </a:xfrm>
          <a:prstGeom prst="rect">
            <a:avLst/>
          </a:prstGeom>
          <a:noFill/>
          <a:ln>
            <a:noFill/>
          </a:ln>
        </p:spPr>
      </p:pic>
      <p:pic>
        <p:nvPicPr>
          <p:cNvPr id="774" name="Google Shape;774;p17"/>
          <p:cNvPicPr preferRelativeResize="0"/>
          <p:nvPr/>
        </p:nvPicPr>
        <p:blipFill rotWithShape="1">
          <a:blip r:embed="rId3">
            <a:alphaModFix/>
          </a:blip>
          <a:srcRect l="52187" t="64731" r="43632" b="31979"/>
          <a:stretch/>
        </p:blipFill>
        <p:spPr>
          <a:xfrm>
            <a:off x="9186497" y="2725338"/>
            <a:ext cx="273465" cy="277738"/>
          </a:xfrm>
          <a:prstGeom prst="rect">
            <a:avLst/>
          </a:prstGeom>
          <a:noFill/>
          <a:ln>
            <a:noFill/>
          </a:ln>
        </p:spPr>
      </p:pic>
      <p:pic>
        <p:nvPicPr>
          <p:cNvPr id="775" name="Google Shape;775;p17"/>
          <p:cNvPicPr preferRelativeResize="0"/>
          <p:nvPr/>
        </p:nvPicPr>
        <p:blipFill rotWithShape="1">
          <a:blip r:embed="rId3">
            <a:alphaModFix/>
          </a:blip>
          <a:srcRect l="5929" t="77779" r="89892" b="18931"/>
          <a:stretch/>
        </p:blipFill>
        <p:spPr>
          <a:xfrm>
            <a:off x="6210032" y="4491788"/>
            <a:ext cx="273465" cy="277738"/>
          </a:xfrm>
          <a:prstGeom prst="rect">
            <a:avLst/>
          </a:prstGeom>
          <a:noFill/>
          <a:ln>
            <a:noFill/>
          </a:ln>
        </p:spPr>
      </p:pic>
      <p:pic>
        <p:nvPicPr>
          <p:cNvPr id="776" name="Google Shape;776;p17"/>
          <p:cNvPicPr preferRelativeResize="0"/>
          <p:nvPr/>
        </p:nvPicPr>
        <p:blipFill rotWithShape="1">
          <a:blip r:embed="rId3">
            <a:alphaModFix/>
          </a:blip>
          <a:srcRect l="52120" t="77868" r="43700" b="18842"/>
          <a:stretch/>
        </p:blipFill>
        <p:spPr>
          <a:xfrm>
            <a:off x="9186497" y="4491788"/>
            <a:ext cx="273465" cy="277738"/>
          </a:xfrm>
          <a:prstGeom prst="rect">
            <a:avLst/>
          </a:prstGeom>
          <a:noFill/>
          <a:ln>
            <a:noFill/>
          </a:ln>
        </p:spPr>
      </p:pic>
      <p:sp>
        <p:nvSpPr>
          <p:cNvPr id="777" name="Google Shape;777;p1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cxnSp>
        <p:nvCxnSpPr>
          <p:cNvPr id="782" name="Google Shape;782;p18"/>
          <p:cNvCxnSpPr/>
          <p:nvPr/>
        </p:nvCxnSpPr>
        <p:spPr>
          <a:xfrm>
            <a:off x="7024157" y="1364729"/>
            <a:ext cx="0" cy="4801212"/>
          </a:xfrm>
          <a:prstGeom prst="straightConnector1">
            <a:avLst/>
          </a:prstGeom>
          <a:noFill/>
          <a:ln w="19050" cap="flat" cmpd="sng">
            <a:solidFill>
              <a:srgbClr val="55FFBA"/>
            </a:solidFill>
            <a:prstDash val="dot"/>
            <a:miter lim="800000"/>
            <a:headEnd type="none" w="sm" len="sm"/>
            <a:tailEnd type="none" w="sm" len="sm"/>
          </a:ln>
        </p:spPr>
      </p:cxnSp>
      <p:sp>
        <p:nvSpPr>
          <p:cNvPr id="783" name="Google Shape;783;p18"/>
          <p:cNvSpPr/>
          <p:nvPr/>
        </p:nvSpPr>
        <p:spPr>
          <a:xfrm>
            <a:off x="2444871" y="1656366"/>
            <a:ext cx="9177622" cy="4509575"/>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784" name="Google Shape;784;p18"/>
          <p:cNvCxnSpPr>
            <a:stCxn id="783" idx="1"/>
            <a:endCxn id="783" idx="3"/>
          </p:cNvCxnSpPr>
          <p:nvPr/>
        </p:nvCxnSpPr>
        <p:spPr>
          <a:xfrm>
            <a:off x="2444871" y="3911154"/>
            <a:ext cx="9177600" cy="0"/>
          </a:xfrm>
          <a:prstGeom prst="straightConnector1">
            <a:avLst/>
          </a:prstGeom>
          <a:noFill/>
          <a:ln w="19050" cap="flat" cmpd="sng">
            <a:solidFill>
              <a:srgbClr val="55FFBA"/>
            </a:solidFill>
            <a:prstDash val="dot"/>
            <a:miter lim="800000"/>
            <a:headEnd type="none" w="sm" len="sm"/>
            <a:tailEnd type="none" w="sm" len="sm"/>
          </a:ln>
        </p:spPr>
      </p:cxnSp>
      <p:sp>
        <p:nvSpPr>
          <p:cNvPr id="785" name="Google Shape;785;p18"/>
          <p:cNvSpPr txBox="1"/>
          <p:nvPr/>
        </p:nvSpPr>
        <p:spPr>
          <a:xfrm>
            <a:off x="3478591" y="1364729"/>
            <a:ext cx="31418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KPIs</a:t>
            </a:r>
            <a:endParaRPr/>
          </a:p>
        </p:txBody>
      </p:sp>
      <p:sp>
        <p:nvSpPr>
          <p:cNvPr id="786" name="Google Shape;786;p18"/>
          <p:cNvSpPr txBox="1"/>
          <p:nvPr/>
        </p:nvSpPr>
        <p:spPr>
          <a:xfrm>
            <a:off x="5418831" y="1364729"/>
            <a:ext cx="73616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Target 3m</a:t>
            </a:r>
            <a:endParaRPr/>
          </a:p>
        </p:txBody>
      </p:sp>
      <p:sp>
        <p:nvSpPr>
          <p:cNvPr id="787" name="Google Shape;787;p18"/>
          <p:cNvSpPr txBox="1"/>
          <p:nvPr/>
        </p:nvSpPr>
        <p:spPr>
          <a:xfrm>
            <a:off x="7787583" y="1364729"/>
            <a:ext cx="73616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Target 6m</a:t>
            </a:r>
            <a:endParaRPr/>
          </a:p>
        </p:txBody>
      </p:sp>
      <p:sp>
        <p:nvSpPr>
          <p:cNvPr id="788" name="Google Shape;788;p18"/>
          <p:cNvSpPr txBox="1"/>
          <p:nvPr/>
        </p:nvSpPr>
        <p:spPr>
          <a:xfrm>
            <a:off x="10145978" y="1364729"/>
            <a:ext cx="82753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Target 12m</a:t>
            </a:r>
            <a:endParaRPr/>
          </a:p>
        </p:txBody>
      </p:sp>
      <p:sp>
        <p:nvSpPr>
          <p:cNvPr id="789" name="Google Shape;789;p18"/>
          <p:cNvSpPr txBox="1"/>
          <p:nvPr/>
        </p:nvSpPr>
        <p:spPr>
          <a:xfrm>
            <a:off x="515456" y="1364729"/>
            <a:ext cx="96609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HYPOTHESYS</a:t>
            </a:r>
            <a:endParaRPr/>
          </a:p>
        </p:txBody>
      </p:sp>
      <p:cxnSp>
        <p:nvCxnSpPr>
          <p:cNvPr id="790" name="Google Shape;790;p18"/>
          <p:cNvCxnSpPr/>
          <p:nvPr/>
        </p:nvCxnSpPr>
        <p:spPr>
          <a:xfrm>
            <a:off x="4785782" y="1364729"/>
            <a:ext cx="0" cy="4801212"/>
          </a:xfrm>
          <a:prstGeom prst="straightConnector1">
            <a:avLst/>
          </a:prstGeom>
          <a:noFill/>
          <a:ln w="19050" cap="flat" cmpd="sng">
            <a:solidFill>
              <a:srgbClr val="55FFBA"/>
            </a:solidFill>
            <a:prstDash val="dot"/>
            <a:miter lim="800000"/>
            <a:headEnd type="none" w="sm" len="sm"/>
            <a:tailEnd type="none" w="sm" len="sm"/>
          </a:ln>
        </p:spPr>
      </p:cxnSp>
      <p:cxnSp>
        <p:nvCxnSpPr>
          <p:cNvPr id="791" name="Google Shape;791;p18"/>
          <p:cNvCxnSpPr/>
          <p:nvPr/>
        </p:nvCxnSpPr>
        <p:spPr>
          <a:xfrm>
            <a:off x="9357782" y="1364729"/>
            <a:ext cx="0" cy="4801212"/>
          </a:xfrm>
          <a:prstGeom prst="straightConnector1">
            <a:avLst/>
          </a:prstGeom>
          <a:noFill/>
          <a:ln w="19050" cap="flat" cmpd="sng">
            <a:solidFill>
              <a:srgbClr val="55FFBA"/>
            </a:solidFill>
            <a:prstDash val="dot"/>
            <a:miter lim="800000"/>
            <a:headEnd type="none" w="sm" len="sm"/>
            <a:tailEnd type="none" w="sm" len="sm"/>
          </a:ln>
        </p:spPr>
      </p:cxnSp>
      <p:sp>
        <p:nvSpPr>
          <p:cNvPr id="792" name="Google Shape;792;p18"/>
          <p:cNvSpPr txBox="1"/>
          <p:nvPr/>
        </p:nvSpPr>
        <p:spPr>
          <a:xfrm>
            <a:off x="410878" y="512498"/>
            <a:ext cx="6098224" cy="7760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US" sz="2800" b="1">
                <a:solidFill>
                  <a:schemeClr val="dk2"/>
                </a:solidFill>
                <a:latin typeface="Calibri"/>
                <a:ea typeface="Calibri"/>
                <a:cs typeface="Calibri"/>
                <a:sym typeface="Calibri"/>
              </a:rPr>
              <a:t>Business Forecast</a:t>
            </a:r>
            <a:br>
              <a:rPr lang="en-US" sz="2800" b="1">
                <a:solidFill>
                  <a:schemeClr val="dk2"/>
                </a:solidFill>
                <a:latin typeface="Calibri"/>
                <a:ea typeface="Calibri"/>
                <a:cs typeface="Calibri"/>
                <a:sym typeface="Calibri"/>
              </a:rPr>
            </a:br>
            <a:r>
              <a:rPr lang="en-US" sz="1800" b="0">
                <a:solidFill>
                  <a:schemeClr val="dk2"/>
                </a:solidFill>
                <a:latin typeface="Calibri"/>
                <a:ea typeface="Calibri"/>
                <a:cs typeface="Calibri"/>
                <a:sym typeface="Calibri"/>
              </a:rPr>
              <a:t>Main Hypothesis to Key Performance Indicators Forecast</a:t>
            </a:r>
            <a:endParaRPr sz="2800" b="0">
              <a:solidFill>
                <a:schemeClr val="dk2"/>
              </a:solidFill>
              <a:latin typeface="Calibri"/>
              <a:ea typeface="Calibri"/>
              <a:cs typeface="Calibri"/>
              <a:sym typeface="Calibri"/>
            </a:endParaRPr>
          </a:p>
        </p:txBody>
      </p:sp>
      <p:sp>
        <p:nvSpPr>
          <p:cNvPr id="793" name="Google Shape;793;p18"/>
          <p:cNvSpPr/>
          <p:nvPr/>
        </p:nvSpPr>
        <p:spPr>
          <a:xfrm>
            <a:off x="267458" y="2650005"/>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794" name="Google Shape;794;p18"/>
          <p:cNvSpPr/>
          <p:nvPr/>
        </p:nvSpPr>
        <p:spPr>
          <a:xfrm>
            <a:off x="259646" y="1715693"/>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795" name="Google Shape;795;p18"/>
          <p:cNvSpPr/>
          <p:nvPr/>
        </p:nvSpPr>
        <p:spPr>
          <a:xfrm>
            <a:off x="275268" y="2182849"/>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796" name="Google Shape;796;p18"/>
          <p:cNvSpPr/>
          <p:nvPr/>
        </p:nvSpPr>
        <p:spPr>
          <a:xfrm>
            <a:off x="271364" y="3117161"/>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797" name="Google Shape;797;p18"/>
          <p:cNvSpPr/>
          <p:nvPr/>
        </p:nvSpPr>
        <p:spPr>
          <a:xfrm>
            <a:off x="263552" y="3556035"/>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grpSp>
        <p:nvGrpSpPr>
          <p:cNvPr id="798" name="Google Shape;798;p18"/>
          <p:cNvGrpSpPr/>
          <p:nvPr/>
        </p:nvGrpSpPr>
        <p:grpSpPr>
          <a:xfrm>
            <a:off x="2248879" y="2607988"/>
            <a:ext cx="325925" cy="325925"/>
            <a:chOff x="7363935" y="262550"/>
            <a:chExt cx="325925" cy="325925"/>
          </a:xfrm>
        </p:grpSpPr>
        <p:sp>
          <p:nvSpPr>
            <p:cNvPr id="799" name="Google Shape;799;p18"/>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0" name="Google Shape;800;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801" name="Google Shape;801;p18"/>
          <p:cNvGrpSpPr/>
          <p:nvPr/>
        </p:nvGrpSpPr>
        <p:grpSpPr>
          <a:xfrm>
            <a:off x="2248879" y="3090800"/>
            <a:ext cx="325925" cy="325925"/>
            <a:chOff x="7363935" y="262550"/>
            <a:chExt cx="325925" cy="325925"/>
          </a:xfrm>
        </p:grpSpPr>
        <p:sp>
          <p:nvSpPr>
            <p:cNvPr id="802" name="Google Shape;802;p18"/>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3" name="Google Shape;803;p18"/>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grpSp>
        <p:nvGrpSpPr>
          <p:cNvPr id="804" name="Google Shape;804;p18"/>
          <p:cNvGrpSpPr/>
          <p:nvPr/>
        </p:nvGrpSpPr>
        <p:grpSpPr>
          <a:xfrm>
            <a:off x="2248879" y="3533138"/>
            <a:ext cx="325925" cy="325925"/>
            <a:chOff x="7363935" y="262550"/>
            <a:chExt cx="325925" cy="325925"/>
          </a:xfrm>
        </p:grpSpPr>
        <p:sp>
          <p:nvSpPr>
            <p:cNvPr id="805" name="Google Shape;805;p18"/>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6" name="Google Shape;806;p18"/>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V3</a:t>
              </a:r>
              <a:endParaRPr/>
            </a:p>
          </p:txBody>
        </p:sp>
      </p:grpSp>
      <p:grpSp>
        <p:nvGrpSpPr>
          <p:cNvPr id="807" name="Google Shape;807;p18"/>
          <p:cNvGrpSpPr/>
          <p:nvPr/>
        </p:nvGrpSpPr>
        <p:grpSpPr>
          <a:xfrm>
            <a:off x="2248879" y="1725136"/>
            <a:ext cx="325925" cy="325925"/>
            <a:chOff x="7363935" y="262550"/>
            <a:chExt cx="325925" cy="325925"/>
          </a:xfrm>
        </p:grpSpPr>
        <p:sp>
          <p:nvSpPr>
            <p:cNvPr id="808" name="Google Shape;808;p18"/>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9" name="Google Shape;809;p18"/>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810" name="Google Shape;810;p18"/>
          <p:cNvGrpSpPr/>
          <p:nvPr/>
        </p:nvGrpSpPr>
        <p:grpSpPr>
          <a:xfrm>
            <a:off x="2248879" y="2185032"/>
            <a:ext cx="325925" cy="325925"/>
            <a:chOff x="7363935" y="262550"/>
            <a:chExt cx="325925" cy="325925"/>
          </a:xfrm>
        </p:grpSpPr>
        <p:sp>
          <p:nvSpPr>
            <p:cNvPr id="811" name="Google Shape;811;p18"/>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2" name="Google Shape;812;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sp>
        <p:nvSpPr>
          <p:cNvPr id="813" name="Google Shape;813;p18"/>
          <p:cNvSpPr/>
          <p:nvPr/>
        </p:nvSpPr>
        <p:spPr>
          <a:xfrm>
            <a:off x="272520" y="5215264"/>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14" name="Google Shape;814;p18"/>
          <p:cNvSpPr/>
          <p:nvPr/>
        </p:nvSpPr>
        <p:spPr>
          <a:xfrm>
            <a:off x="272520" y="4103662"/>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15" name="Google Shape;815;p18"/>
          <p:cNvSpPr/>
          <p:nvPr/>
        </p:nvSpPr>
        <p:spPr>
          <a:xfrm>
            <a:off x="272520" y="5729405"/>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16" name="Google Shape;816;p18"/>
          <p:cNvSpPr/>
          <p:nvPr/>
        </p:nvSpPr>
        <p:spPr>
          <a:xfrm>
            <a:off x="272520" y="4617803"/>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grpSp>
        <p:nvGrpSpPr>
          <p:cNvPr id="817" name="Google Shape;817;p18"/>
          <p:cNvGrpSpPr/>
          <p:nvPr/>
        </p:nvGrpSpPr>
        <p:grpSpPr>
          <a:xfrm>
            <a:off x="2248903" y="5182740"/>
            <a:ext cx="325925" cy="325925"/>
            <a:chOff x="7363935" y="262550"/>
            <a:chExt cx="325925" cy="325925"/>
          </a:xfrm>
        </p:grpSpPr>
        <p:sp>
          <p:nvSpPr>
            <p:cNvPr id="818" name="Google Shape;818;p18"/>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9" name="Google Shape;819;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820" name="Google Shape;820;p18"/>
          <p:cNvGrpSpPr/>
          <p:nvPr/>
        </p:nvGrpSpPr>
        <p:grpSpPr>
          <a:xfrm>
            <a:off x="2248903" y="5684728"/>
            <a:ext cx="325925" cy="325925"/>
            <a:chOff x="7363935" y="262550"/>
            <a:chExt cx="325925" cy="325925"/>
          </a:xfrm>
        </p:grpSpPr>
        <p:sp>
          <p:nvSpPr>
            <p:cNvPr id="821" name="Google Shape;821;p18"/>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2" name="Google Shape;822;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grpSp>
        <p:nvGrpSpPr>
          <p:cNvPr id="823" name="Google Shape;823;p18"/>
          <p:cNvGrpSpPr/>
          <p:nvPr/>
        </p:nvGrpSpPr>
        <p:grpSpPr>
          <a:xfrm>
            <a:off x="2248903" y="4104155"/>
            <a:ext cx="325925" cy="325925"/>
            <a:chOff x="7363935" y="262550"/>
            <a:chExt cx="325925" cy="325925"/>
          </a:xfrm>
        </p:grpSpPr>
        <p:sp>
          <p:nvSpPr>
            <p:cNvPr id="824" name="Google Shape;824;p18"/>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5" name="Google Shape;825;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826" name="Google Shape;826;p18"/>
          <p:cNvGrpSpPr/>
          <p:nvPr/>
        </p:nvGrpSpPr>
        <p:grpSpPr>
          <a:xfrm>
            <a:off x="2248903" y="4641292"/>
            <a:ext cx="325925" cy="325925"/>
            <a:chOff x="7363935" y="262550"/>
            <a:chExt cx="325925" cy="325925"/>
          </a:xfrm>
        </p:grpSpPr>
        <p:sp>
          <p:nvSpPr>
            <p:cNvPr id="827" name="Google Shape;827;p18"/>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8" name="Google Shape;828;p18"/>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sp>
        <p:nvSpPr>
          <p:cNvPr id="829" name="Google Shape;829;p18"/>
          <p:cNvSpPr txBox="1"/>
          <p:nvPr/>
        </p:nvSpPr>
        <p:spPr>
          <a:xfrm>
            <a:off x="3647084" y="1682265"/>
            <a:ext cx="92974"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a:solidFill>
                  <a:srgbClr val="7F7F7F"/>
                </a:solidFill>
                <a:latin typeface="Calibri"/>
                <a:ea typeface="Calibri"/>
                <a:cs typeface="Calibri"/>
                <a:sym typeface="Calibri"/>
              </a:rPr>
              <a:t>…</a:t>
            </a:r>
            <a:endParaRPr/>
          </a:p>
        </p:txBody>
      </p:sp>
      <p:sp>
        <p:nvSpPr>
          <p:cNvPr id="830" name="Google Shape;830;p18"/>
          <p:cNvSpPr txBox="1"/>
          <p:nvPr/>
        </p:nvSpPr>
        <p:spPr>
          <a:xfrm>
            <a:off x="3647084" y="1828864"/>
            <a:ext cx="92974"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a:solidFill>
                  <a:srgbClr val="7F7F7F"/>
                </a:solidFill>
                <a:latin typeface="Calibri"/>
                <a:ea typeface="Calibri"/>
                <a:cs typeface="Calibri"/>
                <a:sym typeface="Calibri"/>
              </a:rPr>
              <a:t>…</a:t>
            </a:r>
            <a:endParaRPr/>
          </a:p>
        </p:txBody>
      </p:sp>
      <p:sp>
        <p:nvSpPr>
          <p:cNvPr id="831" name="Google Shape;831;p18"/>
          <p:cNvSpPr txBox="1"/>
          <p:nvPr/>
        </p:nvSpPr>
        <p:spPr>
          <a:xfrm>
            <a:off x="3649963" y="2199031"/>
            <a:ext cx="92974" cy="16158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a:solidFill>
                  <a:srgbClr val="7F7F7F"/>
                </a:solidFill>
                <a:latin typeface="Calibri"/>
                <a:ea typeface="Calibri"/>
                <a:cs typeface="Calibri"/>
                <a:sym typeface="Calibri"/>
              </a:rPr>
              <a:t>…</a:t>
            </a:r>
            <a:endParaRPr/>
          </a:p>
        </p:txBody>
      </p:sp>
      <p:sp>
        <p:nvSpPr>
          <p:cNvPr id="832" name="Google Shape;832;p18"/>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833" name="Google Shape;833;p18"/>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cxnSp>
        <p:nvCxnSpPr>
          <p:cNvPr id="838" name="Google Shape;838;p19"/>
          <p:cNvCxnSpPr/>
          <p:nvPr/>
        </p:nvCxnSpPr>
        <p:spPr>
          <a:xfrm>
            <a:off x="7043821" y="1364729"/>
            <a:ext cx="0" cy="4801212"/>
          </a:xfrm>
          <a:prstGeom prst="straightConnector1">
            <a:avLst/>
          </a:prstGeom>
          <a:noFill/>
          <a:ln w="19050" cap="flat" cmpd="sng">
            <a:solidFill>
              <a:srgbClr val="55FFBA"/>
            </a:solidFill>
            <a:prstDash val="dot"/>
            <a:miter lim="800000"/>
            <a:headEnd type="none" w="sm" len="sm"/>
            <a:tailEnd type="none" w="sm" len="sm"/>
          </a:ln>
        </p:spPr>
      </p:cxnSp>
      <p:sp>
        <p:nvSpPr>
          <p:cNvPr id="839" name="Google Shape;839;p19"/>
          <p:cNvSpPr txBox="1">
            <a:spLocks noGrp="1"/>
          </p:cNvSpPr>
          <p:nvPr>
            <p:ph type="title"/>
          </p:nvPr>
        </p:nvSpPr>
        <p:spPr>
          <a:xfrm>
            <a:off x="354409" y="812318"/>
            <a:ext cx="2192999"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Build-to-Learn </a:t>
            </a:r>
            <a:r>
              <a:rPr lang="en-US" sz="1800" b="0"/>
              <a:t>MVPs Definition</a:t>
            </a:r>
            <a:endParaRPr/>
          </a:p>
        </p:txBody>
      </p:sp>
      <p:sp>
        <p:nvSpPr>
          <p:cNvPr id="840" name="Google Shape;840;p19"/>
          <p:cNvSpPr/>
          <p:nvPr/>
        </p:nvSpPr>
        <p:spPr>
          <a:xfrm>
            <a:off x="2444871" y="1588356"/>
            <a:ext cx="9177622" cy="4420273"/>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1" name="Google Shape;841;p19"/>
          <p:cNvSpPr txBox="1"/>
          <p:nvPr/>
        </p:nvSpPr>
        <p:spPr>
          <a:xfrm>
            <a:off x="3367491" y="466279"/>
            <a:ext cx="45044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MVP1</a:t>
            </a:r>
            <a:endParaRPr/>
          </a:p>
        </p:txBody>
      </p:sp>
      <p:sp>
        <p:nvSpPr>
          <p:cNvPr id="842" name="Google Shape;842;p19"/>
          <p:cNvSpPr txBox="1"/>
          <p:nvPr/>
        </p:nvSpPr>
        <p:spPr>
          <a:xfrm>
            <a:off x="5654541" y="466279"/>
            <a:ext cx="45044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MVP2</a:t>
            </a:r>
            <a:endParaRPr/>
          </a:p>
        </p:txBody>
      </p:sp>
      <p:sp>
        <p:nvSpPr>
          <p:cNvPr id="843" name="Google Shape;843;p19"/>
          <p:cNvSpPr txBox="1"/>
          <p:nvPr/>
        </p:nvSpPr>
        <p:spPr>
          <a:xfrm>
            <a:off x="7887471" y="466279"/>
            <a:ext cx="45044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MVP3</a:t>
            </a:r>
            <a:endParaRPr/>
          </a:p>
        </p:txBody>
      </p:sp>
      <p:sp>
        <p:nvSpPr>
          <p:cNvPr id="844" name="Google Shape;844;p19"/>
          <p:cNvSpPr txBox="1"/>
          <p:nvPr/>
        </p:nvSpPr>
        <p:spPr>
          <a:xfrm>
            <a:off x="10048386" y="466279"/>
            <a:ext cx="45044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7F7F7F"/>
                </a:solidFill>
                <a:latin typeface="Calibri"/>
                <a:ea typeface="Calibri"/>
                <a:cs typeface="Calibri"/>
                <a:sym typeface="Calibri"/>
              </a:rPr>
              <a:t>MVP4</a:t>
            </a:r>
            <a:endParaRPr/>
          </a:p>
        </p:txBody>
      </p:sp>
      <p:cxnSp>
        <p:nvCxnSpPr>
          <p:cNvPr id="845" name="Google Shape;845;p19"/>
          <p:cNvCxnSpPr/>
          <p:nvPr/>
        </p:nvCxnSpPr>
        <p:spPr>
          <a:xfrm>
            <a:off x="4766118" y="1364729"/>
            <a:ext cx="0" cy="4801212"/>
          </a:xfrm>
          <a:prstGeom prst="straightConnector1">
            <a:avLst/>
          </a:prstGeom>
          <a:noFill/>
          <a:ln w="19050" cap="flat" cmpd="sng">
            <a:solidFill>
              <a:srgbClr val="55FFBA"/>
            </a:solidFill>
            <a:prstDash val="dot"/>
            <a:miter lim="800000"/>
            <a:headEnd type="none" w="sm" len="sm"/>
            <a:tailEnd type="none" w="sm" len="sm"/>
          </a:ln>
        </p:spPr>
      </p:cxnSp>
      <p:cxnSp>
        <p:nvCxnSpPr>
          <p:cNvPr id="846" name="Google Shape;846;p19"/>
          <p:cNvCxnSpPr/>
          <p:nvPr/>
        </p:nvCxnSpPr>
        <p:spPr>
          <a:xfrm>
            <a:off x="9288958" y="1364729"/>
            <a:ext cx="0" cy="4801212"/>
          </a:xfrm>
          <a:prstGeom prst="straightConnector1">
            <a:avLst/>
          </a:prstGeom>
          <a:noFill/>
          <a:ln w="19050" cap="flat" cmpd="sng">
            <a:solidFill>
              <a:srgbClr val="55FFBA"/>
            </a:solidFill>
            <a:prstDash val="dot"/>
            <a:miter lim="800000"/>
            <a:headEnd type="none" w="sm" len="sm"/>
            <a:tailEnd type="none" w="sm" len="sm"/>
          </a:ln>
        </p:spPr>
      </p:cxnSp>
      <p:sp>
        <p:nvSpPr>
          <p:cNvPr id="847" name="Google Shape;847;p19"/>
          <p:cNvSpPr/>
          <p:nvPr/>
        </p:nvSpPr>
        <p:spPr>
          <a:xfrm>
            <a:off x="2547408" y="781287"/>
            <a:ext cx="2143126" cy="707529"/>
          </a:xfrm>
          <a:prstGeom prst="rect">
            <a:avLst/>
          </a:prstGeom>
          <a:solidFill>
            <a:srgbClr val="F2F2F2">
              <a:alpha val="49803"/>
            </a:srgbClr>
          </a:solid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848" name="Google Shape;848;p19"/>
          <p:cNvSpPr/>
          <p:nvPr/>
        </p:nvSpPr>
        <p:spPr>
          <a:xfrm>
            <a:off x="4846575" y="781287"/>
            <a:ext cx="2143126" cy="707529"/>
          </a:xfrm>
          <a:prstGeom prst="rect">
            <a:avLst/>
          </a:prstGeom>
          <a:solidFill>
            <a:srgbClr val="F2F2F2">
              <a:alpha val="49803"/>
            </a:srgbClr>
          </a:solid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849" name="Google Shape;849;p19"/>
          <p:cNvSpPr/>
          <p:nvPr/>
        </p:nvSpPr>
        <p:spPr>
          <a:xfrm>
            <a:off x="7093072" y="783728"/>
            <a:ext cx="2143126" cy="707529"/>
          </a:xfrm>
          <a:prstGeom prst="rect">
            <a:avLst/>
          </a:prstGeom>
          <a:solidFill>
            <a:srgbClr val="F2F2F2">
              <a:alpha val="49803"/>
            </a:srgbClr>
          </a:solid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850" name="Google Shape;850;p19"/>
          <p:cNvSpPr/>
          <p:nvPr/>
        </p:nvSpPr>
        <p:spPr>
          <a:xfrm>
            <a:off x="9339569" y="786169"/>
            <a:ext cx="2143126" cy="707529"/>
          </a:xfrm>
          <a:prstGeom prst="rect">
            <a:avLst/>
          </a:prstGeom>
          <a:solidFill>
            <a:srgbClr val="F2F2F2">
              <a:alpha val="49803"/>
            </a:srgbClr>
          </a:solid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851" name="Google Shape;851;p19"/>
          <p:cNvSpPr/>
          <p:nvPr/>
        </p:nvSpPr>
        <p:spPr>
          <a:xfrm>
            <a:off x="3212346" y="2097629"/>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2" name="Google Shape;852;p19"/>
          <p:cNvSpPr/>
          <p:nvPr/>
        </p:nvSpPr>
        <p:spPr>
          <a:xfrm>
            <a:off x="3212346" y="3622032"/>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3" name="Google Shape;853;p19"/>
          <p:cNvSpPr/>
          <p:nvPr/>
        </p:nvSpPr>
        <p:spPr>
          <a:xfrm>
            <a:off x="5499396" y="2618504"/>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4" name="Google Shape;854;p19"/>
          <p:cNvSpPr/>
          <p:nvPr/>
        </p:nvSpPr>
        <p:spPr>
          <a:xfrm>
            <a:off x="5499396" y="2097629"/>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5" name="Google Shape;855;p19"/>
          <p:cNvSpPr/>
          <p:nvPr/>
        </p:nvSpPr>
        <p:spPr>
          <a:xfrm>
            <a:off x="5499396" y="5153253"/>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6" name="Google Shape;856;p19"/>
          <p:cNvSpPr/>
          <p:nvPr/>
        </p:nvSpPr>
        <p:spPr>
          <a:xfrm>
            <a:off x="5499396" y="3636888"/>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7" name="Google Shape;857;p19"/>
          <p:cNvSpPr/>
          <p:nvPr/>
        </p:nvSpPr>
        <p:spPr>
          <a:xfrm>
            <a:off x="7732326" y="2579076"/>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8" name="Google Shape;858;p19"/>
          <p:cNvSpPr/>
          <p:nvPr/>
        </p:nvSpPr>
        <p:spPr>
          <a:xfrm>
            <a:off x="7732326" y="2058201"/>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59" name="Google Shape;859;p19"/>
          <p:cNvSpPr/>
          <p:nvPr/>
        </p:nvSpPr>
        <p:spPr>
          <a:xfrm>
            <a:off x="7732326" y="5113825"/>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0" name="Google Shape;860;p19"/>
          <p:cNvSpPr/>
          <p:nvPr/>
        </p:nvSpPr>
        <p:spPr>
          <a:xfrm>
            <a:off x="7732326" y="3597460"/>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1" name="Google Shape;861;p19"/>
          <p:cNvSpPr/>
          <p:nvPr/>
        </p:nvSpPr>
        <p:spPr>
          <a:xfrm>
            <a:off x="9998666" y="2574164"/>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2" name="Google Shape;862;p19"/>
          <p:cNvSpPr/>
          <p:nvPr/>
        </p:nvSpPr>
        <p:spPr>
          <a:xfrm>
            <a:off x="9998666" y="2053289"/>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3" name="Google Shape;863;p19"/>
          <p:cNvSpPr/>
          <p:nvPr/>
        </p:nvSpPr>
        <p:spPr>
          <a:xfrm>
            <a:off x="9998666" y="5108913"/>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4" name="Google Shape;864;p19"/>
          <p:cNvSpPr/>
          <p:nvPr/>
        </p:nvSpPr>
        <p:spPr>
          <a:xfrm>
            <a:off x="9998666" y="3592548"/>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b="1">
                <a:solidFill>
                  <a:srgbClr val="7F7F7F"/>
                </a:solidFill>
                <a:latin typeface="Calibri"/>
                <a:ea typeface="Calibri"/>
                <a:cs typeface="Calibri"/>
                <a:sym typeface="Calibri"/>
              </a:rPr>
              <a:t>✔</a:t>
            </a:r>
            <a:endParaRPr sz="2400" b="1">
              <a:solidFill>
                <a:srgbClr val="7F7F7F"/>
              </a:solidFill>
              <a:latin typeface="Calibri"/>
              <a:ea typeface="Calibri"/>
              <a:cs typeface="Calibri"/>
              <a:sym typeface="Calibri"/>
            </a:endParaRPr>
          </a:p>
        </p:txBody>
      </p:sp>
      <p:sp>
        <p:nvSpPr>
          <p:cNvPr id="865" name="Google Shape;865;p19"/>
          <p:cNvSpPr/>
          <p:nvPr/>
        </p:nvSpPr>
        <p:spPr>
          <a:xfrm>
            <a:off x="9998666" y="4120452"/>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6" name="Google Shape;866;p19"/>
          <p:cNvSpPr/>
          <p:nvPr/>
        </p:nvSpPr>
        <p:spPr>
          <a:xfrm>
            <a:off x="9998666" y="3111843"/>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7" name="Google Shape;867;p19"/>
          <p:cNvSpPr/>
          <p:nvPr/>
        </p:nvSpPr>
        <p:spPr>
          <a:xfrm>
            <a:off x="9998666" y="5608117"/>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b="1">
                <a:solidFill>
                  <a:srgbClr val="7F7F7F"/>
                </a:solidFill>
                <a:latin typeface="Calibri"/>
                <a:ea typeface="Calibri"/>
                <a:cs typeface="Calibri"/>
                <a:sym typeface="Calibri"/>
              </a:rPr>
              <a:t>✔</a:t>
            </a:r>
            <a:endParaRPr sz="2400" b="1">
              <a:solidFill>
                <a:srgbClr val="7F7F7F"/>
              </a:solidFill>
              <a:latin typeface="Calibri"/>
              <a:ea typeface="Calibri"/>
              <a:cs typeface="Calibri"/>
              <a:sym typeface="Calibri"/>
            </a:endParaRPr>
          </a:p>
        </p:txBody>
      </p:sp>
      <p:sp>
        <p:nvSpPr>
          <p:cNvPr id="868" name="Google Shape;868;p19"/>
          <p:cNvSpPr/>
          <p:nvPr/>
        </p:nvSpPr>
        <p:spPr>
          <a:xfrm>
            <a:off x="10030765" y="4624834"/>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69" name="Google Shape;869;p19"/>
          <p:cNvSpPr/>
          <p:nvPr/>
        </p:nvSpPr>
        <p:spPr>
          <a:xfrm>
            <a:off x="7732326" y="4572766"/>
            <a:ext cx="760734" cy="327860"/>
          </a:xfrm>
          <a:prstGeom prst="rect">
            <a:avLst/>
          </a:prstGeom>
          <a:no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870" name="Google Shape;870;p19"/>
          <p:cNvSpPr/>
          <p:nvPr/>
        </p:nvSpPr>
        <p:spPr>
          <a:xfrm>
            <a:off x="267458" y="2650005"/>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871" name="Google Shape;871;p19"/>
          <p:cNvSpPr/>
          <p:nvPr/>
        </p:nvSpPr>
        <p:spPr>
          <a:xfrm>
            <a:off x="259646" y="1715693"/>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872" name="Google Shape;872;p19"/>
          <p:cNvSpPr/>
          <p:nvPr/>
        </p:nvSpPr>
        <p:spPr>
          <a:xfrm>
            <a:off x="275268" y="2182849"/>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873" name="Google Shape;873;p19"/>
          <p:cNvSpPr/>
          <p:nvPr/>
        </p:nvSpPr>
        <p:spPr>
          <a:xfrm>
            <a:off x="271364" y="3117161"/>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874" name="Google Shape;874;p19"/>
          <p:cNvSpPr/>
          <p:nvPr/>
        </p:nvSpPr>
        <p:spPr>
          <a:xfrm>
            <a:off x="263552" y="3556035"/>
            <a:ext cx="2057551" cy="325926"/>
          </a:xfrm>
          <a:prstGeom prst="rect">
            <a:avLst/>
          </a:prstGeom>
          <a:solidFill>
            <a:srgbClr val="7788FF">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grpSp>
        <p:nvGrpSpPr>
          <p:cNvPr id="875" name="Google Shape;875;p19"/>
          <p:cNvGrpSpPr/>
          <p:nvPr/>
        </p:nvGrpSpPr>
        <p:grpSpPr>
          <a:xfrm>
            <a:off x="2248879" y="2607988"/>
            <a:ext cx="325925" cy="325925"/>
            <a:chOff x="7363935" y="262550"/>
            <a:chExt cx="325925" cy="325925"/>
          </a:xfrm>
        </p:grpSpPr>
        <p:sp>
          <p:nvSpPr>
            <p:cNvPr id="876" name="Google Shape;876;p19"/>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7" name="Google Shape;877;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878" name="Google Shape;878;p19"/>
          <p:cNvGrpSpPr/>
          <p:nvPr/>
        </p:nvGrpSpPr>
        <p:grpSpPr>
          <a:xfrm>
            <a:off x="2248879" y="3090800"/>
            <a:ext cx="325925" cy="325925"/>
            <a:chOff x="7363935" y="262550"/>
            <a:chExt cx="325925" cy="325925"/>
          </a:xfrm>
        </p:grpSpPr>
        <p:sp>
          <p:nvSpPr>
            <p:cNvPr id="879" name="Google Shape;879;p19"/>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0" name="Google Shape;880;p19"/>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grpSp>
        <p:nvGrpSpPr>
          <p:cNvPr id="881" name="Google Shape;881;p19"/>
          <p:cNvGrpSpPr/>
          <p:nvPr/>
        </p:nvGrpSpPr>
        <p:grpSpPr>
          <a:xfrm>
            <a:off x="2248879" y="3533138"/>
            <a:ext cx="325925" cy="325925"/>
            <a:chOff x="7363935" y="262550"/>
            <a:chExt cx="325925" cy="325925"/>
          </a:xfrm>
        </p:grpSpPr>
        <p:sp>
          <p:nvSpPr>
            <p:cNvPr id="882" name="Google Shape;882;p19"/>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19"/>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V3</a:t>
              </a:r>
              <a:endParaRPr/>
            </a:p>
          </p:txBody>
        </p:sp>
      </p:grpSp>
      <p:grpSp>
        <p:nvGrpSpPr>
          <p:cNvPr id="884" name="Google Shape;884;p19"/>
          <p:cNvGrpSpPr/>
          <p:nvPr/>
        </p:nvGrpSpPr>
        <p:grpSpPr>
          <a:xfrm>
            <a:off x="2248879" y="1725136"/>
            <a:ext cx="325925" cy="325925"/>
            <a:chOff x="7363935" y="262550"/>
            <a:chExt cx="325925" cy="325925"/>
          </a:xfrm>
        </p:grpSpPr>
        <p:sp>
          <p:nvSpPr>
            <p:cNvPr id="885" name="Google Shape;885;p19"/>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6" name="Google Shape;886;p19"/>
            <p:cNvSpPr txBox="1"/>
            <p:nvPr/>
          </p:nvSpPr>
          <p:spPr>
            <a:xfrm>
              <a:off x="7401923" y="29804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887" name="Google Shape;887;p19"/>
          <p:cNvGrpSpPr/>
          <p:nvPr/>
        </p:nvGrpSpPr>
        <p:grpSpPr>
          <a:xfrm>
            <a:off x="2248879" y="2185032"/>
            <a:ext cx="325925" cy="325925"/>
            <a:chOff x="7363935" y="262550"/>
            <a:chExt cx="325925" cy="325925"/>
          </a:xfrm>
        </p:grpSpPr>
        <p:sp>
          <p:nvSpPr>
            <p:cNvPr id="888" name="Google Shape;888;p19"/>
            <p:cNvSpPr/>
            <p:nvPr/>
          </p:nvSpPr>
          <p:spPr>
            <a:xfrm>
              <a:off x="7363935" y="262550"/>
              <a:ext cx="325925" cy="325925"/>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9" name="Google Shape;889;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sp>
        <p:nvSpPr>
          <p:cNvPr id="890" name="Google Shape;890;p19"/>
          <p:cNvSpPr/>
          <p:nvPr/>
        </p:nvSpPr>
        <p:spPr>
          <a:xfrm>
            <a:off x="272520" y="5215264"/>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91" name="Google Shape;891;p19"/>
          <p:cNvSpPr/>
          <p:nvPr/>
        </p:nvSpPr>
        <p:spPr>
          <a:xfrm>
            <a:off x="272520" y="4103662"/>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92" name="Google Shape;892;p19"/>
          <p:cNvSpPr/>
          <p:nvPr/>
        </p:nvSpPr>
        <p:spPr>
          <a:xfrm>
            <a:off x="272520" y="5729405"/>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sp>
        <p:nvSpPr>
          <p:cNvPr id="893" name="Google Shape;893;p19"/>
          <p:cNvSpPr/>
          <p:nvPr/>
        </p:nvSpPr>
        <p:spPr>
          <a:xfrm>
            <a:off x="272520" y="4617803"/>
            <a:ext cx="2057551" cy="325924"/>
          </a:xfrm>
          <a:prstGeom prst="rect">
            <a:avLst/>
          </a:prstGeom>
          <a:solidFill>
            <a:srgbClr val="C6FFE8">
              <a:alpha val="49803"/>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t>
            </a:r>
            <a:endParaRPr/>
          </a:p>
        </p:txBody>
      </p:sp>
      <p:grpSp>
        <p:nvGrpSpPr>
          <p:cNvPr id="894" name="Google Shape;894;p19"/>
          <p:cNvGrpSpPr/>
          <p:nvPr/>
        </p:nvGrpSpPr>
        <p:grpSpPr>
          <a:xfrm>
            <a:off x="2248903" y="5182740"/>
            <a:ext cx="325925" cy="325925"/>
            <a:chOff x="7363935" y="262550"/>
            <a:chExt cx="325925" cy="325925"/>
          </a:xfrm>
        </p:grpSpPr>
        <p:sp>
          <p:nvSpPr>
            <p:cNvPr id="895" name="Google Shape;895;p19"/>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6" name="Google Shape;896;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897" name="Google Shape;897;p19"/>
          <p:cNvGrpSpPr/>
          <p:nvPr/>
        </p:nvGrpSpPr>
        <p:grpSpPr>
          <a:xfrm>
            <a:off x="2248903" y="5684728"/>
            <a:ext cx="325925" cy="325925"/>
            <a:chOff x="7363935" y="262550"/>
            <a:chExt cx="325925" cy="325925"/>
          </a:xfrm>
        </p:grpSpPr>
        <p:sp>
          <p:nvSpPr>
            <p:cNvPr id="898" name="Google Shape;898;p19"/>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9" name="Google Shape;899;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grpSp>
        <p:nvGrpSpPr>
          <p:cNvPr id="900" name="Google Shape;900;p19"/>
          <p:cNvGrpSpPr/>
          <p:nvPr/>
        </p:nvGrpSpPr>
        <p:grpSpPr>
          <a:xfrm>
            <a:off x="2248903" y="4104155"/>
            <a:ext cx="325925" cy="325925"/>
            <a:chOff x="7363935" y="262550"/>
            <a:chExt cx="325925" cy="325925"/>
          </a:xfrm>
        </p:grpSpPr>
        <p:sp>
          <p:nvSpPr>
            <p:cNvPr id="901" name="Google Shape;901;p19"/>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2" name="Google Shape;902;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903" name="Google Shape;903;p19"/>
          <p:cNvGrpSpPr/>
          <p:nvPr/>
        </p:nvGrpSpPr>
        <p:grpSpPr>
          <a:xfrm>
            <a:off x="2248903" y="4641292"/>
            <a:ext cx="325925" cy="325925"/>
            <a:chOff x="7363935" y="262550"/>
            <a:chExt cx="325925" cy="325925"/>
          </a:xfrm>
        </p:grpSpPr>
        <p:sp>
          <p:nvSpPr>
            <p:cNvPr id="904" name="Google Shape;904;p19"/>
            <p:cNvSpPr/>
            <p:nvPr/>
          </p:nvSpPr>
          <p:spPr>
            <a:xfrm>
              <a:off x="7363935" y="262550"/>
              <a:ext cx="325925" cy="325925"/>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5" name="Google Shape;905;p19"/>
            <p:cNvSpPr txBox="1"/>
            <p:nvPr/>
          </p:nvSpPr>
          <p:spPr>
            <a:xfrm>
              <a:off x="7401923" y="308208"/>
              <a:ext cx="249948" cy="2499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sp>
        <p:nvSpPr>
          <p:cNvPr id="906" name="Google Shape;906;p19"/>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907" name="Google Shape;907;p19"/>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dirty="0"/>
              <a:t>Inspired by the LEAN movement of Toyota Production and applied to the world of innovation</a:t>
            </a:r>
            <a:endParaRPr dirty="0"/>
          </a:p>
        </p:txBody>
      </p:sp>
      <p:sp>
        <p:nvSpPr>
          <p:cNvPr id="172" name="Google Shape;172;p2"/>
          <p:cNvSpPr/>
          <p:nvPr/>
        </p:nvSpPr>
        <p:spPr>
          <a:xfrm>
            <a:off x="6345664" y="2694706"/>
            <a:ext cx="4274717" cy="9047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7200" b="1">
                <a:solidFill>
                  <a:srgbClr val="007243"/>
                </a:solidFill>
                <a:latin typeface="Calibri"/>
                <a:ea typeface="Calibri"/>
                <a:cs typeface="Calibri"/>
                <a:sym typeface="Calibri"/>
              </a:rPr>
              <a:t>START-UP</a:t>
            </a:r>
            <a:endParaRPr/>
          </a:p>
        </p:txBody>
      </p:sp>
      <p:sp>
        <p:nvSpPr>
          <p:cNvPr id="173" name="Google Shape;173;p2"/>
          <p:cNvSpPr/>
          <p:nvPr/>
        </p:nvSpPr>
        <p:spPr>
          <a:xfrm>
            <a:off x="1900840" y="2703551"/>
            <a:ext cx="3532824" cy="9047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7200" b="1">
                <a:solidFill>
                  <a:srgbClr val="001ACE"/>
                </a:solidFill>
                <a:latin typeface="Calibri"/>
                <a:ea typeface="Calibri"/>
                <a:cs typeface="Calibri"/>
                <a:sym typeface="Calibri"/>
              </a:rPr>
              <a:t>LEAN</a:t>
            </a:r>
            <a:endParaRPr/>
          </a:p>
        </p:txBody>
      </p:sp>
      <p:sp>
        <p:nvSpPr>
          <p:cNvPr id="174" name="Google Shape;174;p2"/>
          <p:cNvSpPr/>
          <p:nvPr/>
        </p:nvSpPr>
        <p:spPr>
          <a:xfrm>
            <a:off x="2404916" y="5701880"/>
            <a:ext cx="3532824" cy="9047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8000" b="1">
                <a:solidFill>
                  <a:srgbClr val="001ACE"/>
                </a:solidFill>
                <a:latin typeface="Calibri"/>
                <a:ea typeface="Calibri"/>
                <a:cs typeface="Calibri"/>
                <a:sym typeface="Calibri"/>
              </a:rPr>
              <a:t>+</a:t>
            </a:r>
            <a:endParaRPr/>
          </a:p>
        </p:txBody>
      </p:sp>
      <p:sp>
        <p:nvSpPr>
          <p:cNvPr id="175" name="Google Shape;175;p2"/>
          <p:cNvSpPr/>
          <p:nvPr/>
        </p:nvSpPr>
        <p:spPr>
          <a:xfrm>
            <a:off x="6003633" y="3711626"/>
            <a:ext cx="5231715" cy="202827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007243"/>
                </a:solidFill>
                <a:latin typeface="Calibri"/>
                <a:ea typeface="Calibri"/>
                <a:cs typeface="Calibri"/>
                <a:sym typeface="Calibri"/>
              </a:rPr>
              <a:t>operate under </a:t>
            </a:r>
            <a:r>
              <a:rPr lang="en-US" sz="2000" b="1">
                <a:solidFill>
                  <a:srgbClr val="007243"/>
                </a:solidFill>
                <a:latin typeface="Calibri"/>
                <a:ea typeface="Calibri"/>
                <a:cs typeface="Calibri"/>
                <a:sym typeface="Calibri"/>
              </a:rPr>
              <a:t>extreme uncertainty</a:t>
            </a:r>
            <a:endParaRPr/>
          </a:p>
          <a:p>
            <a:pPr marL="0" marR="0" lvl="0" indent="0" algn="l" rtl="0">
              <a:spcBef>
                <a:spcPts val="0"/>
              </a:spcBef>
              <a:spcAft>
                <a:spcPts val="0"/>
              </a:spcAft>
              <a:buNone/>
            </a:pPr>
            <a:r>
              <a:rPr lang="en-US" sz="2000">
                <a:solidFill>
                  <a:srgbClr val="007243"/>
                </a:solidFill>
                <a:latin typeface="Calibri"/>
                <a:ea typeface="Calibri"/>
                <a:cs typeface="Calibri"/>
                <a:sym typeface="Calibri"/>
              </a:rPr>
              <a:t>to create a </a:t>
            </a:r>
            <a:r>
              <a:rPr lang="en-US" sz="2000" b="1">
                <a:solidFill>
                  <a:srgbClr val="007243"/>
                </a:solidFill>
                <a:latin typeface="Calibri"/>
                <a:ea typeface="Calibri"/>
                <a:cs typeface="Calibri"/>
                <a:sym typeface="Calibri"/>
              </a:rPr>
              <a:t>sustainable business</a:t>
            </a:r>
            <a:endParaRPr/>
          </a:p>
          <a:p>
            <a:pPr marL="0" marR="0" lvl="0" indent="0" algn="l" rtl="0">
              <a:spcBef>
                <a:spcPts val="0"/>
              </a:spcBef>
              <a:spcAft>
                <a:spcPts val="0"/>
              </a:spcAft>
              <a:buNone/>
            </a:pPr>
            <a:r>
              <a:rPr lang="en-US" sz="2000">
                <a:solidFill>
                  <a:srgbClr val="007243"/>
                </a:solidFill>
                <a:latin typeface="Calibri"/>
                <a:ea typeface="Calibri"/>
                <a:cs typeface="Calibri"/>
                <a:sym typeface="Calibri"/>
              </a:rPr>
              <a:t>through </a:t>
            </a:r>
            <a:r>
              <a:rPr lang="en-US" sz="2000" b="1">
                <a:solidFill>
                  <a:srgbClr val="007243"/>
                </a:solidFill>
                <a:latin typeface="Calibri"/>
                <a:ea typeface="Calibri"/>
                <a:cs typeface="Calibri"/>
                <a:sym typeface="Calibri"/>
              </a:rPr>
              <a:t>rapid iterations</a:t>
            </a:r>
            <a:endParaRPr/>
          </a:p>
          <a:p>
            <a:pPr marL="0" marR="0" lvl="0" indent="0" algn="l" rtl="0">
              <a:spcBef>
                <a:spcPts val="0"/>
              </a:spcBef>
              <a:spcAft>
                <a:spcPts val="0"/>
              </a:spcAft>
              <a:buNone/>
            </a:pPr>
            <a:r>
              <a:rPr lang="en-US" sz="2000">
                <a:solidFill>
                  <a:srgbClr val="007243"/>
                </a:solidFill>
                <a:latin typeface="Calibri"/>
                <a:ea typeface="Calibri"/>
                <a:cs typeface="Calibri"/>
                <a:sym typeface="Calibri"/>
              </a:rPr>
              <a:t>and </a:t>
            </a:r>
            <a:r>
              <a:rPr lang="en-US" sz="2000" b="1">
                <a:solidFill>
                  <a:srgbClr val="007243"/>
                </a:solidFill>
                <a:latin typeface="Calibri"/>
                <a:ea typeface="Calibri"/>
                <a:cs typeface="Calibri"/>
                <a:sym typeface="Calibri"/>
              </a:rPr>
              <a:t>continuous user feedback</a:t>
            </a:r>
            <a:endParaRPr/>
          </a:p>
        </p:txBody>
      </p:sp>
      <p:sp>
        <p:nvSpPr>
          <p:cNvPr id="176" name="Google Shape;176;p2"/>
          <p:cNvSpPr/>
          <p:nvPr/>
        </p:nvSpPr>
        <p:spPr>
          <a:xfrm>
            <a:off x="1068301" y="3711626"/>
            <a:ext cx="4723445" cy="202827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2000">
                <a:solidFill>
                  <a:srgbClr val="001ACE"/>
                </a:solidFill>
                <a:latin typeface="Calibri"/>
                <a:ea typeface="Calibri"/>
                <a:cs typeface="Calibri"/>
                <a:sym typeface="Calibri"/>
              </a:rPr>
              <a:t>strive to avoid / reduce /</a:t>
            </a:r>
            <a:r>
              <a:rPr lang="en-US" sz="2000" b="1">
                <a:solidFill>
                  <a:srgbClr val="001ACE"/>
                </a:solidFill>
                <a:latin typeface="Calibri"/>
                <a:ea typeface="Calibri"/>
                <a:cs typeface="Calibri"/>
                <a:sym typeface="Calibri"/>
              </a:rPr>
              <a:t>eliminate waste</a:t>
            </a:r>
            <a:br>
              <a:rPr lang="en-US" sz="2000" b="1">
                <a:solidFill>
                  <a:srgbClr val="001ACE"/>
                </a:solidFill>
                <a:latin typeface="Calibri"/>
                <a:ea typeface="Calibri"/>
                <a:cs typeface="Calibri"/>
                <a:sym typeface="Calibri"/>
              </a:rPr>
            </a:br>
            <a:r>
              <a:rPr lang="en-US" sz="2000">
                <a:solidFill>
                  <a:srgbClr val="001ACE"/>
                </a:solidFill>
                <a:latin typeface="Calibri"/>
                <a:ea typeface="Calibri"/>
                <a:cs typeface="Calibri"/>
                <a:sym typeface="Calibri"/>
              </a:rPr>
              <a:t>by </a:t>
            </a:r>
            <a:r>
              <a:rPr lang="en-US" sz="2000" b="1">
                <a:solidFill>
                  <a:srgbClr val="001ACE"/>
                </a:solidFill>
                <a:latin typeface="Calibri"/>
                <a:ea typeface="Calibri"/>
                <a:cs typeface="Calibri"/>
                <a:sym typeface="Calibri"/>
              </a:rPr>
              <a:t>working in small batches,</a:t>
            </a:r>
            <a:endParaRPr/>
          </a:p>
          <a:p>
            <a:pPr marL="0" marR="0" lvl="0" indent="0" algn="r" rtl="0">
              <a:spcBef>
                <a:spcPts val="0"/>
              </a:spcBef>
              <a:spcAft>
                <a:spcPts val="0"/>
              </a:spcAft>
              <a:buNone/>
            </a:pPr>
            <a:r>
              <a:rPr lang="en-US" sz="2000">
                <a:solidFill>
                  <a:srgbClr val="001ACE"/>
                </a:solidFill>
                <a:latin typeface="Calibri"/>
                <a:ea typeface="Calibri"/>
                <a:cs typeface="Calibri"/>
                <a:sym typeface="Calibri"/>
              </a:rPr>
              <a:t>when problems occurs, </a:t>
            </a:r>
            <a:r>
              <a:rPr lang="en-US" sz="2000" b="1">
                <a:solidFill>
                  <a:srgbClr val="001ACE"/>
                </a:solidFill>
                <a:latin typeface="Calibri"/>
                <a:ea typeface="Calibri"/>
                <a:cs typeface="Calibri"/>
                <a:sym typeface="Calibri"/>
              </a:rPr>
              <a:t>stop and analyze </a:t>
            </a:r>
            <a:r>
              <a:rPr lang="en-US" sz="2000">
                <a:solidFill>
                  <a:srgbClr val="001ACE"/>
                </a:solidFill>
                <a:latin typeface="Calibri"/>
                <a:ea typeface="Calibri"/>
                <a:cs typeface="Calibri"/>
                <a:sym typeface="Calibri"/>
              </a:rPr>
              <a:t>and</a:t>
            </a:r>
            <a:endParaRPr/>
          </a:p>
          <a:p>
            <a:pPr marL="0" marR="0" lvl="0" indent="0" algn="r" rtl="0">
              <a:spcBef>
                <a:spcPts val="0"/>
              </a:spcBef>
              <a:spcAft>
                <a:spcPts val="0"/>
              </a:spcAft>
              <a:buNone/>
            </a:pPr>
            <a:r>
              <a:rPr lang="en-US" sz="2000" b="1">
                <a:solidFill>
                  <a:srgbClr val="001ACE"/>
                </a:solidFill>
                <a:latin typeface="Calibri"/>
                <a:ea typeface="Calibri"/>
                <a:cs typeface="Calibri"/>
                <a:sym typeface="Calibri"/>
              </a:rPr>
              <a:t>react proportional </a:t>
            </a:r>
            <a:r>
              <a:rPr lang="en-US" sz="2000">
                <a:solidFill>
                  <a:srgbClr val="001ACE"/>
                </a:solidFill>
                <a:latin typeface="Calibri"/>
                <a:ea typeface="Calibri"/>
                <a:cs typeface="Calibri"/>
                <a:sym typeface="Calibri"/>
              </a:rPr>
              <a:t>to impact of the issue</a:t>
            </a:r>
            <a:endParaRPr/>
          </a:p>
        </p:txBody>
      </p:sp>
      <p:sp>
        <p:nvSpPr>
          <p:cNvPr id="177" name="Google Shape;177;p2"/>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78" name="Google Shape;178;p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a:t>
            </a:fld>
            <a:endParaRPr/>
          </a:p>
        </p:txBody>
      </p:sp>
      <p:sp>
        <p:nvSpPr>
          <p:cNvPr id="179" name="Google Shape;179;p2"/>
          <p:cNvSpPr/>
          <p:nvPr/>
        </p:nvSpPr>
        <p:spPr>
          <a:xfrm>
            <a:off x="5433665" y="5699499"/>
            <a:ext cx="4274717" cy="9047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000" b="1">
                <a:solidFill>
                  <a:srgbClr val="007243"/>
                </a:solidFill>
                <a:latin typeface="Calibri"/>
                <a:ea typeface="Calibri"/>
                <a:cs typeface="Calibri"/>
                <a:sym typeface="Calibri"/>
              </a:rPr>
              <a:t>+</a:t>
            </a:r>
            <a:endParaRPr/>
          </a:p>
        </p:txBody>
      </p:sp>
      <p:pic>
        <p:nvPicPr>
          <p:cNvPr id="180" name="Google Shape;180;p2"/>
          <p:cNvPicPr preferRelativeResize="0"/>
          <p:nvPr/>
        </p:nvPicPr>
        <p:blipFill rotWithShape="1">
          <a:blip r:embed="rId3">
            <a:alphaModFix/>
          </a:blip>
          <a:srcRect r="21008"/>
          <a:stretch/>
        </p:blipFill>
        <p:spPr>
          <a:xfrm>
            <a:off x="2421265" y="5235609"/>
            <a:ext cx="3269922" cy="2139881"/>
          </a:xfrm>
          <a:prstGeom prst="rect">
            <a:avLst/>
          </a:prstGeom>
          <a:noFill/>
          <a:ln>
            <a:noFill/>
          </a:ln>
        </p:spPr>
      </p:pic>
      <p:pic>
        <p:nvPicPr>
          <p:cNvPr id="181" name="Google Shape;181;p2"/>
          <p:cNvPicPr preferRelativeResize="0"/>
          <p:nvPr/>
        </p:nvPicPr>
        <p:blipFill rotWithShape="1">
          <a:blip r:embed="rId4">
            <a:alphaModFix/>
          </a:blip>
          <a:srcRect l="40780" t="31273" r="49854" b="41715"/>
          <a:stretch/>
        </p:blipFill>
        <p:spPr>
          <a:xfrm>
            <a:off x="5433664" y="2768245"/>
            <a:ext cx="1068735" cy="904725"/>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afc69c3555_0_0"/>
          <p:cNvSpPr/>
          <p:nvPr/>
        </p:nvSpPr>
        <p:spPr>
          <a:xfrm>
            <a:off x="4149525" y="435925"/>
            <a:ext cx="7684500" cy="573000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3" name="Google Shape;913;gafc69c3555_0_0"/>
          <p:cNvSpPr/>
          <p:nvPr/>
        </p:nvSpPr>
        <p:spPr>
          <a:xfrm>
            <a:off x="6901057" y="2394044"/>
            <a:ext cx="2193000" cy="1776600"/>
          </a:xfrm>
          <a:prstGeom prst="rect">
            <a:avLst/>
          </a:prstGeom>
          <a:solidFill>
            <a:srgbClr val="D8D8D8"/>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a:t>
            </a:r>
            <a:endParaRPr sz="1000">
              <a:solidFill>
                <a:srgbClr val="7F7F7F"/>
              </a:solidFill>
              <a:latin typeface="Calibri"/>
              <a:ea typeface="Calibri"/>
              <a:cs typeface="Calibri"/>
              <a:sym typeface="Calibri"/>
            </a:endParaRPr>
          </a:p>
        </p:txBody>
      </p:sp>
      <p:sp>
        <p:nvSpPr>
          <p:cNvPr id="914" name="Google Shape;914;gafc69c3555_0_0"/>
          <p:cNvSpPr/>
          <p:nvPr/>
        </p:nvSpPr>
        <p:spPr>
          <a:xfrm>
            <a:off x="6901057" y="4347963"/>
            <a:ext cx="2193000" cy="1776600"/>
          </a:xfrm>
          <a:prstGeom prst="rect">
            <a:avLst/>
          </a:prstGeom>
          <a:solidFill>
            <a:srgbClr val="D8D8D8"/>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a:t>
            </a:r>
            <a:endParaRPr sz="1000">
              <a:solidFill>
                <a:srgbClr val="7F7F7F"/>
              </a:solidFill>
              <a:latin typeface="Calibri"/>
              <a:ea typeface="Calibri"/>
              <a:cs typeface="Calibri"/>
              <a:sym typeface="Calibri"/>
            </a:endParaRPr>
          </a:p>
        </p:txBody>
      </p:sp>
      <p:sp>
        <p:nvSpPr>
          <p:cNvPr id="915" name="Google Shape;915;gafc69c3555_0_0"/>
          <p:cNvSpPr/>
          <p:nvPr/>
        </p:nvSpPr>
        <p:spPr>
          <a:xfrm>
            <a:off x="4276637" y="2394044"/>
            <a:ext cx="2193000" cy="1776600"/>
          </a:xfrm>
          <a:prstGeom prst="rect">
            <a:avLst/>
          </a:prstGeom>
          <a:solidFill>
            <a:srgbClr val="D8D8D8"/>
          </a:solidFill>
          <a:ln>
            <a:noFill/>
          </a:ln>
        </p:spPr>
        <p:txBody>
          <a:bodyPr spcFirstLastPara="1" wrap="square" lIns="45700" tIns="0" rIns="45700" bIns="0" anchor="ctr" anchorCtr="0">
            <a:noAutofit/>
          </a:bodyPr>
          <a:lstStyle/>
          <a:p>
            <a:pPr marL="0" lvl="0" indent="0" algn="ctr" rtl="0">
              <a:spcBef>
                <a:spcPts val="0"/>
              </a:spcBef>
              <a:spcAft>
                <a:spcPts val="0"/>
              </a:spcAft>
              <a:buClr>
                <a:schemeClr val="dk1"/>
              </a:buClr>
              <a:buFont typeface="Arial"/>
              <a:buNone/>
            </a:pPr>
            <a:r>
              <a:rPr lang="en-US" sz="1000">
                <a:solidFill>
                  <a:srgbClr val="7F7F7F"/>
                </a:solidFill>
                <a:latin typeface="Calibri"/>
                <a:ea typeface="Calibri"/>
                <a:cs typeface="Calibri"/>
                <a:sym typeface="Calibri"/>
              </a:rPr>
              <a:t>HORIZON II</a:t>
            </a:r>
            <a:endParaRPr>
              <a:solidFill>
                <a:schemeClr val="dk1"/>
              </a:solidFill>
            </a:endParaRPr>
          </a:p>
          <a:p>
            <a:pPr marL="0" marR="0" lvl="0" indent="0" algn="ctr" rtl="0">
              <a:spcBef>
                <a:spcPts val="0"/>
              </a:spcBef>
              <a:spcAft>
                <a:spcPts val="0"/>
              </a:spcAft>
              <a:buNone/>
            </a:pPr>
            <a:endParaRPr sz="1000">
              <a:solidFill>
                <a:srgbClr val="7F7F7F"/>
              </a:solidFill>
              <a:latin typeface="Calibri"/>
              <a:ea typeface="Calibri"/>
              <a:cs typeface="Calibri"/>
              <a:sym typeface="Calibri"/>
            </a:endParaRPr>
          </a:p>
        </p:txBody>
      </p:sp>
      <p:cxnSp>
        <p:nvCxnSpPr>
          <p:cNvPr id="916" name="Google Shape;916;gafc69c3555_0_0"/>
          <p:cNvCxnSpPr/>
          <p:nvPr/>
        </p:nvCxnSpPr>
        <p:spPr>
          <a:xfrm rot="10800000" flipH="1">
            <a:off x="4158150" y="2303035"/>
            <a:ext cx="7715100" cy="9900"/>
          </a:xfrm>
          <a:prstGeom prst="straightConnector1">
            <a:avLst/>
          </a:prstGeom>
          <a:noFill/>
          <a:ln w="19050" cap="flat" cmpd="sng">
            <a:solidFill>
              <a:srgbClr val="55FFBA"/>
            </a:solidFill>
            <a:prstDash val="dot"/>
            <a:miter lim="800000"/>
            <a:headEnd type="none" w="sm" len="sm"/>
            <a:tailEnd type="none" w="sm" len="sm"/>
          </a:ln>
        </p:spPr>
      </p:cxnSp>
      <p:sp>
        <p:nvSpPr>
          <p:cNvPr id="917" name="Google Shape;917;gafc69c3555_0_0"/>
          <p:cNvSpPr txBox="1">
            <a:spLocks noGrp="1"/>
          </p:cNvSpPr>
          <p:nvPr>
            <p:ph type="title"/>
          </p:nvPr>
        </p:nvSpPr>
        <p:spPr>
          <a:xfrm>
            <a:off x="354409" y="812318"/>
            <a:ext cx="2193000" cy="77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Business Roadmaping </a:t>
            </a:r>
            <a:br>
              <a:rPr lang="en-US" sz="1800" b="0"/>
            </a:br>
            <a:r>
              <a:rPr lang="en-US" sz="1800" b="0"/>
              <a:t>Where to go next?</a:t>
            </a:r>
            <a:endParaRPr/>
          </a:p>
        </p:txBody>
      </p:sp>
      <p:cxnSp>
        <p:nvCxnSpPr>
          <p:cNvPr id="918" name="Google Shape;918;gafc69c3555_0_0"/>
          <p:cNvCxnSpPr/>
          <p:nvPr/>
        </p:nvCxnSpPr>
        <p:spPr>
          <a:xfrm>
            <a:off x="6687486" y="432011"/>
            <a:ext cx="3000" cy="5746200"/>
          </a:xfrm>
          <a:prstGeom prst="straightConnector1">
            <a:avLst/>
          </a:prstGeom>
          <a:noFill/>
          <a:ln w="19050" cap="flat" cmpd="sng">
            <a:solidFill>
              <a:srgbClr val="55FFBA"/>
            </a:solidFill>
            <a:prstDash val="dot"/>
            <a:miter lim="800000"/>
            <a:headEnd type="none" w="sm" len="sm"/>
            <a:tailEnd type="none" w="sm" len="sm"/>
          </a:ln>
        </p:spPr>
      </p:cxnSp>
      <p:cxnSp>
        <p:nvCxnSpPr>
          <p:cNvPr id="919" name="Google Shape;919;gafc69c3555_0_0"/>
          <p:cNvCxnSpPr/>
          <p:nvPr/>
        </p:nvCxnSpPr>
        <p:spPr>
          <a:xfrm flipH="1">
            <a:off x="9296993" y="423700"/>
            <a:ext cx="2700" cy="5742300"/>
          </a:xfrm>
          <a:prstGeom prst="straightConnector1">
            <a:avLst/>
          </a:prstGeom>
          <a:noFill/>
          <a:ln w="19050" cap="flat" cmpd="sng">
            <a:solidFill>
              <a:srgbClr val="55FFBA"/>
            </a:solidFill>
            <a:prstDash val="dot"/>
            <a:miter lim="800000"/>
            <a:headEnd type="none" w="sm" len="sm"/>
            <a:tailEnd type="none" w="sm" len="sm"/>
          </a:ln>
        </p:spPr>
      </p:cxnSp>
      <p:sp>
        <p:nvSpPr>
          <p:cNvPr id="920" name="Google Shape;920;gafc69c3555_0_0"/>
          <p:cNvSpPr/>
          <p:nvPr/>
        </p:nvSpPr>
        <p:spPr>
          <a:xfrm rot="-5400000">
            <a:off x="2995200" y="1196875"/>
            <a:ext cx="1773600" cy="325800"/>
          </a:xfrm>
          <a:prstGeom prst="rect">
            <a:avLst/>
          </a:prstGeom>
          <a:solidFill>
            <a:srgbClr val="7788FF">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Radically New Markets</a:t>
            </a:r>
            <a:endParaRPr/>
          </a:p>
        </p:txBody>
      </p:sp>
      <p:sp>
        <p:nvSpPr>
          <p:cNvPr id="921" name="Google Shape;921;gafc69c3555_0_0"/>
          <p:cNvSpPr/>
          <p:nvPr/>
        </p:nvSpPr>
        <p:spPr>
          <a:xfrm rot="-5400000">
            <a:off x="3000150" y="3119444"/>
            <a:ext cx="1763700" cy="325800"/>
          </a:xfrm>
          <a:prstGeom prst="rect">
            <a:avLst/>
          </a:prstGeom>
          <a:solidFill>
            <a:srgbClr val="7788FF">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Adjacent Markets</a:t>
            </a:r>
            <a:endParaRPr/>
          </a:p>
        </p:txBody>
      </p:sp>
      <p:sp>
        <p:nvSpPr>
          <p:cNvPr id="922" name="Google Shape;922;gafc69c3555_0_0"/>
          <p:cNvSpPr/>
          <p:nvPr/>
        </p:nvSpPr>
        <p:spPr>
          <a:xfrm rot="-5400000">
            <a:off x="2990100" y="5073363"/>
            <a:ext cx="1783800" cy="325800"/>
          </a:xfrm>
          <a:prstGeom prst="rect">
            <a:avLst/>
          </a:prstGeom>
          <a:solidFill>
            <a:srgbClr val="7788FF">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Existing Markets</a:t>
            </a:r>
            <a:endParaRPr/>
          </a:p>
        </p:txBody>
      </p:sp>
      <p:grpSp>
        <p:nvGrpSpPr>
          <p:cNvPr id="923" name="Google Shape;923;gafc69c3555_0_0"/>
          <p:cNvGrpSpPr/>
          <p:nvPr/>
        </p:nvGrpSpPr>
        <p:grpSpPr>
          <a:xfrm>
            <a:off x="3058691" y="2043713"/>
            <a:ext cx="325800" cy="325800"/>
            <a:chOff x="7363935" y="262550"/>
            <a:chExt cx="325800" cy="325800"/>
          </a:xfrm>
        </p:grpSpPr>
        <p:sp>
          <p:nvSpPr>
            <p:cNvPr id="924" name="Google Shape;924;gafc69c3555_0_0"/>
            <p:cNvSpPr/>
            <p:nvPr/>
          </p:nvSpPr>
          <p:spPr>
            <a:xfrm>
              <a:off x="7363935" y="262550"/>
              <a:ext cx="325800" cy="325800"/>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gafc69c3555_0_0"/>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926" name="Google Shape;926;gafc69c3555_0_0"/>
          <p:cNvGrpSpPr/>
          <p:nvPr/>
        </p:nvGrpSpPr>
        <p:grpSpPr>
          <a:xfrm>
            <a:off x="3058691" y="1084661"/>
            <a:ext cx="325800" cy="325800"/>
            <a:chOff x="7363935" y="262550"/>
            <a:chExt cx="325800" cy="325800"/>
          </a:xfrm>
        </p:grpSpPr>
        <p:sp>
          <p:nvSpPr>
            <p:cNvPr id="927" name="Google Shape;927;gafc69c3555_0_0"/>
            <p:cNvSpPr/>
            <p:nvPr/>
          </p:nvSpPr>
          <p:spPr>
            <a:xfrm>
              <a:off x="7363935" y="262550"/>
              <a:ext cx="325800" cy="325800"/>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gafc69c3555_0_0"/>
            <p:cNvSpPr txBox="1"/>
            <p:nvPr/>
          </p:nvSpPr>
          <p:spPr>
            <a:xfrm>
              <a:off x="7401923" y="29804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V1</a:t>
              </a:r>
              <a:endParaRPr/>
            </a:p>
          </p:txBody>
        </p:sp>
      </p:grpSp>
      <p:grpSp>
        <p:nvGrpSpPr>
          <p:cNvPr id="929" name="Google Shape;929;gafc69c3555_0_0"/>
          <p:cNvGrpSpPr/>
          <p:nvPr/>
        </p:nvGrpSpPr>
        <p:grpSpPr>
          <a:xfrm>
            <a:off x="3058691" y="1544557"/>
            <a:ext cx="325800" cy="325800"/>
            <a:chOff x="7363935" y="262550"/>
            <a:chExt cx="325800" cy="325800"/>
          </a:xfrm>
        </p:grpSpPr>
        <p:sp>
          <p:nvSpPr>
            <p:cNvPr id="930" name="Google Shape;930;gafc69c3555_0_0"/>
            <p:cNvSpPr/>
            <p:nvPr/>
          </p:nvSpPr>
          <p:spPr>
            <a:xfrm>
              <a:off x="7363935" y="262550"/>
              <a:ext cx="325800" cy="325800"/>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gafc69c3555_0_0"/>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V2</a:t>
              </a:r>
              <a:endParaRPr/>
            </a:p>
          </p:txBody>
        </p:sp>
      </p:grpSp>
      <p:sp>
        <p:nvSpPr>
          <p:cNvPr id="932" name="Google Shape;932;gafc69c3555_0_0"/>
          <p:cNvSpPr/>
          <p:nvPr/>
        </p:nvSpPr>
        <p:spPr>
          <a:xfrm>
            <a:off x="4301387" y="6243775"/>
            <a:ext cx="2143500" cy="325800"/>
          </a:xfrm>
          <a:prstGeom prst="rect">
            <a:avLst/>
          </a:prstGeom>
          <a:solidFill>
            <a:srgbClr val="C6FFE8">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Existing Offers</a:t>
            </a:r>
            <a:endParaRPr/>
          </a:p>
        </p:txBody>
      </p:sp>
      <p:sp>
        <p:nvSpPr>
          <p:cNvPr id="933" name="Google Shape;933;gafc69c3555_0_0"/>
          <p:cNvSpPr/>
          <p:nvPr/>
        </p:nvSpPr>
        <p:spPr>
          <a:xfrm>
            <a:off x="9513875" y="6243775"/>
            <a:ext cx="2193000" cy="325800"/>
          </a:xfrm>
          <a:prstGeom prst="rect">
            <a:avLst/>
          </a:prstGeom>
          <a:solidFill>
            <a:srgbClr val="C6FFE8">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Radically New Offers</a:t>
            </a:r>
            <a:endParaRPr/>
          </a:p>
        </p:txBody>
      </p:sp>
      <p:sp>
        <p:nvSpPr>
          <p:cNvPr id="934" name="Google Shape;934;gafc69c3555_0_0"/>
          <p:cNvSpPr/>
          <p:nvPr/>
        </p:nvSpPr>
        <p:spPr>
          <a:xfrm>
            <a:off x="6919214" y="6243775"/>
            <a:ext cx="2193000" cy="325800"/>
          </a:xfrm>
          <a:prstGeom prst="rect">
            <a:avLst/>
          </a:prstGeom>
          <a:solidFill>
            <a:srgbClr val="C6FFE8">
              <a:alpha val="49800"/>
            </a:srgbClr>
          </a:solidFill>
          <a:ln>
            <a:noFill/>
          </a:ln>
        </p:spPr>
        <p:txBody>
          <a:bodyPr spcFirstLastPara="1" wrap="square" lIns="18275" tIns="0" rIns="18275"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Adjacent Offers</a:t>
            </a:r>
            <a:endParaRPr/>
          </a:p>
        </p:txBody>
      </p:sp>
      <p:grpSp>
        <p:nvGrpSpPr>
          <p:cNvPr id="935" name="Google Shape;935;gafc69c3555_0_0"/>
          <p:cNvGrpSpPr/>
          <p:nvPr/>
        </p:nvGrpSpPr>
        <p:grpSpPr>
          <a:xfrm>
            <a:off x="3058691" y="3170015"/>
            <a:ext cx="325800" cy="325800"/>
            <a:chOff x="7363935" y="262550"/>
            <a:chExt cx="325800" cy="325800"/>
          </a:xfrm>
        </p:grpSpPr>
        <p:sp>
          <p:nvSpPr>
            <p:cNvPr id="936" name="Google Shape;936;gafc69c3555_0_0"/>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gafc69c3555_0_0"/>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G1</a:t>
              </a:r>
              <a:endParaRPr/>
            </a:p>
          </p:txBody>
        </p:sp>
      </p:grpSp>
      <p:grpSp>
        <p:nvGrpSpPr>
          <p:cNvPr id="938" name="Google Shape;938;gafc69c3555_0_0"/>
          <p:cNvGrpSpPr/>
          <p:nvPr/>
        </p:nvGrpSpPr>
        <p:grpSpPr>
          <a:xfrm>
            <a:off x="3058691" y="3672003"/>
            <a:ext cx="325800" cy="325800"/>
            <a:chOff x="7363935" y="262550"/>
            <a:chExt cx="325800" cy="325800"/>
          </a:xfrm>
        </p:grpSpPr>
        <p:sp>
          <p:nvSpPr>
            <p:cNvPr id="939" name="Google Shape;939;gafc69c3555_0_0"/>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gafc69c3555_0_0"/>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grpSp>
        <p:nvGrpSpPr>
          <p:cNvPr id="941" name="Google Shape;941;gafc69c3555_0_0"/>
          <p:cNvGrpSpPr/>
          <p:nvPr/>
        </p:nvGrpSpPr>
        <p:grpSpPr>
          <a:xfrm>
            <a:off x="3058691" y="2628567"/>
            <a:ext cx="325800" cy="325800"/>
            <a:chOff x="7363935" y="262550"/>
            <a:chExt cx="325800" cy="325800"/>
          </a:xfrm>
        </p:grpSpPr>
        <p:sp>
          <p:nvSpPr>
            <p:cNvPr id="942" name="Google Shape;942;gafc69c3555_0_0"/>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3" name="Google Shape;943;gafc69c3555_0_0"/>
            <p:cNvSpPr txBox="1"/>
            <p:nvPr/>
          </p:nvSpPr>
          <p:spPr>
            <a:xfrm>
              <a:off x="7401923" y="30820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100" b="1">
                  <a:solidFill>
                    <a:srgbClr val="DFFBF0"/>
                  </a:solidFill>
                  <a:latin typeface="Calibri"/>
                  <a:ea typeface="Calibri"/>
                  <a:cs typeface="Calibri"/>
                  <a:sym typeface="Calibri"/>
                </a:rPr>
                <a:t>G2</a:t>
              </a:r>
              <a:endParaRPr/>
            </a:p>
          </p:txBody>
        </p:sp>
      </p:grpSp>
      <p:sp>
        <p:nvSpPr>
          <p:cNvPr id="944" name="Google Shape;944;gafc69c3555_0_0"/>
          <p:cNvSpPr txBox="1">
            <a:spLocks noGrp="1"/>
          </p:cNvSpPr>
          <p:nvPr>
            <p:ph type="ftr" idx="11"/>
          </p:nvPr>
        </p:nvSpPr>
        <p:spPr>
          <a:xfrm>
            <a:off x="920368" y="6332830"/>
            <a:ext cx="3629400" cy="27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945" name="Google Shape;945;gafc69c3555_0_0"/>
          <p:cNvSpPr txBox="1">
            <a:spLocks noGrp="1"/>
          </p:cNvSpPr>
          <p:nvPr>
            <p:ph type="sldNum" idx="12"/>
          </p:nvPr>
        </p:nvSpPr>
        <p:spPr>
          <a:xfrm>
            <a:off x="410881" y="6332830"/>
            <a:ext cx="507300" cy="27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20</a:t>
            </a:fld>
            <a:endParaRPr/>
          </a:p>
        </p:txBody>
      </p:sp>
      <p:cxnSp>
        <p:nvCxnSpPr>
          <p:cNvPr id="946" name="Google Shape;946;gafc69c3555_0_0"/>
          <p:cNvCxnSpPr/>
          <p:nvPr/>
        </p:nvCxnSpPr>
        <p:spPr>
          <a:xfrm rot="10800000" flipH="1">
            <a:off x="4118925" y="4258625"/>
            <a:ext cx="7715100" cy="9900"/>
          </a:xfrm>
          <a:prstGeom prst="straightConnector1">
            <a:avLst/>
          </a:prstGeom>
          <a:noFill/>
          <a:ln w="19050" cap="flat" cmpd="sng">
            <a:solidFill>
              <a:srgbClr val="55FFBA"/>
            </a:solidFill>
            <a:prstDash val="dot"/>
            <a:miter lim="800000"/>
            <a:headEnd type="none" w="sm" len="sm"/>
            <a:tailEnd type="none" w="sm" len="sm"/>
          </a:ln>
        </p:spPr>
      </p:cxnSp>
      <p:sp>
        <p:nvSpPr>
          <p:cNvPr id="947" name="Google Shape;947;gafc69c3555_0_0"/>
          <p:cNvSpPr/>
          <p:nvPr/>
        </p:nvSpPr>
        <p:spPr>
          <a:xfrm>
            <a:off x="4276637" y="4347963"/>
            <a:ext cx="2193000" cy="1776600"/>
          </a:xfrm>
          <a:prstGeom prst="rect">
            <a:avLst/>
          </a:prstGeom>
          <a:solidFill>
            <a:srgbClr val="A5A5A5"/>
          </a:solidFill>
          <a:ln>
            <a:noFill/>
          </a:ln>
        </p:spPr>
        <p:txBody>
          <a:bodyPr spcFirstLastPara="1" wrap="square" lIns="45700" tIns="0" rIns="45700" bIns="0" anchor="ctr" anchorCtr="0">
            <a:noAutofit/>
          </a:bodyPr>
          <a:lstStyle/>
          <a:p>
            <a:pPr marL="0" marR="0" lvl="0" indent="0" algn="ctr" rtl="0">
              <a:spcBef>
                <a:spcPts val="0"/>
              </a:spcBef>
              <a:spcAft>
                <a:spcPts val="0"/>
              </a:spcAft>
              <a:buNone/>
            </a:pPr>
            <a:r>
              <a:rPr lang="en-US" sz="1000">
                <a:solidFill>
                  <a:srgbClr val="7F7F7F"/>
                </a:solidFill>
                <a:latin typeface="Calibri"/>
                <a:ea typeface="Calibri"/>
                <a:cs typeface="Calibri"/>
                <a:sym typeface="Calibri"/>
              </a:rPr>
              <a:t>HORIZON I</a:t>
            </a:r>
            <a:endParaRPr/>
          </a:p>
        </p:txBody>
      </p:sp>
      <p:sp>
        <p:nvSpPr>
          <p:cNvPr id="948" name="Google Shape;948;gafc69c3555_0_0"/>
          <p:cNvSpPr/>
          <p:nvPr/>
        </p:nvSpPr>
        <p:spPr>
          <a:xfrm>
            <a:off x="9513875" y="475950"/>
            <a:ext cx="2193000" cy="1776600"/>
          </a:xfrm>
          <a:prstGeom prst="rect">
            <a:avLst/>
          </a:prstGeom>
          <a:solidFill>
            <a:srgbClr val="F2F2F2">
              <a:alpha val="49800"/>
            </a:srgbClr>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III</a:t>
            </a:r>
            <a:endParaRPr sz="1000">
              <a:solidFill>
                <a:srgbClr val="7F7F7F"/>
              </a:solidFill>
              <a:latin typeface="Calibri"/>
              <a:ea typeface="Calibri"/>
              <a:cs typeface="Calibri"/>
              <a:sym typeface="Calibri"/>
            </a:endParaRPr>
          </a:p>
        </p:txBody>
      </p:sp>
      <p:sp>
        <p:nvSpPr>
          <p:cNvPr id="949" name="Google Shape;949;gafc69c3555_0_0"/>
          <p:cNvSpPr/>
          <p:nvPr/>
        </p:nvSpPr>
        <p:spPr>
          <a:xfrm>
            <a:off x="6901057" y="475950"/>
            <a:ext cx="2193000" cy="1776600"/>
          </a:xfrm>
          <a:prstGeom prst="rect">
            <a:avLst/>
          </a:prstGeom>
          <a:solidFill>
            <a:srgbClr val="F2F2F2">
              <a:alpha val="49800"/>
            </a:srgbClr>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III</a:t>
            </a:r>
            <a:endParaRPr sz="1000">
              <a:solidFill>
                <a:srgbClr val="7F7F7F"/>
              </a:solidFill>
              <a:latin typeface="Calibri"/>
              <a:ea typeface="Calibri"/>
              <a:cs typeface="Calibri"/>
              <a:sym typeface="Calibri"/>
            </a:endParaRPr>
          </a:p>
        </p:txBody>
      </p:sp>
      <p:sp>
        <p:nvSpPr>
          <p:cNvPr id="950" name="Google Shape;950;gafc69c3555_0_0"/>
          <p:cNvSpPr/>
          <p:nvPr/>
        </p:nvSpPr>
        <p:spPr>
          <a:xfrm>
            <a:off x="4276637" y="475950"/>
            <a:ext cx="2193000" cy="1776600"/>
          </a:xfrm>
          <a:prstGeom prst="rect">
            <a:avLst/>
          </a:prstGeom>
          <a:solidFill>
            <a:srgbClr val="F2F2F2">
              <a:alpha val="49800"/>
            </a:srgbClr>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III</a:t>
            </a:r>
            <a:endParaRPr sz="1000">
              <a:solidFill>
                <a:srgbClr val="7F7F7F"/>
              </a:solidFill>
              <a:latin typeface="Calibri"/>
              <a:ea typeface="Calibri"/>
              <a:cs typeface="Calibri"/>
              <a:sym typeface="Calibri"/>
            </a:endParaRPr>
          </a:p>
        </p:txBody>
      </p:sp>
      <p:sp>
        <p:nvSpPr>
          <p:cNvPr id="951" name="Google Shape;951;gafc69c3555_0_0"/>
          <p:cNvSpPr/>
          <p:nvPr/>
        </p:nvSpPr>
        <p:spPr>
          <a:xfrm>
            <a:off x="9513875" y="2394044"/>
            <a:ext cx="2193000" cy="1776600"/>
          </a:xfrm>
          <a:prstGeom prst="rect">
            <a:avLst/>
          </a:prstGeom>
          <a:solidFill>
            <a:srgbClr val="F2F2F2">
              <a:alpha val="49800"/>
            </a:srgbClr>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III</a:t>
            </a:r>
            <a:endParaRPr sz="1000">
              <a:solidFill>
                <a:srgbClr val="7F7F7F"/>
              </a:solidFill>
              <a:latin typeface="Calibri"/>
              <a:ea typeface="Calibri"/>
              <a:cs typeface="Calibri"/>
              <a:sym typeface="Calibri"/>
            </a:endParaRPr>
          </a:p>
        </p:txBody>
      </p:sp>
      <p:sp>
        <p:nvSpPr>
          <p:cNvPr id="952" name="Google Shape;952;gafc69c3555_0_0"/>
          <p:cNvSpPr/>
          <p:nvPr/>
        </p:nvSpPr>
        <p:spPr>
          <a:xfrm>
            <a:off x="9513875" y="4347963"/>
            <a:ext cx="2193000" cy="1776600"/>
          </a:xfrm>
          <a:prstGeom prst="rect">
            <a:avLst/>
          </a:prstGeom>
          <a:solidFill>
            <a:srgbClr val="F2F2F2">
              <a:alpha val="49800"/>
            </a:srgbClr>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HORIZON III</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pSp>
        <p:nvGrpSpPr>
          <p:cNvPr id="957" name="Google Shape;957;gba9209e1cb_0_9"/>
          <p:cNvGrpSpPr/>
          <p:nvPr/>
        </p:nvGrpSpPr>
        <p:grpSpPr>
          <a:xfrm>
            <a:off x="462412" y="65444"/>
            <a:ext cx="11263062" cy="6244867"/>
            <a:chOff x="462412" y="54811"/>
            <a:chExt cx="11263062" cy="6244867"/>
          </a:xfrm>
        </p:grpSpPr>
        <p:sp>
          <p:nvSpPr>
            <p:cNvPr id="958" name="Google Shape;958;gba9209e1cb_0_9"/>
            <p:cNvSpPr/>
            <p:nvPr/>
          </p:nvSpPr>
          <p:spPr>
            <a:xfrm>
              <a:off x="462412" y="54811"/>
              <a:ext cx="2218800" cy="45597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59" name="Google Shape;959;gba9209e1cb_0_9"/>
            <p:cNvSpPr/>
            <p:nvPr/>
          </p:nvSpPr>
          <p:spPr>
            <a:xfrm>
              <a:off x="2743672" y="54812"/>
              <a:ext cx="2194500" cy="21111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0" name="Google Shape;960;gba9209e1cb_0_9"/>
            <p:cNvSpPr/>
            <p:nvPr/>
          </p:nvSpPr>
          <p:spPr>
            <a:xfrm>
              <a:off x="4969075" y="54811"/>
              <a:ext cx="2264400" cy="45597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1" name="Google Shape;961;gba9209e1cb_0_9"/>
            <p:cNvSpPr/>
            <p:nvPr/>
          </p:nvSpPr>
          <p:spPr>
            <a:xfrm>
              <a:off x="9530962" y="54812"/>
              <a:ext cx="2194500" cy="45597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2" name="Google Shape;962;gba9209e1cb_0_9"/>
            <p:cNvSpPr/>
            <p:nvPr/>
          </p:nvSpPr>
          <p:spPr>
            <a:xfrm>
              <a:off x="2743672" y="2266007"/>
              <a:ext cx="2194500" cy="23484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3" name="Google Shape;963;gba9209e1cb_0_9"/>
            <p:cNvSpPr/>
            <p:nvPr/>
          </p:nvSpPr>
          <p:spPr>
            <a:xfrm>
              <a:off x="7284227" y="54812"/>
              <a:ext cx="2194500" cy="21111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4" name="Google Shape;964;gba9209e1cb_0_9"/>
            <p:cNvSpPr/>
            <p:nvPr/>
          </p:nvSpPr>
          <p:spPr>
            <a:xfrm>
              <a:off x="7284227" y="2245437"/>
              <a:ext cx="2194500" cy="23520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5" name="Google Shape;965;gba9209e1cb_0_9"/>
            <p:cNvSpPr/>
            <p:nvPr/>
          </p:nvSpPr>
          <p:spPr>
            <a:xfrm>
              <a:off x="462412" y="4699478"/>
              <a:ext cx="5574000" cy="16002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6" name="Google Shape;966;gba9209e1cb_0_9"/>
            <p:cNvSpPr/>
            <p:nvPr/>
          </p:nvSpPr>
          <p:spPr>
            <a:xfrm>
              <a:off x="6120574" y="4699478"/>
              <a:ext cx="5604900" cy="1600200"/>
            </a:xfrm>
            <a:prstGeom prst="rect">
              <a:avLst/>
            </a:prstGeom>
            <a:solidFill>
              <a:srgbClr val="C6FFE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lt1"/>
                </a:solidFill>
                <a:latin typeface="Calibri"/>
                <a:ea typeface="Calibri"/>
                <a:cs typeface="Calibri"/>
                <a:sym typeface="Calibri"/>
              </a:endParaRPr>
            </a:p>
          </p:txBody>
        </p:sp>
        <p:sp>
          <p:nvSpPr>
            <p:cNvPr id="967" name="Google Shape;967;gba9209e1cb_0_9"/>
            <p:cNvSpPr txBox="1"/>
            <p:nvPr/>
          </p:nvSpPr>
          <p:spPr>
            <a:xfrm>
              <a:off x="464050" y="103680"/>
              <a:ext cx="11388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Key Partners</a:t>
              </a:r>
              <a:endParaRPr/>
            </a:p>
          </p:txBody>
        </p:sp>
        <p:sp>
          <p:nvSpPr>
            <p:cNvPr id="968" name="Google Shape;968;gba9209e1cb_0_9"/>
            <p:cNvSpPr txBox="1"/>
            <p:nvPr/>
          </p:nvSpPr>
          <p:spPr>
            <a:xfrm>
              <a:off x="2912104" y="103680"/>
              <a:ext cx="12186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Key Activities</a:t>
              </a:r>
              <a:endParaRPr/>
            </a:p>
          </p:txBody>
        </p:sp>
        <p:sp>
          <p:nvSpPr>
            <p:cNvPr id="969" name="Google Shape;969;gba9209e1cb_0_9"/>
            <p:cNvSpPr txBox="1"/>
            <p:nvPr/>
          </p:nvSpPr>
          <p:spPr>
            <a:xfrm>
              <a:off x="5096188" y="103680"/>
              <a:ext cx="13995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Value Proposition</a:t>
              </a:r>
              <a:endParaRPr/>
            </a:p>
          </p:txBody>
        </p:sp>
        <p:sp>
          <p:nvSpPr>
            <p:cNvPr id="970" name="Google Shape;970;gba9209e1cb_0_9"/>
            <p:cNvSpPr txBox="1"/>
            <p:nvPr/>
          </p:nvSpPr>
          <p:spPr>
            <a:xfrm>
              <a:off x="7419606" y="103680"/>
              <a:ext cx="18603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Customer Relationships</a:t>
              </a:r>
              <a:endParaRPr/>
            </a:p>
          </p:txBody>
        </p:sp>
        <p:sp>
          <p:nvSpPr>
            <p:cNvPr id="971" name="Google Shape;971;gba9209e1cb_0_9"/>
            <p:cNvSpPr txBox="1"/>
            <p:nvPr/>
          </p:nvSpPr>
          <p:spPr>
            <a:xfrm>
              <a:off x="9466476" y="103680"/>
              <a:ext cx="21765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Customer  Segments</a:t>
              </a:r>
              <a:endParaRPr/>
            </a:p>
          </p:txBody>
        </p:sp>
        <p:sp>
          <p:nvSpPr>
            <p:cNvPr id="972" name="Google Shape;972;gba9209e1cb_0_9"/>
            <p:cNvSpPr txBox="1"/>
            <p:nvPr/>
          </p:nvSpPr>
          <p:spPr>
            <a:xfrm>
              <a:off x="2721419" y="2365494"/>
              <a:ext cx="13656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Key Resources</a:t>
              </a:r>
              <a:endParaRPr/>
            </a:p>
          </p:txBody>
        </p:sp>
        <p:sp>
          <p:nvSpPr>
            <p:cNvPr id="973" name="Google Shape;973;gba9209e1cb_0_9"/>
            <p:cNvSpPr txBox="1"/>
            <p:nvPr/>
          </p:nvSpPr>
          <p:spPr>
            <a:xfrm>
              <a:off x="7420778" y="2334488"/>
              <a:ext cx="12354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Channels</a:t>
              </a:r>
              <a:endParaRPr/>
            </a:p>
          </p:txBody>
        </p:sp>
        <p:sp>
          <p:nvSpPr>
            <p:cNvPr id="974" name="Google Shape;974;gba9209e1cb_0_9"/>
            <p:cNvSpPr txBox="1"/>
            <p:nvPr/>
          </p:nvSpPr>
          <p:spPr>
            <a:xfrm>
              <a:off x="475979" y="4735677"/>
              <a:ext cx="17514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Cost Structure</a:t>
              </a:r>
              <a:endParaRPr/>
            </a:p>
          </p:txBody>
        </p:sp>
        <p:sp>
          <p:nvSpPr>
            <p:cNvPr id="975" name="Google Shape;975;gba9209e1cb_0_9"/>
            <p:cNvSpPr txBox="1"/>
            <p:nvPr/>
          </p:nvSpPr>
          <p:spPr>
            <a:xfrm>
              <a:off x="6184299" y="4735677"/>
              <a:ext cx="20601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00AB65"/>
                  </a:solidFill>
                  <a:latin typeface="Arial"/>
                  <a:ea typeface="Arial"/>
                  <a:cs typeface="Arial"/>
                  <a:sym typeface="Arial"/>
                </a:rPr>
                <a:t>Revenue Streams</a:t>
              </a:r>
              <a:endParaRPr/>
            </a:p>
          </p:txBody>
        </p:sp>
        <p:grpSp>
          <p:nvGrpSpPr>
            <p:cNvPr id="976" name="Google Shape;976;gba9209e1cb_0_9"/>
            <p:cNvGrpSpPr/>
            <p:nvPr/>
          </p:nvGrpSpPr>
          <p:grpSpPr>
            <a:xfrm>
              <a:off x="2268706" y="67214"/>
              <a:ext cx="308456" cy="326828"/>
              <a:chOff x="5884863" y="0"/>
              <a:chExt cx="506413" cy="536576"/>
            </a:xfrm>
          </p:grpSpPr>
          <p:sp>
            <p:nvSpPr>
              <p:cNvPr id="977" name="Google Shape;977;gba9209e1cb_0_9"/>
              <p:cNvSpPr/>
              <p:nvPr/>
            </p:nvSpPr>
            <p:spPr>
              <a:xfrm>
                <a:off x="6057901" y="0"/>
                <a:ext cx="333375" cy="371475"/>
              </a:xfrm>
              <a:custGeom>
                <a:avLst/>
                <a:gdLst/>
                <a:ahLst/>
                <a:cxnLst/>
                <a:rect l="l" t="t" r="r" b="b"/>
                <a:pathLst>
                  <a:path w="210" h="234" extrusionOk="0">
                    <a:moveTo>
                      <a:pt x="123" y="0"/>
                    </a:moveTo>
                    <a:lnTo>
                      <a:pt x="144" y="3"/>
                    </a:lnTo>
                    <a:lnTo>
                      <a:pt x="165" y="12"/>
                    </a:lnTo>
                    <a:lnTo>
                      <a:pt x="182" y="25"/>
                    </a:lnTo>
                    <a:lnTo>
                      <a:pt x="185" y="28"/>
                    </a:lnTo>
                    <a:lnTo>
                      <a:pt x="199" y="46"/>
                    </a:lnTo>
                    <a:lnTo>
                      <a:pt x="207" y="67"/>
                    </a:lnTo>
                    <a:lnTo>
                      <a:pt x="210" y="88"/>
                    </a:lnTo>
                    <a:lnTo>
                      <a:pt x="208" y="105"/>
                    </a:lnTo>
                    <a:lnTo>
                      <a:pt x="203" y="121"/>
                    </a:lnTo>
                    <a:lnTo>
                      <a:pt x="195" y="135"/>
                    </a:lnTo>
                    <a:lnTo>
                      <a:pt x="185" y="148"/>
                    </a:lnTo>
                    <a:lnTo>
                      <a:pt x="124" y="210"/>
                    </a:lnTo>
                    <a:lnTo>
                      <a:pt x="105" y="224"/>
                    </a:lnTo>
                    <a:lnTo>
                      <a:pt x="86" y="232"/>
                    </a:lnTo>
                    <a:lnTo>
                      <a:pt x="63" y="234"/>
                    </a:lnTo>
                    <a:lnTo>
                      <a:pt x="42" y="232"/>
                    </a:lnTo>
                    <a:lnTo>
                      <a:pt x="21" y="223"/>
                    </a:lnTo>
                    <a:lnTo>
                      <a:pt x="3" y="210"/>
                    </a:lnTo>
                    <a:lnTo>
                      <a:pt x="0" y="207"/>
                    </a:lnTo>
                    <a:lnTo>
                      <a:pt x="38" y="170"/>
                    </a:lnTo>
                    <a:lnTo>
                      <a:pt x="41" y="173"/>
                    </a:lnTo>
                    <a:lnTo>
                      <a:pt x="51" y="179"/>
                    </a:lnTo>
                    <a:lnTo>
                      <a:pt x="63" y="182"/>
                    </a:lnTo>
                    <a:lnTo>
                      <a:pt x="76" y="179"/>
                    </a:lnTo>
                    <a:lnTo>
                      <a:pt x="87" y="173"/>
                    </a:lnTo>
                    <a:lnTo>
                      <a:pt x="148" y="111"/>
                    </a:lnTo>
                    <a:lnTo>
                      <a:pt x="154" y="101"/>
                    </a:lnTo>
                    <a:lnTo>
                      <a:pt x="157" y="88"/>
                    </a:lnTo>
                    <a:lnTo>
                      <a:pt x="154" y="76"/>
                    </a:lnTo>
                    <a:lnTo>
                      <a:pt x="148" y="66"/>
                    </a:lnTo>
                    <a:lnTo>
                      <a:pt x="145" y="63"/>
                    </a:lnTo>
                    <a:lnTo>
                      <a:pt x="134" y="56"/>
                    </a:lnTo>
                    <a:lnTo>
                      <a:pt x="123" y="54"/>
                    </a:lnTo>
                    <a:lnTo>
                      <a:pt x="109" y="56"/>
                    </a:lnTo>
                    <a:lnTo>
                      <a:pt x="99" y="63"/>
                    </a:lnTo>
                    <a:lnTo>
                      <a:pt x="74" y="88"/>
                    </a:lnTo>
                    <a:lnTo>
                      <a:pt x="65" y="93"/>
                    </a:lnTo>
                    <a:lnTo>
                      <a:pt x="55" y="96"/>
                    </a:lnTo>
                    <a:lnTo>
                      <a:pt x="46" y="93"/>
                    </a:lnTo>
                    <a:lnTo>
                      <a:pt x="37" y="88"/>
                    </a:lnTo>
                    <a:lnTo>
                      <a:pt x="32" y="79"/>
                    </a:lnTo>
                    <a:lnTo>
                      <a:pt x="29" y="69"/>
                    </a:lnTo>
                    <a:lnTo>
                      <a:pt x="32" y="59"/>
                    </a:lnTo>
                    <a:lnTo>
                      <a:pt x="37" y="51"/>
                    </a:lnTo>
                    <a:lnTo>
                      <a:pt x="62" y="25"/>
                    </a:lnTo>
                    <a:lnTo>
                      <a:pt x="79" y="12"/>
                    </a:lnTo>
                    <a:lnTo>
                      <a:pt x="100" y="3"/>
                    </a:lnTo>
                    <a:lnTo>
                      <a:pt x="12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78" name="Google Shape;978;gba9209e1cb_0_9"/>
              <p:cNvSpPr/>
              <p:nvPr/>
            </p:nvSpPr>
            <p:spPr>
              <a:xfrm>
                <a:off x="5884863" y="166688"/>
                <a:ext cx="331788" cy="369888"/>
              </a:xfrm>
              <a:custGeom>
                <a:avLst/>
                <a:gdLst/>
                <a:ahLst/>
                <a:cxnLst/>
                <a:rect l="l" t="t" r="r" b="b"/>
                <a:pathLst>
                  <a:path w="209" h="233" extrusionOk="0">
                    <a:moveTo>
                      <a:pt x="146" y="0"/>
                    </a:moveTo>
                    <a:lnTo>
                      <a:pt x="171" y="4"/>
                    </a:lnTo>
                    <a:lnTo>
                      <a:pt x="195" y="14"/>
                    </a:lnTo>
                    <a:lnTo>
                      <a:pt x="200" y="17"/>
                    </a:lnTo>
                    <a:lnTo>
                      <a:pt x="201" y="19"/>
                    </a:lnTo>
                    <a:lnTo>
                      <a:pt x="209" y="27"/>
                    </a:lnTo>
                    <a:lnTo>
                      <a:pt x="172" y="64"/>
                    </a:lnTo>
                    <a:lnTo>
                      <a:pt x="170" y="61"/>
                    </a:lnTo>
                    <a:lnTo>
                      <a:pt x="159" y="55"/>
                    </a:lnTo>
                    <a:lnTo>
                      <a:pt x="146" y="52"/>
                    </a:lnTo>
                    <a:lnTo>
                      <a:pt x="134" y="55"/>
                    </a:lnTo>
                    <a:lnTo>
                      <a:pt x="123" y="61"/>
                    </a:lnTo>
                    <a:lnTo>
                      <a:pt x="61" y="123"/>
                    </a:lnTo>
                    <a:lnTo>
                      <a:pt x="55" y="133"/>
                    </a:lnTo>
                    <a:lnTo>
                      <a:pt x="52" y="145"/>
                    </a:lnTo>
                    <a:lnTo>
                      <a:pt x="55" y="158"/>
                    </a:lnTo>
                    <a:lnTo>
                      <a:pt x="61" y="169"/>
                    </a:lnTo>
                    <a:lnTo>
                      <a:pt x="64" y="171"/>
                    </a:lnTo>
                    <a:lnTo>
                      <a:pt x="75" y="178"/>
                    </a:lnTo>
                    <a:lnTo>
                      <a:pt x="88" y="181"/>
                    </a:lnTo>
                    <a:lnTo>
                      <a:pt x="100" y="178"/>
                    </a:lnTo>
                    <a:lnTo>
                      <a:pt x="110" y="171"/>
                    </a:lnTo>
                    <a:lnTo>
                      <a:pt x="137" y="145"/>
                    </a:lnTo>
                    <a:lnTo>
                      <a:pt x="146" y="139"/>
                    </a:lnTo>
                    <a:lnTo>
                      <a:pt x="155" y="137"/>
                    </a:lnTo>
                    <a:lnTo>
                      <a:pt x="166" y="139"/>
                    </a:lnTo>
                    <a:lnTo>
                      <a:pt x="174" y="145"/>
                    </a:lnTo>
                    <a:lnTo>
                      <a:pt x="180" y="154"/>
                    </a:lnTo>
                    <a:lnTo>
                      <a:pt x="181" y="163"/>
                    </a:lnTo>
                    <a:lnTo>
                      <a:pt x="180" y="173"/>
                    </a:lnTo>
                    <a:lnTo>
                      <a:pt x="174" y="182"/>
                    </a:lnTo>
                    <a:lnTo>
                      <a:pt x="147" y="208"/>
                    </a:lnTo>
                    <a:lnTo>
                      <a:pt x="129" y="222"/>
                    </a:lnTo>
                    <a:lnTo>
                      <a:pt x="109" y="230"/>
                    </a:lnTo>
                    <a:lnTo>
                      <a:pt x="88" y="233"/>
                    </a:lnTo>
                    <a:lnTo>
                      <a:pt x="71" y="232"/>
                    </a:lnTo>
                    <a:lnTo>
                      <a:pt x="55" y="226"/>
                    </a:lnTo>
                    <a:lnTo>
                      <a:pt x="40" y="218"/>
                    </a:lnTo>
                    <a:lnTo>
                      <a:pt x="27" y="208"/>
                    </a:lnTo>
                    <a:lnTo>
                      <a:pt x="25" y="205"/>
                    </a:lnTo>
                    <a:lnTo>
                      <a:pt x="14" y="192"/>
                    </a:lnTo>
                    <a:lnTo>
                      <a:pt x="6" y="178"/>
                    </a:lnTo>
                    <a:lnTo>
                      <a:pt x="1" y="162"/>
                    </a:lnTo>
                    <a:lnTo>
                      <a:pt x="0" y="145"/>
                    </a:lnTo>
                    <a:lnTo>
                      <a:pt x="2" y="124"/>
                    </a:lnTo>
                    <a:lnTo>
                      <a:pt x="10" y="103"/>
                    </a:lnTo>
                    <a:lnTo>
                      <a:pt x="25" y="85"/>
                    </a:lnTo>
                    <a:lnTo>
                      <a:pt x="85" y="25"/>
                    </a:lnTo>
                    <a:lnTo>
                      <a:pt x="104" y="10"/>
                    </a:lnTo>
                    <a:lnTo>
                      <a:pt x="125" y="2"/>
                    </a:lnTo>
                    <a:lnTo>
                      <a:pt x="146"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979" name="Google Shape;979;gba9209e1cb_0_9"/>
            <p:cNvSpPr/>
            <p:nvPr/>
          </p:nvSpPr>
          <p:spPr>
            <a:xfrm>
              <a:off x="6823620" y="54811"/>
              <a:ext cx="325881" cy="322013"/>
            </a:xfrm>
            <a:custGeom>
              <a:avLst/>
              <a:gdLst/>
              <a:ahLst/>
              <a:cxnLst/>
              <a:rect l="l" t="t" r="r" b="b"/>
              <a:pathLst>
                <a:path w="337" h="333" extrusionOk="0">
                  <a:moveTo>
                    <a:pt x="178" y="190"/>
                  </a:moveTo>
                  <a:lnTo>
                    <a:pt x="306" y="190"/>
                  </a:lnTo>
                  <a:lnTo>
                    <a:pt x="306" y="333"/>
                  </a:lnTo>
                  <a:lnTo>
                    <a:pt x="178" y="333"/>
                  </a:lnTo>
                  <a:lnTo>
                    <a:pt x="178" y="190"/>
                  </a:lnTo>
                  <a:close/>
                  <a:moveTo>
                    <a:pt x="31" y="190"/>
                  </a:moveTo>
                  <a:lnTo>
                    <a:pt x="159" y="190"/>
                  </a:lnTo>
                  <a:lnTo>
                    <a:pt x="159" y="333"/>
                  </a:lnTo>
                  <a:lnTo>
                    <a:pt x="31" y="333"/>
                  </a:lnTo>
                  <a:lnTo>
                    <a:pt x="31" y="190"/>
                  </a:lnTo>
                  <a:close/>
                  <a:moveTo>
                    <a:pt x="239" y="23"/>
                  </a:moveTo>
                  <a:lnTo>
                    <a:pt x="228" y="25"/>
                  </a:lnTo>
                  <a:lnTo>
                    <a:pt x="218" y="30"/>
                  </a:lnTo>
                  <a:lnTo>
                    <a:pt x="198" y="50"/>
                  </a:lnTo>
                  <a:lnTo>
                    <a:pt x="189" y="67"/>
                  </a:lnTo>
                  <a:lnTo>
                    <a:pt x="182" y="86"/>
                  </a:lnTo>
                  <a:lnTo>
                    <a:pt x="210" y="78"/>
                  </a:lnTo>
                  <a:lnTo>
                    <a:pt x="231" y="71"/>
                  </a:lnTo>
                  <a:lnTo>
                    <a:pt x="246" y="63"/>
                  </a:lnTo>
                  <a:lnTo>
                    <a:pt x="255" y="54"/>
                  </a:lnTo>
                  <a:lnTo>
                    <a:pt x="259" y="47"/>
                  </a:lnTo>
                  <a:lnTo>
                    <a:pt x="260" y="40"/>
                  </a:lnTo>
                  <a:lnTo>
                    <a:pt x="260" y="37"/>
                  </a:lnTo>
                  <a:lnTo>
                    <a:pt x="255" y="29"/>
                  </a:lnTo>
                  <a:lnTo>
                    <a:pt x="252" y="27"/>
                  </a:lnTo>
                  <a:lnTo>
                    <a:pt x="248" y="25"/>
                  </a:lnTo>
                  <a:lnTo>
                    <a:pt x="244" y="23"/>
                  </a:lnTo>
                  <a:lnTo>
                    <a:pt x="239" y="23"/>
                  </a:lnTo>
                  <a:close/>
                  <a:moveTo>
                    <a:pt x="94" y="23"/>
                  </a:moveTo>
                  <a:lnTo>
                    <a:pt x="90" y="25"/>
                  </a:lnTo>
                  <a:lnTo>
                    <a:pt x="82" y="30"/>
                  </a:lnTo>
                  <a:lnTo>
                    <a:pt x="78" y="34"/>
                  </a:lnTo>
                  <a:lnTo>
                    <a:pt x="75" y="38"/>
                  </a:lnTo>
                  <a:lnTo>
                    <a:pt x="74" y="42"/>
                  </a:lnTo>
                  <a:lnTo>
                    <a:pt x="74" y="48"/>
                  </a:lnTo>
                  <a:lnTo>
                    <a:pt x="75" y="51"/>
                  </a:lnTo>
                  <a:lnTo>
                    <a:pt x="81" y="59"/>
                  </a:lnTo>
                  <a:lnTo>
                    <a:pt x="85" y="63"/>
                  </a:lnTo>
                  <a:lnTo>
                    <a:pt x="90" y="67"/>
                  </a:lnTo>
                  <a:lnTo>
                    <a:pt x="104" y="75"/>
                  </a:lnTo>
                  <a:lnTo>
                    <a:pt x="127" y="80"/>
                  </a:lnTo>
                  <a:lnTo>
                    <a:pt x="155" y="84"/>
                  </a:lnTo>
                  <a:lnTo>
                    <a:pt x="147" y="63"/>
                  </a:lnTo>
                  <a:lnTo>
                    <a:pt x="139" y="50"/>
                  </a:lnTo>
                  <a:lnTo>
                    <a:pt x="130" y="38"/>
                  </a:lnTo>
                  <a:lnTo>
                    <a:pt x="119" y="30"/>
                  </a:lnTo>
                  <a:lnTo>
                    <a:pt x="108" y="25"/>
                  </a:lnTo>
                  <a:lnTo>
                    <a:pt x="98" y="23"/>
                  </a:lnTo>
                  <a:lnTo>
                    <a:pt x="94" y="23"/>
                  </a:lnTo>
                  <a:close/>
                  <a:moveTo>
                    <a:pt x="98" y="0"/>
                  </a:moveTo>
                  <a:lnTo>
                    <a:pt x="116" y="3"/>
                  </a:lnTo>
                  <a:lnTo>
                    <a:pt x="132" y="10"/>
                  </a:lnTo>
                  <a:lnTo>
                    <a:pt x="147" y="22"/>
                  </a:lnTo>
                  <a:lnTo>
                    <a:pt x="157" y="37"/>
                  </a:lnTo>
                  <a:lnTo>
                    <a:pt x="161" y="40"/>
                  </a:lnTo>
                  <a:lnTo>
                    <a:pt x="164" y="46"/>
                  </a:lnTo>
                  <a:lnTo>
                    <a:pt x="166" y="50"/>
                  </a:lnTo>
                  <a:lnTo>
                    <a:pt x="169" y="55"/>
                  </a:lnTo>
                  <a:lnTo>
                    <a:pt x="169" y="52"/>
                  </a:lnTo>
                  <a:lnTo>
                    <a:pt x="185" y="29"/>
                  </a:lnTo>
                  <a:lnTo>
                    <a:pt x="205" y="10"/>
                  </a:lnTo>
                  <a:lnTo>
                    <a:pt x="222" y="3"/>
                  </a:lnTo>
                  <a:lnTo>
                    <a:pt x="239" y="0"/>
                  </a:lnTo>
                  <a:lnTo>
                    <a:pt x="256" y="3"/>
                  </a:lnTo>
                  <a:lnTo>
                    <a:pt x="271" y="12"/>
                  </a:lnTo>
                  <a:lnTo>
                    <a:pt x="280" y="23"/>
                  </a:lnTo>
                  <a:lnTo>
                    <a:pt x="284" y="40"/>
                  </a:lnTo>
                  <a:lnTo>
                    <a:pt x="281" y="55"/>
                  </a:lnTo>
                  <a:lnTo>
                    <a:pt x="273" y="69"/>
                  </a:lnTo>
                  <a:lnTo>
                    <a:pt x="259" y="82"/>
                  </a:lnTo>
                  <a:lnTo>
                    <a:pt x="252" y="86"/>
                  </a:lnTo>
                  <a:lnTo>
                    <a:pt x="244" y="90"/>
                  </a:lnTo>
                  <a:lnTo>
                    <a:pt x="321" y="90"/>
                  </a:lnTo>
                  <a:lnTo>
                    <a:pt x="326" y="92"/>
                  </a:lnTo>
                  <a:lnTo>
                    <a:pt x="334" y="97"/>
                  </a:lnTo>
                  <a:lnTo>
                    <a:pt x="337" y="107"/>
                  </a:lnTo>
                  <a:lnTo>
                    <a:pt x="337" y="168"/>
                  </a:lnTo>
                  <a:lnTo>
                    <a:pt x="178" y="168"/>
                  </a:lnTo>
                  <a:lnTo>
                    <a:pt x="178" y="90"/>
                  </a:lnTo>
                  <a:lnTo>
                    <a:pt x="159" y="90"/>
                  </a:lnTo>
                  <a:lnTo>
                    <a:pt x="159" y="168"/>
                  </a:lnTo>
                  <a:lnTo>
                    <a:pt x="0" y="168"/>
                  </a:lnTo>
                  <a:lnTo>
                    <a:pt x="0" y="107"/>
                  </a:lnTo>
                  <a:lnTo>
                    <a:pt x="2" y="102"/>
                  </a:lnTo>
                  <a:lnTo>
                    <a:pt x="4" y="97"/>
                  </a:lnTo>
                  <a:lnTo>
                    <a:pt x="7" y="94"/>
                  </a:lnTo>
                  <a:lnTo>
                    <a:pt x="12" y="92"/>
                  </a:lnTo>
                  <a:lnTo>
                    <a:pt x="17" y="90"/>
                  </a:lnTo>
                  <a:lnTo>
                    <a:pt x="85" y="90"/>
                  </a:lnTo>
                  <a:lnTo>
                    <a:pt x="69" y="80"/>
                  </a:lnTo>
                  <a:lnTo>
                    <a:pt x="58" y="68"/>
                  </a:lnTo>
                  <a:lnTo>
                    <a:pt x="52" y="56"/>
                  </a:lnTo>
                  <a:lnTo>
                    <a:pt x="50" y="46"/>
                  </a:lnTo>
                  <a:lnTo>
                    <a:pt x="53" y="33"/>
                  </a:lnTo>
                  <a:lnTo>
                    <a:pt x="58" y="22"/>
                  </a:lnTo>
                  <a:lnTo>
                    <a:pt x="66" y="13"/>
                  </a:lnTo>
                  <a:lnTo>
                    <a:pt x="81" y="4"/>
                  </a:lnTo>
                  <a:lnTo>
                    <a:pt x="9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80" name="Google Shape;980;gba9209e1cb_0_9"/>
            <p:cNvSpPr/>
            <p:nvPr/>
          </p:nvSpPr>
          <p:spPr>
            <a:xfrm>
              <a:off x="9127400" y="93324"/>
              <a:ext cx="320078" cy="274629"/>
            </a:xfrm>
            <a:custGeom>
              <a:avLst/>
              <a:gdLst/>
              <a:ahLst/>
              <a:cxnLst/>
              <a:rect l="l" t="t" r="r" b="b"/>
              <a:pathLst>
                <a:path w="331" h="284" extrusionOk="0">
                  <a:moveTo>
                    <a:pt x="69" y="0"/>
                  </a:moveTo>
                  <a:lnTo>
                    <a:pt x="92" y="0"/>
                  </a:lnTo>
                  <a:lnTo>
                    <a:pt x="113" y="4"/>
                  </a:lnTo>
                  <a:lnTo>
                    <a:pt x="133" y="14"/>
                  </a:lnTo>
                  <a:lnTo>
                    <a:pt x="150" y="29"/>
                  </a:lnTo>
                  <a:lnTo>
                    <a:pt x="162" y="48"/>
                  </a:lnTo>
                  <a:lnTo>
                    <a:pt x="164" y="53"/>
                  </a:lnTo>
                  <a:lnTo>
                    <a:pt x="166" y="59"/>
                  </a:lnTo>
                  <a:lnTo>
                    <a:pt x="168" y="48"/>
                  </a:lnTo>
                  <a:lnTo>
                    <a:pt x="182" y="29"/>
                  </a:lnTo>
                  <a:lnTo>
                    <a:pt x="197" y="14"/>
                  </a:lnTo>
                  <a:lnTo>
                    <a:pt x="217" y="4"/>
                  </a:lnTo>
                  <a:lnTo>
                    <a:pt x="238" y="0"/>
                  </a:lnTo>
                  <a:lnTo>
                    <a:pt x="261" y="0"/>
                  </a:lnTo>
                  <a:lnTo>
                    <a:pt x="282" y="8"/>
                  </a:lnTo>
                  <a:lnTo>
                    <a:pt x="302" y="19"/>
                  </a:lnTo>
                  <a:lnTo>
                    <a:pt x="316" y="36"/>
                  </a:lnTo>
                  <a:lnTo>
                    <a:pt x="327" y="55"/>
                  </a:lnTo>
                  <a:lnTo>
                    <a:pt x="331" y="76"/>
                  </a:lnTo>
                  <a:lnTo>
                    <a:pt x="329" y="98"/>
                  </a:lnTo>
                  <a:lnTo>
                    <a:pt x="323" y="120"/>
                  </a:lnTo>
                  <a:lnTo>
                    <a:pt x="316" y="131"/>
                  </a:lnTo>
                  <a:lnTo>
                    <a:pt x="306" y="145"/>
                  </a:lnTo>
                  <a:lnTo>
                    <a:pt x="294" y="159"/>
                  </a:lnTo>
                  <a:lnTo>
                    <a:pt x="278" y="175"/>
                  </a:lnTo>
                  <a:lnTo>
                    <a:pt x="262" y="192"/>
                  </a:lnTo>
                  <a:lnTo>
                    <a:pt x="228" y="226"/>
                  </a:lnTo>
                  <a:lnTo>
                    <a:pt x="212" y="241"/>
                  </a:lnTo>
                  <a:lnTo>
                    <a:pt x="197" y="255"/>
                  </a:lnTo>
                  <a:lnTo>
                    <a:pt x="184" y="267"/>
                  </a:lnTo>
                  <a:lnTo>
                    <a:pt x="175" y="276"/>
                  </a:lnTo>
                  <a:lnTo>
                    <a:pt x="168" y="281"/>
                  </a:lnTo>
                  <a:lnTo>
                    <a:pt x="166" y="284"/>
                  </a:lnTo>
                  <a:lnTo>
                    <a:pt x="163" y="281"/>
                  </a:lnTo>
                  <a:lnTo>
                    <a:pt x="157" y="276"/>
                  </a:lnTo>
                  <a:lnTo>
                    <a:pt x="147" y="267"/>
                  </a:lnTo>
                  <a:lnTo>
                    <a:pt x="134" y="255"/>
                  </a:lnTo>
                  <a:lnTo>
                    <a:pt x="102" y="226"/>
                  </a:lnTo>
                  <a:lnTo>
                    <a:pt x="68" y="192"/>
                  </a:lnTo>
                  <a:lnTo>
                    <a:pt x="52" y="175"/>
                  </a:lnTo>
                  <a:lnTo>
                    <a:pt x="37" y="159"/>
                  </a:lnTo>
                  <a:lnTo>
                    <a:pt x="25" y="145"/>
                  </a:lnTo>
                  <a:lnTo>
                    <a:pt x="14" y="131"/>
                  </a:lnTo>
                  <a:lnTo>
                    <a:pt x="8" y="120"/>
                  </a:lnTo>
                  <a:lnTo>
                    <a:pt x="1" y="98"/>
                  </a:lnTo>
                  <a:lnTo>
                    <a:pt x="0" y="76"/>
                  </a:lnTo>
                  <a:lnTo>
                    <a:pt x="5" y="55"/>
                  </a:lnTo>
                  <a:lnTo>
                    <a:pt x="14" y="36"/>
                  </a:lnTo>
                  <a:lnTo>
                    <a:pt x="30" y="19"/>
                  </a:lnTo>
                  <a:lnTo>
                    <a:pt x="48" y="8"/>
                  </a:lnTo>
                  <a:lnTo>
                    <a:pt x="6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nvGrpSpPr>
            <p:cNvPr id="981" name="Google Shape;981;gba9209e1cb_0_9"/>
            <p:cNvGrpSpPr/>
            <p:nvPr/>
          </p:nvGrpSpPr>
          <p:grpSpPr>
            <a:xfrm>
              <a:off x="4387137" y="2330754"/>
              <a:ext cx="460266" cy="311391"/>
              <a:chOff x="5715001" y="3950596"/>
              <a:chExt cx="755650" cy="511231"/>
            </a:xfrm>
          </p:grpSpPr>
          <p:sp>
            <p:nvSpPr>
              <p:cNvPr id="982" name="Google Shape;982;gba9209e1cb_0_9"/>
              <p:cNvSpPr/>
              <p:nvPr/>
            </p:nvSpPr>
            <p:spPr>
              <a:xfrm>
                <a:off x="6283326" y="3950599"/>
                <a:ext cx="161926" cy="61913"/>
              </a:xfrm>
              <a:custGeom>
                <a:avLst/>
                <a:gdLst/>
                <a:ahLst/>
                <a:cxnLst/>
                <a:rect l="l" t="t" r="r" b="b"/>
                <a:pathLst>
                  <a:path w="102" h="39" extrusionOk="0">
                    <a:moveTo>
                      <a:pt x="52" y="0"/>
                    </a:moveTo>
                    <a:lnTo>
                      <a:pt x="66" y="3"/>
                    </a:lnTo>
                    <a:lnTo>
                      <a:pt x="78" y="8"/>
                    </a:lnTo>
                    <a:lnTo>
                      <a:pt x="89" y="13"/>
                    </a:lnTo>
                    <a:lnTo>
                      <a:pt x="102" y="26"/>
                    </a:lnTo>
                    <a:lnTo>
                      <a:pt x="89" y="37"/>
                    </a:lnTo>
                    <a:lnTo>
                      <a:pt x="86" y="38"/>
                    </a:lnTo>
                    <a:lnTo>
                      <a:pt x="86" y="37"/>
                    </a:lnTo>
                    <a:lnTo>
                      <a:pt x="85" y="37"/>
                    </a:lnTo>
                    <a:lnTo>
                      <a:pt x="85" y="36"/>
                    </a:lnTo>
                    <a:lnTo>
                      <a:pt x="82" y="34"/>
                    </a:lnTo>
                    <a:lnTo>
                      <a:pt x="77" y="29"/>
                    </a:lnTo>
                    <a:lnTo>
                      <a:pt x="66" y="22"/>
                    </a:lnTo>
                    <a:lnTo>
                      <a:pt x="52" y="20"/>
                    </a:lnTo>
                    <a:lnTo>
                      <a:pt x="44" y="21"/>
                    </a:lnTo>
                    <a:lnTo>
                      <a:pt x="35" y="24"/>
                    </a:lnTo>
                    <a:lnTo>
                      <a:pt x="24" y="30"/>
                    </a:lnTo>
                    <a:lnTo>
                      <a:pt x="14" y="39"/>
                    </a:lnTo>
                    <a:lnTo>
                      <a:pt x="0" y="25"/>
                    </a:lnTo>
                    <a:lnTo>
                      <a:pt x="19" y="11"/>
                    </a:lnTo>
                    <a:lnTo>
                      <a:pt x="36" y="3"/>
                    </a:lnTo>
                    <a:lnTo>
                      <a:pt x="5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83" name="Google Shape;983;gba9209e1cb_0_9"/>
              <p:cNvSpPr/>
              <p:nvPr/>
            </p:nvSpPr>
            <p:spPr>
              <a:xfrm>
                <a:off x="6122987" y="4012507"/>
                <a:ext cx="158751" cy="63499"/>
              </a:xfrm>
              <a:custGeom>
                <a:avLst/>
                <a:gdLst/>
                <a:ahLst/>
                <a:cxnLst/>
                <a:rect l="l" t="t" r="r" b="b"/>
                <a:pathLst>
                  <a:path w="100" h="40" extrusionOk="0">
                    <a:moveTo>
                      <a:pt x="87" y="0"/>
                    </a:moveTo>
                    <a:lnTo>
                      <a:pt x="100" y="15"/>
                    </a:lnTo>
                    <a:lnTo>
                      <a:pt x="83" y="29"/>
                    </a:lnTo>
                    <a:lnTo>
                      <a:pt x="66" y="37"/>
                    </a:lnTo>
                    <a:lnTo>
                      <a:pt x="50" y="40"/>
                    </a:lnTo>
                    <a:lnTo>
                      <a:pt x="35" y="38"/>
                    </a:lnTo>
                    <a:lnTo>
                      <a:pt x="24" y="33"/>
                    </a:lnTo>
                    <a:lnTo>
                      <a:pt x="13" y="27"/>
                    </a:lnTo>
                    <a:lnTo>
                      <a:pt x="9" y="24"/>
                    </a:lnTo>
                    <a:lnTo>
                      <a:pt x="6" y="20"/>
                    </a:lnTo>
                    <a:lnTo>
                      <a:pt x="0" y="14"/>
                    </a:lnTo>
                    <a:lnTo>
                      <a:pt x="14" y="2"/>
                    </a:lnTo>
                    <a:lnTo>
                      <a:pt x="16" y="2"/>
                    </a:lnTo>
                    <a:lnTo>
                      <a:pt x="16" y="4"/>
                    </a:lnTo>
                    <a:lnTo>
                      <a:pt x="17" y="4"/>
                    </a:lnTo>
                    <a:lnTo>
                      <a:pt x="18" y="7"/>
                    </a:lnTo>
                    <a:lnTo>
                      <a:pt x="21" y="8"/>
                    </a:lnTo>
                    <a:lnTo>
                      <a:pt x="25" y="11"/>
                    </a:lnTo>
                    <a:lnTo>
                      <a:pt x="35" y="17"/>
                    </a:lnTo>
                    <a:lnTo>
                      <a:pt x="50" y="20"/>
                    </a:lnTo>
                    <a:lnTo>
                      <a:pt x="60" y="19"/>
                    </a:lnTo>
                    <a:lnTo>
                      <a:pt x="74" y="12"/>
                    </a:lnTo>
                    <a:lnTo>
                      <a:pt x="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84" name="Google Shape;984;gba9209e1cb_0_9"/>
              <p:cNvSpPr/>
              <p:nvPr/>
            </p:nvSpPr>
            <p:spPr>
              <a:xfrm>
                <a:off x="6062663" y="4017326"/>
                <a:ext cx="407988" cy="444501"/>
              </a:xfrm>
              <a:custGeom>
                <a:avLst/>
                <a:gdLst/>
                <a:ahLst/>
                <a:cxnLst/>
                <a:rect l="l" t="t" r="r" b="b"/>
                <a:pathLst>
                  <a:path w="257" h="280" extrusionOk="0">
                    <a:moveTo>
                      <a:pt x="208" y="0"/>
                    </a:moveTo>
                    <a:lnTo>
                      <a:pt x="257" y="0"/>
                    </a:lnTo>
                    <a:lnTo>
                      <a:pt x="257" y="280"/>
                    </a:lnTo>
                    <a:lnTo>
                      <a:pt x="27" y="280"/>
                    </a:lnTo>
                    <a:lnTo>
                      <a:pt x="27" y="279"/>
                    </a:lnTo>
                    <a:lnTo>
                      <a:pt x="29" y="277"/>
                    </a:lnTo>
                    <a:lnTo>
                      <a:pt x="29" y="275"/>
                    </a:lnTo>
                    <a:lnTo>
                      <a:pt x="31" y="273"/>
                    </a:lnTo>
                    <a:lnTo>
                      <a:pt x="37" y="268"/>
                    </a:lnTo>
                    <a:lnTo>
                      <a:pt x="39" y="264"/>
                    </a:lnTo>
                    <a:lnTo>
                      <a:pt x="40" y="259"/>
                    </a:lnTo>
                    <a:lnTo>
                      <a:pt x="43" y="247"/>
                    </a:lnTo>
                    <a:lnTo>
                      <a:pt x="43" y="230"/>
                    </a:lnTo>
                    <a:lnTo>
                      <a:pt x="40" y="210"/>
                    </a:lnTo>
                    <a:lnTo>
                      <a:pt x="33" y="193"/>
                    </a:lnTo>
                    <a:lnTo>
                      <a:pt x="18" y="178"/>
                    </a:lnTo>
                    <a:lnTo>
                      <a:pt x="13" y="171"/>
                    </a:lnTo>
                    <a:lnTo>
                      <a:pt x="6" y="166"/>
                    </a:lnTo>
                    <a:lnTo>
                      <a:pt x="0" y="162"/>
                    </a:lnTo>
                    <a:lnTo>
                      <a:pt x="5" y="148"/>
                    </a:lnTo>
                    <a:lnTo>
                      <a:pt x="8" y="132"/>
                    </a:lnTo>
                    <a:lnTo>
                      <a:pt x="39" y="148"/>
                    </a:lnTo>
                    <a:lnTo>
                      <a:pt x="39" y="98"/>
                    </a:lnTo>
                    <a:lnTo>
                      <a:pt x="138" y="144"/>
                    </a:lnTo>
                    <a:lnTo>
                      <a:pt x="138" y="98"/>
                    </a:lnTo>
                    <a:lnTo>
                      <a:pt x="208" y="136"/>
                    </a:lnTo>
                    <a:lnTo>
                      <a:pt x="20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85" name="Google Shape;985;gba9209e1cb_0_9"/>
              <p:cNvSpPr/>
              <p:nvPr/>
            </p:nvSpPr>
            <p:spPr>
              <a:xfrm>
                <a:off x="5965826" y="3950596"/>
                <a:ext cx="158751" cy="61913"/>
              </a:xfrm>
              <a:custGeom>
                <a:avLst/>
                <a:gdLst/>
                <a:ahLst/>
                <a:cxnLst/>
                <a:rect l="l" t="t" r="r" b="b"/>
                <a:pathLst>
                  <a:path w="100" h="39" extrusionOk="0">
                    <a:moveTo>
                      <a:pt x="50" y="0"/>
                    </a:moveTo>
                    <a:lnTo>
                      <a:pt x="65" y="3"/>
                    </a:lnTo>
                    <a:lnTo>
                      <a:pt x="76" y="8"/>
                    </a:lnTo>
                    <a:lnTo>
                      <a:pt x="87" y="13"/>
                    </a:lnTo>
                    <a:lnTo>
                      <a:pt x="91" y="16"/>
                    </a:lnTo>
                    <a:lnTo>
                      <a:pt x="94" y="20"/>
                    </a:lnTo>
                    <a:lnTo>
                      <a:pt x="100" y="26"/>
                    </a:lnTo>
                    <a:lnTo>
                      <a:pt x="86" y="38"/>
                    </a:lnTo>
                    <a:lnTo>
                      <a:pt x="79" y="32"/>
                    </a:lnTo>
                    <a:lnTo>
                      <a:pt x="75" y="29"/>
                    </a:lnTo>
                    <a:lnTo>
                      <a:pt x="65" y="22"/>
                    </a:lnTo>
                    <a:lnTo>
                      <a:pt x="50" y="20"/>
                    </a:lnTo>
                    <a:lnTo>
                      <a:pt x="39" y="21"/>
                    </a:lnTo>
                    <a:lnTo>
                      <a:pt x="28" y="28"/>
                    </a:lnTo>
                    <a:lnTo>
                      <a:pt x="13" y="39"/>
                    </a:lnTo>
                    <a:lnTo>
                      <a:pt x="0" y="25"/>
                    </a:lnTo>
                    <a:lnTo>
                      <a:pt x="17" y="11"/>
                    </a:lnTo>
                    <a:lnTo>
                      <a:pt x="34" y="3"/>
                    </a:lnTo>
                    <a:lnTo>
                      <a:pt x="5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86" name="Google Shape;986;gba9209e1cb_0_9"/>
              <p:cNvSpPr/>
              <p:nvPr/>
            </p:nvSpPr>
            <p:spPr>
              <a:xfrm>
                <a:off x="5715001" y="4051405"/>
                <a:ext cx="393701" cy="336551"/>
              </a:xfrm>
              <a:custGeom>
                <a:avLst/>
                <a:gdLst/>
                <a:ahLst/>
                <a:cxnLst/>
                <a:rect l="l" t="t" r="r" b="b"/>
                <a:pathLst>
                  <a:path w="248" h="212" extrusionOk="0">
                    <a:moveTo>
                      <a:pt x="54" y="30"/>
                    </a:moveTo>
                    <a:lnTo>
                      <a:pt x="64" y="33"/>
                    </a:lnTo>
                    <a:lnTo>
                      <a:pt x="74" y="40"/>
                    </a:lnTo>
                    <a:lnTo>
                      <a:pt x="80" y="49"/>
                    </a:lnTo>
                    <a:lnTo>
                      <a:pt x="83" y="61"/>
                    </a:lnTo>
                    <a:lnTo>
                      <a:pt x="80" y="74"/>
                    </a:lnTo>
                    <a:lnTo>
                      <a:pt x="72" y="83"/>
                    </a:lnTo>
                    <a:lnTo>
                      <a:pt x="80" y="87"/>
                    </a:lnTo>
                    <a:lnTo>
                      <a:pt x="88" y="93"/>
                    </a:lnTo>
                    <a:lnTo>
                      <a:pt x="96" y="101"/>
                    </a:lnTo>
                    <a:lnTo>
                      <a:pt x="92" y="106"/>
                    </a:lnTo>
                    <a:lnTo>
                      <a:pt x="89" y="112"/>
                    </a:lnTo>
                    <a:lnTo>
                      <a:pt x="88" y="108"/>
                    </a:lnTo>
                    <a:lnTo>
                      <a:pt x="87" y="105"/>
                    </a:lnTo>
                    <a:lnTo>
                      <a:pt x="84" y="102"/>
                    </a:lnTo>
                    <a:lnTo>
                      <a:pt x="85" y="105"/>
                    </a:lnTo>
                    <a:lnTo>
                      <a:pt x="87" y="106"/>
                    </a:lnTo>
                    <a:lnTo>
                      <a:pt x="87" y="110"/>
                    </a:lnTo>
                    <a:lnTo>
                      <a:pt x="88" y="113"/>
                    </a:lnTo>
                    <a:lnTo>
                      <a:pt x="81" y="127"/>
                    </a:lnTo>
                    <a:lnTo>
                      <a:pt x="79" y="144"/>
                    </a:lnTo>
                    <a:lnTo>
                      <a:pt x="79" y="155"/>
                    </a:lnTo>
                    <a:lnTo>
                      <a:pt x="81" y="168"/>
                    </a:lnTo>
                    <a:lnTo>
                      <a:pt x="68" y="171"/>
                    </a:lnTo>
                    <a:lnTo>
                      <a:pt x="41" y="171"/>
                    </a:lnTo>
                    <a:lnTo>
                      <a:pt x="30" y="169"/>
                    </a:lnTo>
                    <a:lnTo>
                      <a:pt x="21" y="167"/>
                    </a:lnTo>
                    <a:lnTo>
                      <a:pt x="14" y="160"/>
                    </a:lnTo>
                    <a:lnTo>
                      <a:pt x="10" y="152"/>
                    </a:lnTo>
                    <a:lnTo>
                      <a:pt x="12" y="138"/>
                    </a:lnTo>
                    <a:lnTo>
                      <a:pt x="17" y="121"/>
                    </a:lnTo>
                    <a:lnTo>
                      <a:pt x="18" y="118"/>
                    </a:lnTo>
                    <a:lnTo>
                      <a:pt x="18" y="114"/>
                    </a:lnTo>
                    <a:lnTo>
                      <a:pt x="19" y="112"/>
                    </a:lnTo>
                    <a:lnTo>
                      <a:pt x="21" y="108"/>
                    </a:lnTo>
                    <a:lnTo>
                      <a:pt x="21" y="105"/>
                    </a:lnTo>
                    <a:lnTo>
                      <a:pt x="22" y="104"/>
                    </a:lnTo>
                    <a:lnTo>
                      <a:pt x="22" y="102"/>
                    </a:lnTo>
                    <a:lnTo>
                      <a:pt x="21" y="105"/>
                    </a:lnTo>
                    <a:lnTo>
                      <a:pt x="18" y="113"/>
                    </a:lnTo>
                    <a:lnTo>
                      <a:pt x="14" y="123"/>
                    </a:lnTo>
                    <a:lnTo>
                      <a:pt x="9" y="135"/>
                    </a:lnTo>
                    <a:lnTo>
                      <a:pt x="6" y="147"/>
                    </a:lnTo>
                    <a:lnTo>
                      <a:pt x="2" y="144"/>
                    </a:lnTo>
                    <a:lnTo>
                      <a:pt x="1" y="138"/>
                    </a:lnTo>
                    <a:lnTo>
                      <a:pt x="0" y="126"/>
                    </a:lnTo>
                    <a:lnTo>
                      <a:pt x="2" y="113"/>
                    </a:lnTo>
                    <a:lnTo>
                      <a:pt x="9" y="102"/>
                    </a:lnTo>
                    <a:lnTo>
                      <a:pt x="17" y="93"/>
                    </a:lnTo>
                    <a:lnTo>
                      <a:pt x="35" y="83"/>
                    </a:lnTo>
                    <a:lnTo>
                      <a:pt x="27" y="74"/>
                    </a:lnTo>
                    <a:lnTo>
                      <a:pt x="25" y="61"/>
                    </a:lnTo>
                    <a:lnTo>
                      <a:pt x="27" y="49"/>
                    </a:lnTo>
                    <a:lnTo>
                      <a:pt x="33" y="40"/>
                    </a:lnTo>
                    <a:lnTo>
                      <a:pt x="42" y="33"/>
                    </a:lnTo>
                    <a:lnTo>
                      <a:pt x="54" y="30"/>
                    </a:lnTo>
                    <a:close/>
                    <a:moveTo>
                      <a:pt x="167" y="0"/>
                    </a:moveTo>
                    <a:lnTo>
                      <a:pt x="184" y="4"/>
                    </a:lnTo>
                    <a:lnTo>
                      <a:pt x="199" y="13"/>
                    </a:lnTo>
                    <a:lnTo>
                      <a:pt x="208" y="28"/>
                    </a:lnTo>
                    <a:lnTo>
                      <a:pt x="212" y="45"/>
                    </a:lnTo>
                    <a:lnTo>
                      <a:pt x="209" y="58"/>
                    </a:lnTo>
                    <a:lnTo>
                      <a:pt x="204" y="70"/>
                    </a:lnTo>
                    <a:lnTo>
                      <a:pt x="195" y="80"/>
                    </a:lnTo>
                    <a:lnTo>
                      <a:pt x="205" y="85"/>
                    </a:lnTo>
                    <a:lnTo>
                      <a:pt x="216" y="92"/>
                    </a:lnTo>
                    <a:lnTo>
                      <a:pt x="228" y="101"/>
                    </a:lnTo>
                    <a:lnTo>
                      <a:pt x="237" y="113"/>
                    </a:lnTo>
                    <a:lnTo>
                      <a:pt x="245" y="127"/>
                    </a:lnTo>
                    <a:lnTo>
                      <a:pt x="248" y="144"/>
                    </a:lnTo>
                    <a:lnTo>
                      <a:pt x="248" y="157"/>
                    </a:lnTo>
                    <a:lnTo>
                      <a:pt x="245" y="167"/>
                    </a:lnTo>
                    <a:lnTo>
                      <a:pt x="242" y="173"/>
                    </a:lnTo>
                    <a:lnTo>
                      <a:pt x="237" y="176"/>
                    </a:lnTo>
                    <a:lnTo>
                      <a:pt x="234" y="163"/>
                    </a:lnTo>
                    <a:lnTo>
                      <a:pt x="229" y="147"/>
                    </a:lnTo>
                    <a:lnTo>
                      <a:pt x="225" y="133"/>
                    </a:lnTo>
                    <a:lnTo>
                      <a:pt x="220" y="121"/>
                    </a:lnTo>
                    <a:lnTo>
                      <a:pt x="216" y="112"/>
                    </a:lnTo>
                    <a:lnTo>
                      <a:pt x="217" y="120"/>
                    </a:lnTo>
                    <a:lnTo>
                      <a:pt x="221" y="130"/>
                    </a:lnTo>
                    <a:lnTo>
                      <a:pt x="229" y="154"/>
                    </a:lnTo>
                    <a:lnTo>
                      <a:pt x="232" y="171"/>
                    </a:lnTo>
                    <a:lnTo>
                      <a:pt x="233" y="184"/>
                    </a:lnTo>
                    <a:lnTo>
                      <a:pt x="227" y="197"/>
                    </a:lnTo>
                    <a:lnTo>
                      <a:pt x="216" y="205"/>
                    </a:lnTo>
                    <a:lnTo>
                      <a:pt x="203" y="210"/>
                    </a:lnTo>
                    <a:lnTo>
                      <a:pt x="186" y="212"/>
                    </a:lnTo>
                    <a:lnTo>
                      <a:pt x="149" y="212"/>
                    </a:lnTo>
                    <a:lnTo>
                      <a:pt x="132" y="210"/>
                    </a:lnTo>
                    <a:lnTo>
                      <a:pt x="118" y="205"/>
                    </a:lnTo>
                    <a:lnTo>
                      <a:pt x="108" y="197"/>
                    </a:lnTo>
                    <a:lnTo>
                      <a:pt x="101" y="184"/>
                    </a:lnTo>
                    <a:lnTo>
                      <a:pt x="103" y="171"/>
                    </a:lnTo>
                    <a:lnTo>
                      <a:pt x="107" y="154"/>
                    </a:lnTo>
                    <a:lnTo>
                      <a:pt x="114" y="130"/>
                    </a:lnTo>
                    <a:lnTo>
                      <a:pt x="117" y="120"/>
                    </a:lnTo>
                    <a:lnTo>
                      <a:pt x="120" y="112"/>
                    </a:lnTo>
                    <a:lnTo>
                      <a:pt x="116" y="121"/>
                    </a:lnTo>
                    <a:lnTo>
                      <a:pt x="110" y="133"/>
                    </a:lnTo>
                    <a:lnTo>
                      <a:pt x="104" y="147"/>
                    </a:lnTo>
                    <a:lnTo>
                      <a:pt x="100" y="163"/>
                    </a:lnTo>
                    <a:lnTo>
                      <a:pt x="96" y="176"/>
                    </a:lnTo>
                    <a:lnTo>
                      <a:pt x="92" y="173"/>
                    </a:lnTo>
                    <a:lnTo>
                      <a:pt x="89" y="167"/>
                    </a:lnTo>
                    <a:lnTo>
                      <a:pt x="87" y="157"/>
                    </a:lnTo>
                    <a:lnTo>
                      <a:pt x="87" y="144"/>
                    </a:lnTo>
                    <a:lnTo>
                      <a:pt x="89" y="127"/>
                    </a:lnTo>
                    <a:lnTo>
                      <a:pt x="97" y="113"/>
                    </a:lnTo>
                    <a:lnTo>
                      <a:pt x="107" y="101"/>
                    </a:lnTo>
                    <a:lnTo>
                      <a:pt x="118" y="92"/>
                    </a:lnTo>
                    <a:lnTo>
                      <a:pt x="129" y="85"/>
                    </a:lnTo>
                    <a:lnTo>
                      <a:pt x="139" y="80"/>
                    </a:lnTo>
                    <a:lnTo>
                      <a:pt x="132" y="70"/>
                    </a:lnTo>
                    <a:lnTo>
                      <a:pt x="126" y="58"/>
                    </a:lnTo>
                    <a:lnTo>
                      <a:pt x="124" y="45"/>
                    </a:lnTo>
                    <a:lnTo>
                      <a:pt x="128" y="28"/>
                    </a:lnTo>
                    <a:lnTo>
                      <a:pt x="137" y="13"/>
                    </a:lnTo>
                    <a:lnTo>
                      <a:pt x="150" y="4"/>
                    </a:lnTo>
                    <a:lnTo>
                      <a:pt x="16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987" name="Google Shape;987;gba9209e1cb_0_9"/>
            <p:cNvSpPr/>
            <p:nvPr/>
          </p:nvSpPr>
          <p:spPr>
            <a:xfrm>
              <a:off x="9000542" y="2330396"/>
              <a:ext cx="385836" cy="269795"/>
            </a:xfrm>
            <a:custGeom>
              <a:avLst/>
              <a:gdLst/>
              <a:ahLst/>
              <a:cxnLst/>
              <a:rect l="l" t="t" r="r" b="b"/>
              <a:pathLst>
                <a:path w="399" h="279" extrusionOk="0">
                  <a:moveTo>
                    <a:pt x="295" y="207"/>
                  </a:moveTo>
                  <a:lnTo>
                    <a:pt x="310" y="209"/>
                  </a:lnTo>
                  <a:lnTo>
                    <a:pt x="320" y="217"/>
                  </a:lnTo>
                  <a:lnTo>
                    <a:pt x="328" y="228"/>
                  </a:lnTo>
                  <a:lnTo>
                    <a:pt x="331" y="242"/>
                  </a:lnTo>
                  <a:lnTo>
                    <a:pt x="328" y="256"/>
                  </a:lnTo>
                  <a:lnTo>
                    <a:pt x="320" y="268"/>
                  </a:lnTo>
                  <a:lnTo>
                    <a:pt x="310" y="276"/>
                  </a:lnTo>
                  <a:lnTo>
                    <a:pt x="295" y="279"/>
                  </a:lnTo>
                  <a:lnTo>
                    <a:pt x="281" y="276"/>
                  </a:lnTo>
                  <a:lnTo>
                    <a:pt x="269" y="268"/>
                  </a:lnTo>
                  <a:lnTo>
                    <a:pt x="261" y="256"/>
                  </a:lnTo>
                  <a:lnTo>
                    <a:pt x="258" y="242"/>
                  </a:lnTo>
                  <a:lnTo>
                    <a:pt x="261" y="228"/>
                  </a:lnTo>
                  <a:lnTo>
                    <a:pt x="269" y="217"/>
                  </a:lnTo>
                  <a:lnTo>
                    <a:pt x="281" y="209"/>
                  </a:lnTo>
                  <a:lnTo>
                    <a:pt x="295" y="207"/>
                  </a:lnTo>
                  <a:close/>
                  <a:moveTo>
                    <a:pt x="87" y="207"/>
                  </a:moveTo>
                  <a:lnTo>
                    <a:pt x="101" y="209"/>
                  </a:lnTo>
                  <a:lnTo>
                    <a:pt x="113" y="217"/>
                  </a:lnTo>
                  <a:lnTo>
                    <a:pt x="121" y="228"/>
                  </a:lnTo>
                  <a:lnTo>
                    <a:pt x="124" y="242"/>
                  </a:lnTo>
                  <a:lnTo>
                    <a:pt x="121" y="256"/>
                  </a:lnTo>
                  <a:lnTo>
                    <a:pt x="113" y="268"/>
                  </a:lnTo>
                  <a:lnTo>
                    <a:pt x="101" y="276"/>
                  </a:lnTo>
                  <a:lnTo>
                    <a:pt x="87" y="279"/>
                  </a:lnTo>
                  <a:lnTo>
                    <a:pt x="72" y="276"/>
                  </a:lnTo>
                  <a:lnTo>
                    <a:pt x="62" y="268"/>
                  </a:lnTo>
                  <a:lnTo>
                    <a:pt x="54" y="256"/>
                  </a:lnTo>
                  <a:lnTo>
                    <a:pt x="51" y="242"/>
                  </a:lnTo>
                  <a:lnTo>
                    <a:pt x="54" y="228"/>
                  </a:lnTo>
                  <a:lnTo>
                    <a:pt x="62" y="217"/>
                  </a:lnTo>
                  <a:lnTo>
                    <a:pt x="72" y="209"/>
                  </a:lnTo>
                  <a:lnTo>
                    <a:pt x="87" y="207"/>
                  </a:lnTo>
                  <a:close/>
                  <a:moveTo>
                    <a:pt x="299" y="64"/>
                  </a:moveTo>
                  <a:lnTo>
                    <a:pt x="322" y="123"/>
                  </a:lnTo>
                  <a:lnTo>
                    <a:pt x="376" y="123"/>
                  </a:lnTo>
                  <a:lnTo>
                    <a:pt x="351" y="64"/>
                  </a:lnTo>
                  <a:lnTo>
                    <a:pt x="299" y="64"/>
                  </a:lnTo>
                  <a:close/>
                  <a:moveTo>
                    <a:pt x="276" y="40"/>
                  </a:moveTo>
                  <a:lnTo>
                    <a:pt x="367" y="40"/>
                  </a:lnTo>
                  <a:lnTo>
                    <a:pt x="399" y="119"/>
                  </a:lnTo>
                  <a:lnTo>
                    <a:pt x="399" y="229"/>
                  </a:lnTo>
                  <a:lnTo>
                    <a:pt x="352" y="229"/>
                  </a:lnTo>
                  <a:lnTo>
                    <a:pt x="344" y="211"/>
                  </a:lnTo>
                  <a:lnTo>
                    <a:pt x="332" y="196"/>
                  </a:lnTo>
                  <a:lnTo>
                    <a:pt x="315" y="187"/>
                  </a:lnTo>
                  <a:lnTo>
                    <a:pt x="295" y="183"/>
                  </a:lnTo>
                  <a:lnTo>
                    <a:pt x="287" y="183"/>
                  </a:lnTo>
                  <a:lnTo>
                    <a:pt x="281" y="184"/>
                  </a:lnTo>
                  <a:lnTo>
                    <a:pt x="276" y="187"/>
                  </a:lnTo>
                  <a:lnTo>
                    <a:pt x="276" y="40"/>
                  </a:lnTo>
                  <a:close/>
                  <a:moveTo>
                    <a:pt x="22" y="0"/>
                  </a:moveTo>
                  <a:lnTo>
                    <a:pt x="228" y="0"/>
                  </a:lnTo>
                  <a:lnTo>
                    <a:pt x="240" y="2"/>
                  </a:lnTo>
                  <a:lnTo>
                    <a:pt x="248" y="12"/>
                  </a:lnTo>
                  <a:lnTo>
                    <a:pt x="250" y="22"/>
                  </a:lnTo>
                  <a:lnTo>
                    <a:pt x="250" y="203"/>
                  </a:lnTo>
                  <a:lnTo>
                    <a:pt x="243" y="215"/>
                  </a:lnTo>
                  <a:lnTo>
                    <a:pt x="237" y="229"/>
                  </a:lnTo>
                  <a:lnTo>
                    <a:pt x="145" y="229"/>
                  </a:lnTo>
                  <a:lnTo>
                    <a:pt x="138" y="211"/>
                  </a:lnTo>
                  <a:lnTo>
                    <a:pt x="125" y="196"/>
                  </a:lnTo>
                  <a:lnTo>
                    <a:pt x="108" y="187"/>
                  </a:lnTo>
                  <a:lnTo>
                    <a:pt x="87" y="183"/>
                  </a:lnTo>
                  <a:lnTo>
                    <a:pt x="67" y="187"/>
                  </a:lnTo>
                  <a:lnTo>
                    <a:pt x="50" y="196"/>
                  </a:lnTo>
                  <a:lnTo>
                    <a:pt x="37" y="211"/>
                  </a:lnTo>
                  <a:lnTo>
                    <a:pt x="29" y="229"/>
                  </a:lnTo>
                  <a:lnTo>
                    <a:pt x="0" y="229"/>
                  </a:lnTo>
                  <a:lnTo>
                    <a:pt x="0" y="22"/>
                  </a:lnTo>
                  <a:lnTo>
                    <a:pt x="3" y="12"/>
                  </a:lnTo>
                  <a:lnTo>
                    <a:pt x="12" y="2"/>
                  </a:lnTo>
                  <a:lnTo>
                    <a:pt x="2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nvGrpSpPr>
            <p:cNvPr id="988" name="Google Shape;988;gba9209e1cb_0_9"/>
            <p:cNvGrpSpPr/>
            <p:nvPr/>
          </p:nvGrpSpPr>
          <p:grpSpPr>
            <a:xfrm>
              <a:off x="5636413" y="4675785"/>
              <a:ext cx="330696" cy="380977"/>
              <a:chOff x="5773738" y="5307013"/>
              <a:chExt cx="542925" cy="625475"/>
            </a:xfrm>
          </p:grpSpPr>
          <p:sp>
            <p:nvSpPr>
              <p:cNvPr id="989" name="Google Shape;989;gba9209e1cb_0_9"/>
              <p:cNvSpPr/>
              <p:nvPr/>
            </p:nvSpPr>
            <p:spPr>
              <a:xfrm>
                <a:off x="5773738" y="5307013"/>
                <a:ext cx="501650" cy="355600"/>
              </a:xfrm>
              <a:custGeom>
                <a:avLst/>
                <a:gdLst/>
                <a:ahLst/>
                <a:cxnLst/>
                <a:rect l="l" t="t" r="r" b="b"/>
                <a:pathLst>
                  <a:path w="316" h="224" extrusionOk="0">
                    <a:moveTo>
                      <a:pt x="188" y="0"/>
                    </a:moveTo>
                    <a:lnTo>
                      <a:pt x="288" y="0"/>
                    </a:lnTo>
                    <a:lnTo>
                      <a:pt x="316" y="26"/>
                    </a:lnTo>
                    <a:lnTo>
                      <a:pt x="316" y="57"/>
                    </a:lnTo>
                    <a:lnTo>
                      <a:pt x="207" y="57"/>
                    </a:lnTo>
                    <a:lnTo>
                      <a:pt x="200" y="62"/>
                    </a:lnTo>
                    <a:lnTo>
                      <a:pt x="37" y="224"/>
                    </a:lnTo>
                    <a:lnTo>
                      <a:pt x="0" y="188"/>
                    </a:lnTo>
                    <a:lnTo>
                      <a:pt x="18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0" name="Google Shape;990;gba9209e1cb_0_9"/>
              <p:cNvSpPr/>
              <p:nvPr/>
            </p:nvSpPr>
            <p:spPr>
              <a:xfrm>
                <a:off x="5815013" y="5430838"/>
                <a:ext cx="501650" cy="501650"/>
              </a:xfrm>
              <a:custGeom>
                <a:avLst/>
                <a:gdLst/>
                <a:ahLst/>
                <a:cxnLst/>
                <a:rect l="l" t="t" r="r" b="b"/>
                <a:pathLst>
                  <a:path w="316" h="316" extrusionOk="0">
                    <a:moveTo>
                      <a:pt x="264" y="26"/>
                    </a:moveTo>
                    <a:lnTo>
                      <a:pt x="253" y="28"/>
                    </a:lnTo>
                    <a:lnTo>
                      <a:pt x="244" y="34"/>
                    </a:lnTo>
                    <a:lnTo>
                      <a:pt x="239" y="43"/>
                    </a:lnTo>
                    <a:lnTo>
                      <a:pt x="236" y="53"/>
                    </a:lnTo>
                    <a:lnTo>
                      <a:pt x="239" y="62"/>
                    </a:lnTo>
                    <a:lnTo>
                      <a:pt x="244" y="72"/>
                    </a:lnTo>
                    <a:lnTo>
                      <a:pt x="253" y="78"/>
                    </a:lnTo>
                    <a:lnTo>
                      <a:pt x="264" y="79"/>
                    </a:lnTo>
                    <a:lnTo>
                      <a:pt x="273" y="78"/>
                    </a:lnTo>
                    <a:lnTo>
                      <a:pt x="282" y="72"/>
                    </a:lnTo>
                    <a:lnTo>
                      <a:pt x="289" y="62"/>
                    </a:lnTo>
                    <a:lnTo>
                      <a:pt x="290" y="53"/>
                    </a:lnTo>
                    <a:lnTo>
                      <a:pt x="289" y="43"/>
                    </a:lnTo>
                    <a:lnTo>
                      <a:pt x="282" y="34"/>
                    </a:lnTo>
                    <a:lnTo>
                      <a:pt x="273" y="28"/>
                    </a:lnTo>
                    <a:lnTo>
                      <a:pt x="264" y="26"/>
                    </a:lnTo>
                    <a:close/>
                    <a:moveTo>
                      <a:pt x="189" y="0"/>
                    </a:moveTo>
                    <a:lnTo>
                      <a:pt x="290" y="0"/>
                    </a:lnTo>
                    <a:lnTo>
                      <a:pt x="316" y="26"/>
                    </a:lnTo>
                    <a:lnTo>
                      <a:pt x="316" y="132"/>
                    </a:lnTo>
                    <a:lnTo>
                      <a:pt x="131" y="316"/>
                    </a:lnTo>
                    <a:lnTo>
                      <a:pt x="0" y="187"/>
                    </a:lnTo>
                    <a:lnTo>
                      <a:pt x="18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grpSp>
          <p:nvGrpSpPr>
            <p:cNvPr id="991" name="Google Shape;991;gba9209e1cb_0_9"/>
            <p:cNvGrpSpPr/>
            <p:nvPr/>
          </p:nvGrpSpPr>
          <p:grpSpPr>
            <a:xfrm>
              <a:off x="4560872" y="79420"/>
              <a:ext cx="300717" cy="302272"/>
              <a:chOff x="2917825" y="3073401"/>
              <a:chExt cx="920750" cy="925513"/>
            </a:xfrm>
          </p:grpSpPr>
          <p:sp>
            <p:nvSpPr>
              <p:cNvPr id="992" name="Google Shape;992;gba9209e1cb_0_9"/>
              <p:cNvSpPr/>
              <p:nvPr/>
            </p:nvSpPr>
            <p:spPr>
              <a:xfrm>
                <a:off x="2917825" y="3073401"/>
                <a:ext cx="920750" cy="925513"/>
              </a:xfrm>
              <a:custGeom>
                <a:avLst/>
                <a:gdLst/>
                <a:ahLst/>
                <a:cxnLst/>
                <a:rect l="l" t="t" r="r" b="b"/>
                <a:pathLst>
                  <a:path w="580" h="583" extrusionOk="0">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3" name="Google Shape;993;gba9209e1cb_0_9"/>
              <p:cNvSpPr/>
              <p:nvPr/>
            </p:nvSpPr>
            <p:spPr>
              <a:xfrm>
                <a:off x="3084513" y="3319715"/>
                <a:ext cx="584200" cy="457200"/>
              </a:xfrm>
              <a:custGeom>
                <a:avLst/>
                <a:gdLst/>
                <a:ahLst/>
                <a:cxnLst/>
                <a:rect l="l" t="t" r="r" b="b"/>
                <a:pathLst>
                  <a:path w="368" h="288" extrusionOk="0">
                    <a:moveTo>
                      <a:pt x="300" y="0"/>
                    </a:moveTo>
                    <a:lnTo>
                      <a:pt x="368" y="68"/>
                    </a:lnTo>
                    <a:lnTo>
                      <a:pt x="219" y="219"/>
                    </a:lnTo>
                    <a:lnTo>
                      <a:pt x="151" y="288"/>
                    </a:lnTo>
                    <a:lnTo>
                      <a:pt x="0" y="136"/>
                    </a:lnTo>
                    <a:lnTo>
                      <a:pt x="68" y="68"/>
                    </a:lnTo>
                    <a:lnTo>
                      <a:pt x="151" y="151"/>
                    </a:lnTo>
                    <a:lnTo>
                      <a:pt x="300" y="0"/>
                    </a:lnTo>
                    <a:close/>
                  </a:path>
                </a:pathLst>
              </a:custGeom>
              <a:solidFill>
                <a:srgbClr val="DFFB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grpSp>
          <p:nvGrpSpPr>
            <p:cNvPr id="994" name="Google Shape;994;gba9209e1cb_0_9"/>
            <p:cNvGrpSpPr/>
            <p:nvPr/>
          </p:nvGrpSpPr>
          <p:grpSpPr>
            <a:xfrm>
              <a:off x="11232109" y="113077"/>
              <a:ext cx="423778" cy="234833"/>
              <a:chOff x="5961063" y="2919413"/>
              <a:chExt cx="1744662" cy="966788"/>
            </a:xfrm>
          </p:grpSpPr>
          <p:sp>
            <p:nvSpPr>
              <p:cNvPr id="995" name="Google Shape;995;gba9209e1cb_0_9"/>
              <p:cNvSpPr/>
              <p:nvPr/>
            </p:nvSpPr>
            <p:spPr>
              <a:xfrm>
                <a:off x="6635750" y="2971801"/>
                <a:ext cx="401638" cy="454025"/>
              </a:xfrm>
              <a:custGeom>
                <a:avLst/>
                <a:gdLst/>
                <a:ahLst/>
                <a:cxnLst/>
                <a:rect l="l" t="t" r="r" b="b"/>
                <a:pathLst>
                  <a:path w="253" h="286" extrusionOk="0">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6" name="Google Shape;996;gba9209e1cb_0_9"/>
              <p:cNvSpPr/>
              <p:nvPr/>
            </p:nvSpPr>
            <p:spPr>
              <a:xfrm>
                <a:off x="7161213" y="2919413"/>
                <a:ext cx="334963" cy="379413"/>
              </a:xfrm>
              <a:custGeom>
                <a:avLst/>
                <a:gdLst/>
                <a:ahLst/>
                <a:cxnLst/>
                <a:rect l="l" t="t" r="r" b="b"/>
                <a:pathLst>
                  <a:path w="211" h="239" extrusionOk="0">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7" name="Google Shape;997;gba9209e1cb_0_9"/>
              <p:cNvSpPr/>
              <p:nvPr/>
            </p:nvSpPr>
            <p:spPr>
              <a:xfrm>
                <a:off x="6173788" y="2919413"/>
                <a:ext cx="336550" cy="379413"/>
              </a:xfrm>
              <a:custGeom>
                <a:avLst/>
                <a:gdLst/>
                <a:ahLst/>
                <a:cxnLst/>
                <a:rect l="l" t="t" r="r" b="b"/>
                <a:pathLst>
                  <a:path w="212" h="239" extrusionOk="0">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8" name="Google Shape;998;gba9209e1cb_0_9"/>
              <p:cNvSpPr/>
              <p:nvPr/>
            </p:nvSpPr>
            <p:spPr>
              <a:xfrm>
                <a:off x="5961063" y="3308351"/>
                <a:ext cx="674688" cy="355600"/>
              </a:xfrm>
              <a:custGeom>
                <a:avLst/>
                <a:gdLst/>
                <a:ahLst/>
                <a:cxnLst/>
                <a:rect l="l" t="t" r="r" b="b"/>
                <a:pathLst>
                  <a:path w="425" h="224" extrusionOk="0">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999" name="Google Shape;999;gba9209e1cb_0_9"/>
              <p:cNvSpPr/>
              <p:nvPr/>
            </p:nvSpPr>
            <p:spPr>
              <a:xfrm>
                <a:off x="6383338" y="3449638"/>
                <a:ext cx="900113" cy="436563"/>
              </a:xfrm>
              <a:custGeom>
                <a:avLst/>
                <a:gdLst/>
                <a:ahLst/>
                <a:cxnLst/>
                <a:rect l="l" t="t" r="r" b="b"/>
                <a:pathLst>
                  <a:path w="567" h="275" extrusionOk="0">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sp>
            <p:nvSpPr>
              <p:cNvPr id="1000" name="Google Shape;1000;gba9209e1cb_0_9"/>
              <p:cNvSpPr/>
              <p:nvPr/>
            </p:nvSpPr>
            <p:spPr>
              <a:xfrm>
                <a:off x="7038975" y="3311526"/>
                <a:ext cx="666750" cy="354013"/>
              </a:xfrm>
              <a:custGeom>
                <a:avLst/>
                <a:gdLst/>
                <a:ahLst/>
                <a:cxnLst/>
                <a:rect l="l" t="t" r="r" b="b"/>
                <a:pathLst>
                  <a:path w="420" h="223" extrusionOk="0">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1001" name="Google Shape;1001;gba9209e1cb_0_9"/>
            <p:cNvSpPr/>
            <p:nvPr/>
          </p:nvSpPr>
          <p:spPr>
            <a:xfrm>
              <a:off x="11299719" y="4675982"/>
              <a:ext cx="289135" cy="381000"/>
            </a:xfrm>
            <a:custGeom>
              <a:avLst/>
              <a:gdLst/>
              <a:ahLst/>
              <a:cxnLst/>
              <a:rect l="l" t="t" r="r" b="b"/>
              <a:pathLst>
                <a:path w="299" h="394" extrusionOk="0">
                  <a:moveTo>
                    <a:pt x="154" y="266"/>
                  </a:moveTo>
                  <a:lnTo>
                    <a:pt x="165" y="268"/>
                  </a:lnTo>
                  <a:lnTo>
                    <a:pt x="169" y="271"/>
                  </a:lnTo>
                  <a:lnTo>
                    <a:pt x="171" y="272"/>
                  </a:lnTo>
                  <a:lnTo>
                    <a:pt x="174" y="275"/>
                  </a:lnTo>
                  <a:lnTo>
                    <a:pt x="175" y="279"/>
                  </a:lnTo>
                  <a:lnTo>
                    <a:pt x="175" y="288"/>
                  </a:lnTo>
                  <a:lnTo>
                    <a:pt x="174" y="292"/>
                  </a:lnTo>
                  <a:lnTo>
                    <a:pt x="173" y="293"/>
                  </a:lnTo>
                  <a:lnTo>
                    <a:pt x="171" y="296"/>
                  </a:lnTo>
                  <a:lnTo>
                    <a:pt x="169" y="297"/>
                  </a:lnTo>
                  <a:lnTo>
                    <a:pt x="166" y="300"/>
                  </a:lnTo>
                  <a:lnTo>
                    <a:pt x="162" y="301"/>
                  </a:lnTo>
                  <a:lnTo>
                    <a:pt x="158" y="301"/>
                  </a:lnTo>
                  <a:lnTo>
                    <a:pt x="158" y="302"/>
                  </a:lnTo>
                  <a:lnTo>
                    <a:pt x="154" y="302"/>
                  </a:lnTo>
                  <a:lnTo>
                    <a:pt x="154" y="266"/>
                  </a:lnTo>
                  <a:close/>
                  <a:moveTo>
                    <a:pt x="137" y="203"/>
                  </a:moveTo>
                  <a:lnTo>
                    <a:pt x="144" y="203"/>
                  </a:lnTo>
                  <a:lnTo>
                    <a:pt x="144" y="234"/>
                  </a:lnTo>
                  <a:lnTo>
                    <a:pt x="138" y="233"/>
                  </a:lnTo>
                  <a:lnTo>
                    <a:pt x="134" y="232"/>
                  </a:lnTo>
                  <a:lnTo>
                    <a:pt x="129" y="229"/>
                  </a:lnTo>
                  <a:lnTo>
                    <a:pt x="126" y="227"/>
                  </a:lnTo>
                  <a:lnTo>
                    <a:pt x="125" y="223"/>
                  </a:lnTo>
                  <a:lnTo>
                    <a:pt x="125" y="216"/>
                  </a:lnTo>
                  <a:lnTo>
                    <a:pt x="126" y="213"/>
                  </a:lnTo>
                  <a:lnTo>
                    <a:pt x="126" y="212"/>
                  </a:lnTo>
                  <a:lnTo>
                    <a:pt x="128" y="210"/>
                  </a:lnTo>
                  <a:lnTo>
                    <a:pt x="130" y="207"/>
                  </a:lnTo>
                  <a:lnTo>
                    <a:pt x="133" y="206"/>
                  </a:lnTo>
                  <a:lnTo>
                    <a:pt x="137" y="203"/>
                  </a:lnTo>
                  <a:close/>
                  <a:moveTo>
                    <a:pt x="144" y="165"/>
                  </a:moveTo>
                  <a:lnTo>
                    <a:pt x="144" y="179"/>
                  </a:lnTo>
                  <a:lnTo>
                    <a:pt x="137" y="181"/>
                  </a:lnTo>
                  <a:lnTo>
                    <a:pt x="121" y="185"/>
                  </a:lnTo>
                  <a:lnTo>
                    <a:pt x="116" y="187"/>
                  </a:lnTo>
                  <a:lnTo>
                    <a:pt x="104" y="199"/>
                  </a:lnTo>
                  <a:lnTo>
                    <a:pt x="99" y="210"/>
                  </a:lnTo>
                  <a:lnTo>
                    <a:pt x="97" y="215"/>
                  </a:lnTo>
                  <a:lnTo>
                    <a:pt x="97" y="228"/>
                  </a:lnTo>
                  <a:lnTo>
                    <a:pt x="99" y="233"/>
                  </a:lnTo>
                  <a:lnTo>
                    <a:pt x="101" y="237"/>
                  </a:lnTo>
                  <a:lnTo>
                    <a:pt x="103" y="241"/>
                  </a:lnTo>
                  <a:lnTo>
                    <a:pt x="105" y="244"/>
                  </a:lnTo>
                  <a:lnTo>
                    <a:pt x="107" y="246"/>
                  </a:lnTo>
                  <a:lnTo>
                    <a:pt x="109" y="249"/>
                  </a:lnTo>
                  <a:lnTo>
                    <a:pt x="117" y="254"/>
                  </a:lnTo>
                  <a:lnTo>
                    <a:pt x="128" y="257"/>
                  </a:lnTo>
                  <a:lnTo>
                    <a:pt x="132" y="259"/>
                  </a:lnTo>
                  <a:lnTo>
                    <a:pt x="137" y="261"/>
                  </a:lnTo>
                  <a:lnTo>
                    <a:pt x="141" y="261"/>
                  </a:lnTo>
                  <a:lnTo>
                    <a:pt x="141" y="262"/>
                  </a:lnTo>
                  <a:lnTo>
                    <a:pt x="144" y="262"/>
                  </a:lnTo>
                  <a:lnTo>
                    <a:pt x="144" y="302"/>
                  </a:lnTo>
                  <a:lnTo>
                    <a:pt x="137" y="301"/>
                  </a:lnTo>
                  <a:lnTo>
                    <a:pt x="132" y="299"/>
                  </a:lnTo>
                  <a:lnTo>
                    <a:pt x="128" y="295"/>
                  </a:lnTo>
                  <a:lnTo>
                    <a:pt x="125" y="291"/>
                  </a:lnTo>
                  <a:lnTo>
                    <a:pt x="124" y="287"/>
                  </a:lnTo>
                  <a:lnTo>
                    <a:pt x="122" y="282"/>
                  </a:lnTo>
                  <a:lnTo>
                    <a:pt x="122" y="276"/>
                  </a:lnTo>
                  <a:lnTo>
                    <a:pt x="95" y="276"/>
                  </a:lnTo>
                  <a:lnTo>
                    <a:pt x="97" y="291"/>
                  </a:lnTo>
                  <a:lnTo>
                    <a:pt x="101" y="302"/>
                  </a:lnTo>
                  <a:lnTo>
                    <a:pt x="109" y="312"/>
                  </a:lnTo>
                  <a:lnTo>
                    <a:pt x="118" y="318"/>
                  </a:lnTo>
                  <a:lnTo>
                    <a:pt x="130" y="322"/>
                  </a:lnTo>
                  <a:lnTo>
                    <a:pt x="144" y="325"/>
                  </a:lnTo>
                  <a:lnTo>
                    <a:pt x="144" y="342"/>
                  </a:lnTo>
                  <a:lnTo>
                    <a:pt x="154" y="342"/>
                  </a:lnTo>
                  <a:lnTo>
                    <a:pt x="154" y="325"/>
                  </a:lnTo>
                  <a:lnTo>
                    <a:pt x="169" y="323"/>
                  </a:lnTo>
                  <a:lnTo>
                    <a:pt x="179" y="320"/>
                  </a:lnTo>
                  <a:lnTo>
                    <a:pt x="187" y="314"/>
                  </a:lnTo>
                  <a:lnTo>
                    <a:pt x="199" y="302"/>
                  </a:lnTo>
                  <a:lnTo>
                    <a:pt x="202" y="296"/>
                  </a:lnTo>
                  <a:lnTo>
                    <a:pt x="203" y="292"/>
                  </a:lnTo>
                  <a:lnTo>
                    <a:pt x="203" y="274"/>
                  </a:lnTo>
                  <a:lnTo>
                    <a:pt x="200" y="266"/>
                  </a:lnTo>
                  <a:lnTo>
                    <a:pt x="198" y="261"/>
                  </a:lnTo>
                  <a:lnTo>
                    <a:pt x="192" y="253"/>
                  </a:lnTo>
                  <a:lnTo>
                    <a:pt x="187" y="249"/>
                  </a:lnTo>
                  <a:lnTo>
                    <a:pt x="178" y="244"/>
                  </a:lnTo>
                  <a:lnTo>
                    <a:pt x="165" y="240"/>
                  </a:lnTo>
                  <a:lnTo>
                    <a:pt x="162" y="238"/>
                  </a:lnTo>
                  <a:lnTo>
                    <a:pt x="157" y="238"/>
                  </a:lnTo>
                  <a:lnTo>
                    <a:pt x="155" y="237"/>
                  </a:lnTo>
                  <a:lnTo>
                    <a:pt x="154" y="237"/>
                  </a:lnTo>
                  <a:lnTo>
                    <a:pt x="154" y="203"/>
                  </a:lnTo>
                  <a:lnTo>
                    <a:pt x="158" y="203"/>
                  </a:lnTo>
                  <a:lnTo>
                    <a:pt x="166" y="208"/>
                  </a:lnTo>
                  <a:lnTo>
                    <a:pt x="171" y="221"/>
                  </a:lnTo>
                  <a:lnTo>
                    <a:pt x="199" y="221"/>
                  </a:lnTo>
                  <a:lnTo>
                    <a:pt x="198" y="216"/>
                  </a:lnTo>
                  <a:lnTo>
                    <a:pt x="194" y="204"/>
                  </a:lnTo>
                  <a:lnTo>
                    <a:pt x="190" y="198"/>
                  </a:lnTo>
                  <a:lnTo>
                    <a:pt x="184" y="191"/>
                  </a:lnTo>
                  <a:lnTo>
                    <a:pt x="171" y="183"/>
                  </a:lnTo>
                  <a:lnTo>
                    <a:pt x="163" y="182"/>
                  </a:lnTo>
                  <a:lnTo>
                    <a:pt x="154" y="179"/>
                  </a:lnTo>
                  <a:lnTo>
                    <a:pt x="154" y="165"/>
                  </a:lnTo>
                  <a:lnTo>
                    <a:pt x="144" y="165"/>
                  </a:lnTo>
                  <a:close/>
                  <a:moveTo>
                    <a:pt x="129" y="84"/>
                  </a:moveTo>
                  <a:lnTo>
                    <a:pt x="129" y="110"/>
                  </a:lnTo>
                  <a:lnTo>
                    <a:pt x="170" y="110"/>
                  </a:lnTo>
                  <a:lnTo>
                    <a:pt x="170" y="84"/>
                  </a:lnTo>
                  <a:lnTo>
                    <a:pt x="129" y="84"/>
                  </a:lnTo>
                  <a:close/>
                  <a:moveTo>
                    <a:pt x="109" y="0"/>
                  </a:moveTo>
                  <a:lnTo>
                    <a:pt x="188" y="0"/>
                  </a:lnTo>
                  <a:lnTo>
                    <a:pt x="186" y="14"/>
                  </a:lnTo>
                  <a:lnTo>
                    <a:pt x="217" y="29"/>
                  </a:lnTo>
                  <a:lnTo>
                    <a:pt x="198" y="77"/>
                  </a:lnTo>
                  <a:lnTo>
                    <a:pt x="194" y="90"/>
                  </a:lnTo>
                  <a:lnTo>
                    <a:pt x="195" y="101"/>
                  </a:lnTo>
                  <a:lnTo>
                    <a:pt x="199" y="110"/>
                  </a:lnTo>
                  <a:lnTo>
                    <a:pt x="204" y="117"/>
                  </a:lnTo>
                  <a:lnTo>
                    <a:pt x="209" y="124"/>
                  </a:lnTo>
                  <a:lnTo>
                    <a:pt x="228" y="151"/>
                  </a:lnTo>
                  <a:lnTo>
                    <a:pt x="245" y="178"/>
                  </a:lnTo>
                  <a:lnTo>
                    <a:pt x="262" y="208"/>
                  </a:lnTo>
                  <a:lnTo>
                    <a:pt x="277" y="237"/>
                  </a:lnTo>
                  <a:lnTo>
                    <a:pt x="289" y="265"/>
                  </a:lnTo>
                  <a:lnTo>
                    <a:pt x="297" y="291"/>
                  </a:lnTo>
                  <a:lnTo>
                    <a:pt x="299" y="314"/>
                  </a:lnTo>
                  <a:lnTo>
                    <a:pt x="298" y="337"/>
                  </a:lnTo>
                  <a:lnTo>
                    <a:pt x="291" y="355"/>
                  </a:lnTo>
                  <a:lnTo>
                    <a:pt x="283" y="368"/>
                  </a:lnTo>
                  <a:lnTo>
                    <a:pt x="271" y="378"/>
                  </a:lnTo>
                  <a:lnTo>
                    <a:pt x="256" y="385"/>
                  </a:lnTo>
                  <a:lnTo>
                    <a:pt x="238" y="390"/>
                  </a:lnTo>
                  <a:lnTo>
                    <a:pt x="219" y="393"/>
                  </a:lnTo>
                  <a:lnTo>
                    <a:pt x="198" y="394"/>
                  </a:lnTo>
                  <a:lnTo>
                    <a:pt x="100" y="394"/>
                  </a:lnTo>
                  <a:lnTo>
                    <a:pt x="79" y="393"/>
                  </a:lnTo>
                  <a:lnTo>
                    <a:pt x="59" y="390"/>
                  </a:lnTo>
                  <a:lnTo>
                    <a:pt x="42" y="385"/>
                  </a:lnTo>
                  <a:lnTo>
                    <a:pt x="28" y="378"/>
                  </a:lnTo>
                  <a:lnTo>
                    <a:pt x="16" y="368"/>
                  </a:lnTo>
                  <a:lnTo>
                    <a:pt x="8" y="355"/>
                  </a:lnTo>
                  <a:lnTo>
                    <a:pt x="1" y="337"/>
                  </a:lnTo>
                  <a:lnTo>
                    <a:pt x="0" y="314"/>
                  </a:lnTo>
                  <a:lnTo>
                    <a:pt x="2" y="291"/>
                  </a:lnTo>
                  <a:lnTo>
                    <a:pt x="10" y="265"/>
                  </a:lnTo>
                  <a:lnTo>
                    <a:pt x="21" y="237"/>
                  </a:lnTo>
                  <a:lnTo>
                    <a:pt x="35" y="208"/>
                  </a:lnTo>
                  <a:lnTo>
                    <a:pt x="53" y="178"/>
                  </a:lnTo>
                  <a:lnTo>
                    <a:pt x="70" y="151"/>
                  </a:lnTo>
                  <a:lnTo>
                    <a:pt x="88" y="124"/>
                  </a:lnTo>
                  <a:lnTo>
                    <a:pt x="93" y="118"/>
                  </a:lnTo>
                  <a:lnTo>
                    <a:pt x="99" y="110"/>
                  </a:lnTo>
                  <a:lnTo>
                    <a:pt x="103" y="101"/>
                  </a:lnTo>
                  <a:lnTo>
                    <a:pt x="104" y="90"/>
                  </a:lnTo>
                  <a:lnTo>
                    <a:pt x="100" y="77"/>
                  </a:lnTo>
                  <a:lnTo>
                    <a:pt x="80" y="29"/>
                  </a:lnTo>
                  <a:lnTo>
                    <a:pt x="113" y="18"/>
                  </a:lnTo>
                  <a:lnTo>
                    <a:pt x="10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54">
                <a:solidFill>
                  <a:schemeClr val="dk1"/>
                </a:solidFill>
                <a:latin typeface="Calibri"/>
                <a:ea typeface="Calibri"/>
                <a:cs typeface="Calibri"/>
                <a:sym typeface="Calibri"/>
              </a:endParaRPr>
            </a:p>
          </p:txBody>
        </p:sp>
      </p:grpSp>
      <p:sp>
        <p:nvSpPr>
          <p:cNvPr id="1002" name="Google Shape;1002;gba9209e1cb_0_9"/>
          <p:cNvSpPr/>
          <p:nvPr/>
        </p:nvSpPr>
        <p:spPr>
          <a:xfrm>
            <a:off x="509644" y="524011"/>
            <a:ext cx="2100600" cy="1137900"/>
          </a:xfrm>
          <a:prstGeom prst="snip1Rect">
            <a:avLst>
              <a:gd name="adj" fmla="val 12203"/>
            </a:avLst>
          </a:prstGeom>
          <a:solidFill>
            <a:srgbClr val="A1AC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03" name="Google Shape;1003;gba9209e1cb_0_9"/>
          <p:cNvSpPr/>
          <p:nvPr/>
        </p:nvSpPr>
        <p:spPr>
          <a:xfrm>
            <a:off x="2783840" y="524011"/>
            <a:ext cx="2113200" cy="765600"/>
          </a:xfrm>
          <a:prstGeom prst="snip1Rect">
            <a:avLst>
              <a:gd name="adj" fmla="val 12756"/>
            </a:avLst>
          </a:prstGeom>
          <a:solidFill>
            <a:srgbClr val="A1AC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04" name="Google Shape;1004;gba9209e1cb_0_9"/>
          <p:cNvSpPr/>
          <p:nvPr/>
        </p:nvSpPr>
        <p:spPr>
          <a:xfrm>
            <a:off x="5049520" y="516027"/>
            <a:ext cx="2113200" cy="1448100"/>
          </a:xfrm>
          <a:prstGeom prst="snip1Rect">
            <a:avLst>
              <a:gd name="adj" fmla="val 12230"/>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sz="1000">
              <a:solidFill>
                <a:srgbClr val="001189"/>
              </a:solidFill>
              <a:latin typeface="Calibri"/>
              <a:ea typeface="Calibri"/>
              <a:cs typeface="Calibri"/>
              <a:sym typeface="Calibri"/>
            </a:endParaRPr>
          </a:p>
        </p:txBody>
      </p:sp>
      <p:sp>
        <p:nvSpPr>
          <p:cNvPr id="1005" name="Google Shape;1005;gba9209e1cb_0_9"/>
          <p:cNvSpPr/>
          <p:nvPr/>
        </p:nvSpPr>
        <p:spPr>
          <a:xfrm>
            <a:off x="7315200" y="518959"/>
            <a:ext cx="2113200" cy="746400"/>
          </a:xfrm>
          <a:prstGeom prst="snip1Rect">
            <a:avLst>
              <a:gd name="adj" fmla="val 16667"/>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06" name="Google Shape;1006;gba9209e1cb_0_9"/>
          <p:cNvSpPr/>
          <p:nvPr/>
        </p:nvSpPr>
        <p:spPr>
          <a:xfrm>
            <a:off x="9580880" y="518960"/>
            <a:ext cx="2113200" cy="1657500"/>
          </a:xfrm>
          <a:prstGeom prst="snip1Rect">
            <a:avLst>
              <a:gd name="adj" fmla="val 9731"/>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sz="1000">
              <a:solidFill>
                <a:srgbClr val="001189"/>
              </a:solidFill>
              <a:latin typeface="Calibri"/>
              <a:ea typeface="Calibri"/>
              <a:cs typeface="Calibri"/>
              <a:sym typeface="Calibri"/>
            </a:endParaRPr>
          </a:p>
        </p:txBody>
      </p:sp>
      <p:sp>
        <p:nvSpPr>
          <p:cNvPr id="1007" name="Google Shape;1007;gba9209e1cb_0_9"/>
          <p:cNvSpPr/>
          <p:nvPr/>
        </p:nvSpPr>
        <p:spPr>
          <a:xfrm>
            <a:off x="2783840" y="2664679"/>
            <a:ext cx="2113200" cy="876000"/>
          </a:xfrm>
          <a:prstGeom prst="snip1Rect">
            <a:avLst>
              <a:gd name="adj" fmla="val 10923"/>
            </a:avLst>
          </a:prstGeom>
          <a:solidFill>
            <a:srgbClr val="A1AC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08" name="Google Shape;1008;gba9209e1cb_0_9"/>
          <p:cNvSpPr/>
          <p:nvPr/>
        </p:nvSpPr>
        <p:spPr>
          <a:xfrm>
            <a:off x="7315200" y="2641539"/>
            <a:ext cx="2113200" cy="899100"/>
          </a:xfrm>
          <a:prstGeom prst="snip1Rect">
            <a:avLst>
              <a:gd name="adj" fmla="val 16667"/>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09" name="Google Shape;1009;gba9209e1cb_0_9"/>
          <p:cNvSpPr/>
          <p:nvPr/>
        </p:nvSpPr>
        <p:spPr>
          <a:xfrm>
            <a:off x="6218110" y="5103814"/>
            <a:ext cx="5476200" cy="631500"/>
          </a:xfrm>
          <a:prstGeom prst="snip1Rect">
            <a:avLst>
              <a:gd name="adj" fmla="val 16667"/>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10" name="Google Shape;1010;gba9209e1cb_0_9"/>
          <p:cNvSpPr/>
          <p:nvPr/>
        </p:nvSpPr>
        <p:spPr>
          <a:xfrm>
            <a:off x="5049520" y="2433319"/>
            <a:ext cx="2113200" cy="2081400"/>
          </a:xfrm>
          <a:prstGeom prst="snip1Rect">
            <a:avLst>
              <a:gd name="adj" fmla="val 7128"/>
            </a:avLst>
          </a:prstGeom>
          <a:solidFill>
            <a:srgbClr val="00AB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sz="1100">
              <a:solidFill>
                <a:srgbClr val="DFFBF0"/>
              </a:solidFill>
              <a:latin typeface="Calibri"/>
              <a:ea typeface="Calibri"/>
              <a:cs typeface="Calibri"/>
              <a:sym typeface="Calibri"/>
            </a:endParaRPr>
          </a:p>
        </p:txBody>
      </p:sp>
      <p:sp>
        <p:nvSpPr>
          <p:cNvPr id="1011" name="Google Shape;1011;gba9209e1cb_0_9"/>
          <p:cNvSpPr/>
          <p:nvPr/>
        </p:nvSpPr>
        <p:spPr>
          <a:xfrm>
            <a:off x="9580880" y="2541956"/>
            <a:ext cx="2113200" cy="1972800"/>
          </a:xfrm>
          <a:prstGeom prst="snip1Rect">
            <a:avLst>
              <a:gd name="adj" fmla="val 9356"/>
            </a:avLst>
          </a:prstGeom>
          <a:solidFill>
            <a:srgbClr val="00AB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sz="1000">
              <a:solidFill>
                <a:srgbClr val="DFFBF0"/>
              </a:solidFill>
              <a:latin typeface="Calibri"/>
              <a:ea typeface="Calibri"/>
              <a:cs typeface="Calibri"/>
              <a:sym typeface="Calibri"/>
            </a:endParaRPr>
          </a:p>
        </p:txBody>
      </p:sp>
      <p:sp>
        <p:nvSpPr>
          <p:cNvPr id="1012" name="Google Shape;1012;gba9209e1cb_0_9"/>
          <p:cNvSpPr/>
          <p:nvPr/>
        </p:nvSpPr>
        <p:spPr>
          <a:xfrm>
            <a:off x="6218110" y="5811521"/>
            <a:ext cx="5476200" cy="411900"/>
          </a:xfrm>
          <a:prstGeom prst="snip1Rect">
            <a:avLst>
              <a:gd name="adj" fmla="val 16667"/>
            </a:avLst>
          </a:prstGeom>
          <a:solidFill>
            <a:srgbClr val="00AB65"/>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13" name="Google Shape;1013;gba9209e1cb_0_9"/>
          <p:cNvSpPr/>
          <p:nvPr/>
        </p:nvSpPr>
        <p:spPr>
          <a:xfrm>
            <a:off x="7315200" y="3615595"/>
            <a:ext cx="2113200" cy="899100"/>
          </a:xfrm>
          <a:prstGeom prst="snip1Rect">
            <a:avLst>
              <a:gd name="adj" fmla="val 16667"/>
            </a:avLst>
          </a:prstGeom>
          <a:solidFill>
            <a:srgbClr val="00AB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14" name="Google Shape;1014;gba9209e1cb_0_9"/>
          <p:cNvSpPr/>
          <p:nvPr/>
        </p:nvSpPr>
        <p:spPr>
          <a:xfrm>
            <a:off x="7315200" y="1341670"/>
            <a:ext cx="2113200" cy="573600"/>
          </a:xfrm>
          <a:prstGeom prst="snip1Rect">
            <a:avLst>
              <a:gd name="adj" fmla="val 16667"/>
            </a:avLst>
          </a:prstGeom>
          <a:solidFill>
            <a:srgbClr val="D0D5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15" name="Google Shape;1015;gba9209e1cb_0_9"/>
          <p:cNvSpPr txBox="1"/>
          <p:nvPr/>
        </p:nvSpPr>
        <p:spPr>
          <a:xfrm rot="-5400000">
            <a:off x="-1252318" y="1533546"/>
            <a:ext cx="2961600" cy="316800"/>
          </a:xfrm>
          <a:prstGeom prst="rect">
            <a:avLst/>
          </a:prstGeom>
          <a:solidFill>
            <a:srgbClr val="D0D5FE"/>
          </a:solid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16" name="Google Shape;1016;gba9209e1cb_0_9"/>
          <p:cNvSpPr txBox="1"/>
          <p:nvPr/>
        </p:nvSpPr>
        <p:spPr>
          <a:xfrm rot="-5400000">
            <a:off x="-1315440" y="4627609"/>
            <a:ext cx="3048600" cy="316800"/>
          </a:xfrm>
          <a:prstGeom prst="rect">
            <a:avLst/>
          </a:prstGeom>
          <a:solidFill>
            <a:srgbClr val="00AB6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17" name="Google Shape;1017;gba9209e1cb_0_9"/>
          <p:cNvSpPr/>
          <p:nvPr/>
        </p:nvSpPr>
        <p:spPr>
          <a:xfrm>
            <a:off x="536714" y="5101970"/>
            <a:ext cx="5405400" cy="609600"/>
          </a:xfrm>
          <a:prstGeom prst="snip1Rect">
            <a:avLst>
              <a:gd name="adj" fmla="val 12837"/>
            </a:avLst>
          </a:prstGeom>
          <a:solidFill>
            <a:srgbClr val="A1ACF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r>
              <a:rPr lang="en-US" sz="1467">
                <a:solidFill>
                  <a:srgbClr val="001189"/>
                </a:solidFill>
                <a:latin typeface="Calibri"/>
                <a:ea typeface="Calibri"/>
                <a:cs typeface="Calibri"/>
                <a:sym typeface="Calibri"/>
              </a:rPr>
              <a:t>…</a:t>
            </a:r>
            <a:endParaRPr/>
          </a:p>
        </p:txBody>
      </p:sp>
      <p:sp>
        <p:nvSpPr>
          <p:cNvPr id="1018" name="Google Shape;1018;gba9209e1cb_0_9"/>
          <p:cNvSpPr/>
          <p:nvPr/>
        </p:nvSpPr>
        <p:spPr>
          <a:xfrm>
            <a:off x="545561" y="5811519"/>
            <a:ext cx="5396700" cy="449700"/>
          </a:xfrm>
          <a:prstGeom prst="snip1Rect">
            <a:avLst>
              <a:gd name="adj" fmla="val 12837"/>
            </a:avLst>
          </a:prstGeom>
          <a:solidFill>
            <a:srgbClr val="007243"/>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19" name="Google Shape;1019;gba9209e1cb_0_9"/>
          <p:cNvSpPr/>
          <p:nvPr/>
        </p:nvSpPr>
        <p:spPr>
          <a:xfrm>
            <a:off x="2799261" y="1341670"/>
            <a:ext cx="2113200" cy="573600"/>
          </a:xfrm>
          <a:prstGeom prst="snip1Rect">
            <a:avLst>
              <a:gd name="adj" fmla="val 16667"/>
            </a:avLst>
          </a:prstGeom>
          <a:solidFill>
            <a:srgbClr val="0072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20" name="Google Shape;1020;gba9209e1cb_0_9"/>
          <p:cNvSpPr/>
          <p:nvPr/>
        </p:nvSpPr>
        <p:spPr>
          <a:xfrm>
            <a:off x="2790519" y="3615594"/>
            <a:ext cx="2113200" cy="899100"/>
          </a:xfrm>
          <a:prstGeom prst="snip1Rect">
            <a:avLst>
              <a:gd name="adj" fmla="val 16667"/>
            </a:avLst>
          </a:prstGeom>
          <a:solidFill>
            <a:srgbClr val="0072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
        <p:nvSpPr>
          <p:cNvPr id="1021" name="Google Shape;1021;gba9209e1cb_0_9"/>
          <p:cNvSpPr/>
          <p:nvPr/>
        </p:nvSpPr>
        <p:spPr>
          <a:xfrm>
            <a:off x="509644" y="3607194"/>
            <a:ext cx="2113200" cy="899100"/>
          </a:xfrm>
          <a:prstGeom prst="snip1Rect">
            <a:avLst>
              <a:gd name="adj" fmla="val 16667"/>
            </a:avLst>
          </a:prstGeom>
          <a:solidFill>
            <a:srgbClr val="0072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67">
                <a:solidFill>
                  <a:srgbClr val="DFFBF0"/>
                </a:solidFill>
                <a:latin typeface="Calibri"/>
                <a:ea typeface="Calibri"/>
                <a:cs typeface="Calibri"/>
                <a:sym typeface="Calibri"/>
              </a:rPr>
              <a:t>…</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ba9209e1cb_0_277"/>
          <p:cNvSpPr txBox="1">
            <a:spLocks noGrp="1"/>
          </p:cNvSpPr>
          <p:nvPr>
            <p:ph type="sldNum" idx="12"/>
          </p:nvPr>
        </p:nvSpPr>
        <p:spPr>
          <a:xfrm>
            <a:off x="410881" y="6332830"/>
            <a:ext cx="507300" cy="27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1027" name="Google Shape;1027;gba9209e1cb_0_277"/>
          <p:cNvSpPr/>
          <p:nvPr/>
        </p:nvSpPr>
        <p:spPr>
          <a:xfrm>
            <a:off x="614081" y="1098856"/>
            <a:ext cx="11385000" cy="4887000"/>
          </a:xfrm>
          <a:prstGeom prst="rect">
            <a:avLst/>
          </a:prstGeom>
          <a:gradFill>
            <a:gsLst>
              <a:gs pos="0">
                <a:srgbClr val="00E487"/>
              </a:gs>
              <a:gs pos="50000">
                <a:srgbClr val="00E487"/>
              </a:gs>
              <a:gs pos="100000">
                <a:srgbClr val="1ECBD0"/>
              </a:gs>
            </a:gsLst>
            <a:lin ang="1890004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028" name="Google Shape;1028;gba9209e1cb_0_277"/>
          <p:cNvCxnSpPr>
            <a:stCxn id="1027" idx="0"/>
            <a:endCxn id="1027" idx="2"/>
          </p:cNvCxnSpPr>
          <p:nvPr/>
        </p:nvCxnSpPr>
        <p:spPr>
          <a:xfrm>
            <a:off x="6306581" y="1098856"/>
            <a:ext cx="0" cy="4887000"/>
          </a:xfrm>
          <a:prstGeom prst="straightConnector1">
            <a:avLst/>
          </a:prstGeom>
          <a:noFill/>
          <a:ln w="19050" cap="flat" cmpd="sng">
            <a:solidFill>
              <a:srgbClr val="55FFBA"/>
            </a:solidFill>
            <a:prstDash val="dot"/>
            <a:miter lim="800000"/>
            <a:headEnd type="none" w="sm" len="sm"/>
            <a:tailEnd type="none" w="sm" len="sm"/>
          </a:ln>
        </p:spPr>
      </p:cxnSp>
      <p:cxnSp>
        <p:nvCxnSpPr>
          <p:cNvPr id="1029" name="Google Shape;1029;gba9209e1cb_0_277"/>
          <p:cNvCxnSpPr>
            <a:stCxn id="1027" idx="1"/>
            <a:endCxn id="1027" idx="3"/>
          </p:cNvCxnSpPr>
          <p:nvPr/>
        </p:nvCxnSpPr>
        <p:spPr>
          <a:xfrm>
            <a:off x="614081" y="3542356"/>
            <a:ext cx="11385000" cy="0"/>
          </a:xfrm>
          <a:prstGeom prst="straightConnector1">
            <a:avLst/>
          </a:prstGeom>
          <a:noFill/>
          <a:ln w="19050" cap="flat" cmpd="sng">
            <a:solidFill>
              <a:srgbClr val="55FFBA"/>
            </a:solidFill>
            <a:prstDash val="dot"/>
            <a:miter lim="800000"/>
            <a:headEnd type="none" w="sm" len="sm"/>
            <a:tailEnd type="none" w="sm" len="sm"/>
          </a:ln>
        </p:spPr>
      </p:cxnSp>
      <p:cxnSp>
        <p:nvCxnSpPr>
          <p:cNvPr id="1030" name="Google Shape;1030;gba9209e1cb_0_277"/>
          <p:cNvCxnSpPr/>
          <p:nvPr/>
        </p:nvCxnSpPr>
        <p:spPr>
          <a:xfrm rot="10800000" flipH="1">
            <a:off x="598539" y="1234831"/>
            <a:ext cx="11272200" cy="4711200"/>
          </a:xfrm>
          <a:prstGeom prst="straightConnector1">
            <a:avLst/>
          </a:prstGeom>
          <a:noFill/>
          <a:ln w="9525" cap="flat" cmpd="sng">
            <a:solidFill>
              <a:srgbClr val="3952FE"/>
            </a:solidFill>
            <a:prstDash val="solid"/>
            <a:miter lim="800000"/>
            <a:headEnd type="none" w="sm" len="sm"/>
            <a:tailEnd type="triangle" w="med" len="med"/>
          </a:ln>
        </p:spPr>
      </p:cxnSp>
      <p:sp>
        <p:nvSpPr>
          <p:cNvPr id="1031" name="Google Shape;1031;gba9209e1cb_0_277"/>
          <p:cNvSpPr txBox="1"/>
          <p:nvPr/>
        </p:nvSpPr>
        <p:spPr>
          <a:xfrm>
            <a:off x="657379" y="5533793"/>
            <a:ext cx="774300" cy="430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Low </a:t>
            </a:r>
            <a:endParaRPr/>
          </a:p>
          <a:p>
            <a:pPr marL="0" marR="0" lvl="0" indent="0" algn="l" rtl="0">
              <a:spcBef>
                <a:spcPts val="0"/>
              </a:spcBef>
              <a:spcAft>
                <a:spcPts val="0"/>
              </a:spcAft>
              <a:buNone/>
            </a:pPr>
            <a:r>
              <a:rPr lang="en-US" sz="1400">
                <a:solidFill>
                  <a:srgbClr val="007243"/>
                </a:solidFill>
                <a:latin typeface="Calibri"/>
                <a:ea typeface="Calibri"/>
                <a:cs typeface="Calibri"/>
                <a:sym typeface="Calibri"/>
              </a:rPr>
              <a:t>           High</a:t>
            </a:r>
            <a:endParaRPr/>
          </a:p>
        </p:txBody>
      </p:sp>
      <p:sp>
        <p:nvSpPr>
          <p:cNvPr id="1032" name="Google Shape;1032;gba9209e1cb_0_277"/>
          <p:cNvSpPr txBox="1"/>
          <p:nvPr/>
        </p:nvSpPr>
        <p:spPr>
          <a:xfrm>
            <a:off x="650199" y="1162812"/>
            <a:ext cx="3333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High</a:t>
            </a:r>
            <a:endParaRPr/>
          </a:p>
        </p:txBody>
      </p:sp>
      <p:sp>
        <p:nvSpPr>
          <p:cNvPr id="1033" name="Google Shape;1033;gba9209e1cb_0_277"/>
          <p:cNvSpPr txBox="1"/>
          <p:nvPr/>
        </p:nvSpPr>
        <p:spPr>
          <a:xfrm rot="-5400000">
            <a:off x="104204" y="3393998"/>
            <a:ext cx="13869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EXPECTED RETURN</a:t>
            </a:r>
            <a:endParaRPr/>
          </a:p>
        </p:txBody>
      </p:sp>
      <p:sp>
        <p:nvSpPr>
          <p:cNvPr id="1034" name="Google Shape;1034;gba9209e1cb_0_277"/>
          <p:cNvSpPr txBox="1"/>
          <p:nvPr/>
        </p:nvSpPr>
        <p:spPr>
          <a:xfrm>
            <a:off x="11578619" y="5701203"/>
            <a:ext cx="2976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Low</a:t>
            </a:r>
            <a:endParaRPr/>
          </a:p>
        </p:txBody>
      </p:sp>
      <p:sp>
        <p:nvSpPr>
          <p:cNvPr id="1035" name="Google Shape;1035;gba9209e1cb_0_277"/>
          <p:cNvSpPr txBox="1"/>
          <p:nvPr/>
        </p:nvSpPr>
        <p:spPr>
          <a:xfrm>
            <a:off x="5682582" y="5684482"/>
            <a:ext cx="13011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007243"/>
                </a:solidFill>
                <a:latin typeface="Calibri"/>
                <a:ea typeface="Calibri"/>
                <a:cs typeface="Calibri"/>
                <a:sym typeface="Calibri"/>
              </a:rPr>
              <a:t>INNOVATION RISK</a:t>
            </a:r>
            <a:endParaRPr/>
          </a:p>
        </p:txBody>
      </p:sp>
      <p:sp>
        <p:nvSpPr>
          <p:cNvPr id="1036" name="Google Shape;1036;gba9209e1cb_0_277"/>
          <p:cNvSpPr txBox="1"/>
          <p:nvPr/>
        </p:nvSpPr>
        <p:spPr>
          <a:xfrm>
            <a:off x="79358" y="4864770"/>
            <a:ext cx="5193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7283FF"/>
                </a:solidFill>
                <a:latin typeface="Calibri"/>
                <a:ea typeface="Calibri"/>
                <a:cs typeface="Calibri"/>
                <a:sym typeface="Calibri"/>
              </a:rPr>
              <a:t>IDEATE</a:t>
            </a:r>
            <a:endParaRPr/>
          </a:p>
        </p:txBody>
      </p:sp>
      <p:sp>
        <p:nvSpPr>
          <p:cNvPr id="1037" name="Google Shape;1037;gba9209e1cb_0_277"/>
          <p:cNvSpPr txBox="1"/>
          <p:nvPr/>
        </p:nvSpPr>
        <p:spPr>
          <a:xfrm>
            <a:off x="657681" y="5193650"/>
            <a:ext cx="2967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7283FF"/>
                </a:solidFill>
                <a:latin typeface="Calibri"/>
                <a:ea typeface="Calibri"/>
                <a:cs typeface="Calibri"/>
                <a:sym typeface="Calibri"/>
              </a:rPr>
              <a:t>KILL</a:t>
            </a:r>
            <a:endParaRPr/>
          </a:p>
        </p:txBody>
      </p:sp>
      <p:sp>
        <p:nvSpPr>
          <p:cNvPr id="1038" name="Google Shape;1038;gba9209e1cb_0_277"/>
          <p:cNvSpPr txBox="1"/>
          <p:nvPr/>
        </p:nvSpPr>
        <p:spPr>
          <a:xfrm>
            <a:off x="11210850" y="2311914"/>
            <a:ext cx="7725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7283FF"/>
                </a:solidFill>
                <a:latin typeface="Calibri"/>
                <a:ea typeface="Calibri"/>
                <a:cs typeface="Calibri"/>
                <a:sym typeface="Calibri"/>
              </a:rPr>
              <a:t>TRANSFER</a:t>
            </a:r>
            <a:endParaRPr/>
          </a:p>
        </p:txBody>
      </p:sp>
      <p:sp>
        <p:nvSpPr>
          <p:cNvPr id="1039" name="Google Shape;1039;gba9209e1cb_0_277"/>
          <p:cNvSpPr txBox="1"/>
          <p:nvPr/>
        </p:nvSpPr>
        <p:spPr>
          <a:xfrm>
            <a:off x="10916650" y="828938"/>
            <a:ext cx="8853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7283FF"/>
                </a:solidFill>
                <a:latin typeface="Calibri"/>
                <a:ea typeface="Calibri"/>
                <a:cs typeface="Calibri"/>
                <a:sym typeface="Calibri"/>
              </a:rPr>
              <a:t>DECISSIONS</a:t>
            </a:r>
            <a:endParaRPr/>
          </a:p>
        </p:txBody>
      </p:sp>
      <p:sp>
        <p:nvSpPr>
          <p:cNvPr id="1040" name="Google Shape;1040;gba9209e1cb_0_277"/>
          <p:cNvSpPr txBox="1"/>
          <p:nvPr/>
        </p:nvSpPr>
        <p:spPr>
          <a:xfrm>
            <a:off x="9941935" y="828938"/>
            <a:ext cx="8001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ACTIVITIES</a:t>
            </a:r>
            <a:endParaRPr/>
          </a:p>
        </p:txBody>
      </p:sp>
      <p:grpSp>
        <p:nvGrpSpPr>
          <p:cNvPr id="1041" name="Google Shape;1041;gba9209e1cb_0_277"/>
          <p:cNvGrpSpPr/>
          <p:nvPr/>
        </p:nvGrpSpPr>
        <p:grpSpPr>
          <a:xfrm>
            <a:off x="5250782" y="5977837"/>
            <a:ext cx="2143200" cy="359698"/>
            <a:chOff x="4765645" y="5001447"/>
            <a:chExt cx="2143200" cy="359698"/>
          </a:xfrm>
        </p:grpSpPr>
        <p:sp>
          <p:nvSpPr>
            <p:cNvPr id="1042" name="Google Shape;1042;gba9209e1cb_0_277"/>
            <p:cNvSpPr txBox="1"/>
            <p:nvPr/>
          </p:nvSpPr>
          <p:spPr>
            <a:xfrm>
              <a:off x="5176862" y="5001447"/>
              <a:ext cx="12126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TEST / VALIDATE</a:t>
              </a:r>
              <a:endParaRPr/>
            </a:p>
          </p:txBody>
        </p:sp>
        <p:sp>
          <p:nvSpPr>
            <p:cNvPr id="1043" name="Google Shape;1043;gba9209e1cb_0_277"/>
            <p:cNvSpPr txBox="1"/>
            <p:nvPr/>
          </p:nvSpPr>
          <p:spPr>
            <a:xfrm>
              <a:off x="4956414" y="5207245"/>
              <a:ext cx="18771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a:solidFill>
                    <a:srgbClr val="001AD0"/>
                  </a:solidFill>
                  <a:latin typeface="Calibri"/>
                  <a:ea typeface="Calibri"/>
                  <a:cs typeface="Calibri"/>
                  <a:sym typeface="Calibri"/>
                </a:rPr>
                <a:t>reduce risk / increase sustainability</a:t>
              </a:r>
              <a:endParaRPr/>
            </a:p>
          </p:txBody>
        </p:sp>
        <p:cxnSp>
          <p:nvCxnSpPr>
            <p:cNvPr id="1044" name="Google Shape;1044;gba9209e1cb_0_277"/>
            <p:cNvCxnSpPr/>
            <p:nvPr/>
          </p:nvCxnSpPr>
          <p:spPr>
            <a:xfrm>
              <a:off x="4765645" y="5206258"/>
              <a:ext cx="2143200" cy="0"/>
            </a:xfrm>
            <a:prstGeom prst="straightConnector1">
              <a:avLst/>
            </a:prstGeom>
            <a:noFill/>
            <a:ln w="9525" cap="flat" cmpd="sng">
              <a:solidFill>
                <a:srgbClr val="3952FE"/>
              </a:solidFill>
              <a:prstDash val="solid"/>
              <a:miter lim="800000"/>
              <a:headEnd type="none" w="sm" len="sm"/>
              <a:tailEnd type="triangle" w="med" len="med"/>
            </a:ln>
          </p:spPr>
        </p:cxnSp>
      </p:grpSp>
      <p:cxnSp>
        <p:nvCxnSpPr>
          <p:cNvPr id="1045" name="Google Shape;1045;gba9209e1cb_0_277"/>
          <p:cNvCxnSpPr/>
          <p:nvPr/>
        </p:nvCxnSpPr>
        <p:spPr>
          <a:xfrm>
            <a:off x="234024" y="5085387"/>
            <a:ext cx="507600" cy="0"/>
          </a:xfrm>
          <a:prstGeom prst="straightConnector1">
            <a:avLst/>
          </a:prstGeom>
          <a:noFill/>
          <a:ln w="38100" cap="flat" cmpd="sng">
            <a:solidFill>
              <a:srgbClr val="7283FF"/>
            </a:solidFill>
            <a:prstDash val="solid"/>
            <a:miter lim="800000"/>
            <a:headEnd type="none" w="sm" len="sm"/>
            <a:tailEnd type="triangle" w="med" len="med"/>
          </a:ln>
        </p:spPr>
      </p:cxnSp>
      <p:cxnSp>
        <p:nvCxnSpPr>
          <p:cNvPr id="1046" name="Google Shape;1046;gba9209e1cb_0_277"/>
          <p:cNvCxnSpPr/>
          <p:nvPr/>
        </p:nvCxnSpPr>
        <p:spPr>
          <a:xfrm rot="10800000">
            <a:off x="486276" y="5198397"/>
            <a:ext cx="507600" cy="0"/>
          </a:xfrm>
          <a:prstGeom prst="straightConnector1">
            <a:avLst/>
          </a:prstGeom>
          <a:noFill/>
          <a:ln w="38100" cap="flat" cmpd="sng">
            <a:solidFill>
              <a:srgbClr val="7283FF"/>
            </a:solidFill>
            <a:prstDash val="solid"/>
            <a:miter lim="800000"/>
            <a:headEnd type="none" w="sm" len="sm"/>
            <a:tailEnd type="triangle" w="med" len="med"/>
          </a:ln>
        </p:spPr>
      </p:cxnSp>
      <p:cxnSp>
        <p:nvCxnSpPr>
          <p:cNvPr id="1047" name="Google Shape;1047;gba9209e1cb_0_277"/>
          <p:cNvCxnSpPr/>
          <p:nvPr/>
        </p:nvCxnSpPr>
        <p:spPr>
          <a:xfrm>
            <a:off x="11620506" y="2537991"/>
            <a:ext cx="507600" cy="0"/>
          </a:xfrm>
          <a:prstGeom prst="straightConnector1">
            <a:avLst/>
          </a:prstGeom>
          <a:noFill/>
          <a:ln w="38100" cap="flat" cmpd="sng">
            <a:solidFill>
              <a:srgbClr val="7283FF"/>
            </a:solidFill>
            <a:prstDash val="solid"/>
            <a:miter lim="800000"/>
            <a:headEnd type="none" w="sm" len="sm"/>
            <a:tailEnd type="triangle" w="med" len="med"/>
          </a:ln>
        </p:spPr>
      </p:cxnSp>
      <p:grpSp>
        <p:nvGrpSpPr>
          <p:cNvPr id="1048" name="Google Shape;1048;gba9209e1cb_0_277"/>
          <p:cNvGrpSpPr/>
          <p:nvPr/>
        </p:nvGrpSpPr>
        <p:grpSpPr>
          <a:xfrm>
            <a:off x="124446" y="2654661"/>
            <a:ext cx="350851" cy="1771200"/>
            <a:chOff x="124446" y="2654661"/>
            <a:chExt cx="350851" cy="1771200"/>
          </a:xfrm>
        </p:grpSpPr>
        <p:sp>
          <p:nvSpPr>
            <p:cNvPr id="1049" name="Google Shape;1049;gba9209e1cb_0_277"/>
            <p:cNvSpPr txBox="1"/>
            <p:nvPr/>
          </p:nvSpPr>
          <p:spPr>
            <a:xfrm rot="-5400000">
              <a:off x="-50754" y="3535141"/>
              <a:ext cx="5658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DESIGN</a:t>
              </a:r>
              <a:endParaRPr/>
            </a:p>
          </p:txBody>
        </p:sp>
        <p:sp>
          <p:nvSpPr>
            <p:cNvPr id="1050" name="Google Shape;1050;gba9209e1cb_0_277"/>
            <p:cNvSpPr txBox="1"/>
            <p:nvPr/>
          </p:nvSpPr>
          <p:spPr>
            <a:xfrm rot="-5400000">
              <a:off x="-411203" y="3461723"/>
              <a:ext cx="16191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a:solidFill>
                    <a:srgbClr val="001AD0"/>
                  </a:solidFill>
                  <a:latin typeface="Calibri"/>
                  <a:ea typeface="Calibri"/>
                  <a:cs typeface="Calibri"/>
                  <a:sym typeface="Calibri"/>
                </a:rPr>
                <a:t>increase expected profitability</a:t>
              </a:r>
              <a:endParaRPr/>
            </a:p>
          </p:txBody>
        </p:sp>
        <p:cxnSp>
          <p:nvCxnSpPr>
            <p:cNvPr id="1051" name="Google Shape;1051;gba9209e1cb_0_277"/>
            <p:cNvCxnSpPr/>
            <p:nvPr/>
          </p:nvCxnSpPr>
          <p:spPr>
            <a:xfrm rot="-5400000">
              <a:off x="-564946" y="3540261"/>
              <a:ext cx="1771200" cy="0"/>
            </a:xfrm>
            <a:prstGeom prst="straightConnector1">
              <a:avLst/>
            </a:prstGeom>
            <a:noFill/>
            <a:ln w="9525" cap="flat" cmpd="sng">
              <a:solidFill>
                <a:srgbClr val="3952FE"/>
              </a:solidFill>
              <a:prstDash val="solid"/>
              <a:miter lim="800000"/>
              <a:headEnd type="none" w="sm" len="sm"/>
              <a:tailEnd type="triangle" w="med" len="med"/>
            </a:ln>
          </p:spPr>
        </p:cxnSp>
      </p:grpSp>
      <p:sp>
        <p:nvSpPr>
          <p:cNvPr id="1052" name="Google Shape;1052;gba9209e1cb_0_277"/>
          <p:cNvSpPr txBox="1"/>
          <p:nvPr/>
        </p:nvSpPr>
        <p:spPr>
          <a:xfrm rot="-1382790">
            <a:off x="7247661" y="2781932"/>
            <a:ext cx="771691" cy="2154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1AD0"/>
                </a:solidFill>
                <a:latin typeface="Calibri"/>
                <a:ea typeface="Calibri"/>
                <a:cs typeface="Calibri"/>
                <a:sym typeface="Calibri"/>
              </a:rPr>
              <a:t>INNOVATE</a:t>
            </a:r>
            <a:endParaRPr/>
          </a:p>
        </p:txBody>
      </p:sp>
      <p:sp>
        <p:nvSpPr>
          <p:cNvPr id="1053" name="Google Shape;1053;gba9209e1cb_0_277"/>
          <p:cNvSpPr txBox="1">
            <a:spLocks noGrp="1"/>
          </p:cNvSpPr>
          <p:nvPr>
            <p:ph type="title"/>
          </p:nvPr>
        </p:nvSpPr>
        <p:spPr>
          <a:xfrm>
            <a:off x="410877" y="512498"/>
            <a:ext cx="7767900" cy="77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AEAEB5"/>
              </a:buClr>
              <a:buSzPts val="1600"/>
              <a:buFont typeface="Calibri"/>
              <a:buNone/>
            </a:pPr>
            <a:r>
              <a:rPr lang="en-US" sz="1600">
                <a:solidFill>
                  <a:srgbClr val="AEAEB5"/>
                </a:solidFill>
              </a:rPr>
              <a:t> </a:t>
            </a:r>
            <a:br>
              <a:rPr lang="en-US" sz="1600">
                <a:solidFill>
                  <a:srgbClr val="AEAEB5"/>
                </a:solidFill>
              </a:rPr>
            </a:br>
            <a:r>
              <a:rPr lang="en-US"/>
              <a:t>Business Models Exploration</a:t>
            </a:r>
            <a:endParaRPr/>
          </a:p>
        </p:txBody>
      </p:sp>
      <p:sp>
        <p:nvSpPr>
          <p:cNvPr id="1054" name="Google Shape;1054;gba9209e1cb_0_277"/>
          <p:cNvSpPr/>
          <p:nvPr/>
        </p:nvSpPr>
        <p:spPr>
          <a:xfrm>
            <a:off x="8730072" y="325645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sz="1000">
              <a:solidFill>
                <a:srgbClr val="001AD0"/>
              </a:solidFill>
              <a:latin typeface="Calibri"/>
              <a:ea typeface="Calibri"/>
              <a:cs typeface="Calibri"/>
              <a:sym typeface="Calibri"/>
            </a:endParaRPr>
          </a:p>
        </p:txBody>
      </p:sp>
      <p:sp>
        <p:nvSpPr>
          <p:cNvPr id="1055" name="Google Shape;1055;gba9209e1cb_0_277"/>
          <p:cNvSpPr/>
          <p:nvPr/>
        </p:nvSpPr>
        <p:spPr>
          <a:xfrm>
            <a:off x="2614893" y="1304458"/>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56" name="Google Shape;1056;gba9209e1cb_0_277"/>
          <p:cNvSpPr/>
          <p:nvPr/>
        </p:nvSpPr>
        <p:spPr>
          <a:xfrm>
            <a:off x="5513090" y="3762916"/>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57" name="Google Shape;1057;gba9209e1cb_0_277"/>
          <p:cNvSpPr/>
          <p:nvPr/>
        </p:nvSpPr>
        <p:spPr>
          <a:xfrm>
            <a:off x="1541865" y="3249051"/>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58" name="Google Shape;1058;gba9209e1cb_0_277"/>
          <p:cNvSpPr/>
          <p:nvPr/>
        </p:nvSpPr>
        <p:spPr>
          <a:xfrm>
            <a:off x="4014829" y="2209830"/>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59" name="Google Shape;1059;gba9209e1cb_0_277"/>
          <p:cNvSpPr/>
          <p:nvPr/>
        </p:nvSpPr>
        <p:spPr>
          <a:xfrm>
            <a:off x="6874639" y="4617950"/>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grpSp>
        <p:nvGrpSpPr>
          <p:cNvPr id="1060" name="Google Shape;1060;gba9209e1cb_0_277"/>
          <p:cNvGrpSpPr/>
          <p:nvPr/>
        </p:nvGrpSpPr>
        <p:grpSpPr>
          <a:xfrm>
            <a:off x="6854125" y="3578619"/>
            <a:ext cx="325800" cy="325800"/>
            <a:chOff x="7363935" y="262550"/>
            <a:chExt cx="325800" cy="325800"/>
          </a:xfrm>
        </p:grpSpPr>
        <p:sp>
          <p:nvSpPr>
            <p:cNvPr id="1061" name="Google Shape;1061;gba9209e1cb_0_277"/>
            <p:cNvSpPr/>
            <p:nvPr/>
          </p:nvSpPr>
          <p:spPr>
            <a:xfrm>
              <a:off x="7363935" y="262550"/>
              <a:ext cx="325800" cy="325800"/>
            </a:xfrm>
            <a:prstGeom prst="ellipse">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2" name="Google Shape;1062;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2</a:t>
              </a:r>
              <a:endParaRPr/>
            </a:p>
          </p:txBody>
        </p:sp>
      </p:grpSp>
      <p:sp>
        <p:nvSpPr>
          <p:cNvPr id="1063" name="Google Shape;1063;gba9209e1cb_0_277"/>
          <p:cNvSpPr/>
          <p:nvPr/>
        </p:nvSpPr>
        <p:spPr>
          <a:xfrm>
            <a:off x="1699078" y="3944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sz="1000">
              <a:solidFill>
                <a:srgbClr val="001AD0"/>
              </a:solidFill>
              <a:latin typeface="Calibri"/>
              <a:ea typeface="Calibri"/>
              <a:cs typeface="Calibri"/>
              <a:sym typeface="Calibri"/>
            </a:endParaRPr>
          </a:p>
        </p:txBody>
      </p:sp>
      <p:sp>
        <p:nvSpPr>
          <p:cNvPr id="1064" name="Google Shape;1064;gba9209e1cb_0_277"/>
          <p:cNvSpPr/>
          <p:nvPr/>
        </p:nvSpPr>
        <p:spPr>
          <a:xfrm>
            <a:off x="3479243" y="3944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65" name="Google Shape;1065;gba9209e1cb_0_277"/>
          <p:cNvSpPr/>
          <p:nvPr/>
        </p:nvSpPr>
        <p:spPr>
          <a:xfrm>
            <a:off x="8865013" y="3944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66" name="Google Shape;1066;gba9209e1cb_0_277"/>
          <p:cNvSpPr/>
          <p:nvPr/>
        </p:nvSpPr>
        <p:spPr>
          <a:xfrm>
            <a:off x="7047906" y="3944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67" name="Google Shape;1067;gba9209e1cb_0_277"/>
          <p:cNvSpPr/>
          <p:nvPr/>
        </p:nvSpPr>
        <p:spPr>
          <a:xfrm>
            <a:off x="10665417" y="39444"/>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sp>
        <p:nvSpPr>
          <p:cNvPr id="1068" name="Google Shape;1068;gba9209e1cb_0_277"/>
          <p:cNvSpPr/>
          <p:nvPr/>
        </p:nvSpPr>
        <p:spPr>
          <a:xfrm>
            <a:off x="5250882" y="26793"/>
            <a:ext cx="1498200" cy="679800"/>
          </a:xfrm>
          <a:prstGeom prst="rect">
            <a:avLst/>
          </a:prstGeom>
          <a:solidFill>
            <a:srgbClr val="C6FFE8">
              <a:alpha val="49800"/>
            </a:srgbClr>
          </a:solidFill>
          <a:ln>
            <a:noFill/>
          </a:ln>
        </p:spPr>
        <p:txBody>
          <a:bodyPr spcFirstLastPara="1" wrap="square" lIns="45700" tIns="18275" rIns="18275" bIns="18275" anchor="ctr" anchorCtr="0">
            <a:noAutofit/>
          </a:bodyPr>
          <a:lstStyle/>
          <a:p>
            <a:pPr marL="0" marR="0" lvl="0" indent="0" algn="ctr" rtl="0">
              <a:spcBef>
                <a:spcPts val="0"/>
              </a:spcBef>
              <a:spcAft>
                <a:spcPts val="0"/>
              </a:spcAft>
              <a:buNone/>
            </a:pPr>
            <a:r>
              <a:rPr lang="en-US" sz="1000">
                <a:solidFill>
                  <a:srgbClr val="001AD0"/>
                </a:solidFill>
                <a:latin typeface="Calibri"/>
                <a:ea typeface="Calibri"/>
                <a:cs typeface="Calibri"/>
                <a:sym typeface="Calibri"/>
              </a:rPr>
              <a:t>...</a:t>
            </a:r>
            <a:endParaRPr/>
          </a:p>
        </p:txBody>
      </p:sp>
      <p:grpSp>
        <p:nvGrpSpPr>
          <p:cNvPr id="1069" name="Google Shape;1069;gba9209e1cb_0_277"/>
          <p:cNvGrpSpPr/>
          <p:nvPr/>
        </p:nvGrpSpPr>
        <p:grpSpPr>
          <a:xfrm>
            <a:off x="1437269" y="14048"/>
            <a:ext cx="325800" cy="325800"/>
            <a:chOff x="7363935" y="262550"/>
            <a:chExt cx="325800" cy="325800"/>
          </a:xfrm>
        </p:grpSpPr>
        <p:sp>
          <p:nvSpPr>
            <p:cNvPr id="1070" name="Google Shape;1070;gba9209e1cb_0_277"/>
            <p:cNvSpPr/>
            <p:nvPr/>
          </p:nvSpPr>
          <p:spPr>
            <a:xfrm>
              <a:off x="7363935" y="262550"/>
              <a:ext cx="325800" cy="325800"/>
            </a:xfrm>
            <a:prstGeom prst="ellipse">
              <a:avLst/>
            </a:prstGeom>
            <a:solidFill>
              <a:srgbClr val="A1ACFE"/>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1" name="Google Shape;1071;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1</a:t>
              </a:r>
              <a:endParaRPr/>
            </a:p>
          </p:txBody>
        </p:sp>
      </p:grpSp>
      <p:grpSp>
        <p:nvGrpSpPr>
          <p:cNvPr id="1072" name="Google Shape;1072;gba9209e1cb_0_277"/>
          <p:cNvGrpSpPr/>
          <p:nvPr/>
        </p:nvGrpSpPr>
        <p:grpSpPr>
          <a:xfrm>
            <a:off x="3250195" y="14048"/>
            <a:ext cx="325800" cy="325800"/>
            <a:chOff x="7363935" y="262550"/>
            <a:chExt cx="325800" cy="325800"/>
          </a:xfrm>
        </p:grpSpPr>
        <p:sp>
          <p:nvSpPr>
            <p:cNvPr id="1073" name="Google Shape;1073;gba9209e1cb_0_277"/>
            <p:cNvSpPr/>
            <p:nvPr/>
          </p:nvSpPr>
          <p:spPr>
            <a:xfrm>
              <a:off x="7363935" y="262550"/>
              <a:ext cx="325800" cy="325800"/>
            </a:xfrm>
            <a:prstGeom prst="ellipse">
              <a:avLst/>
            </a:prstGeom>
            <a:solidFill>
              <a:srgbClr val="001ACE"/>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4" name="Google Shape;1074;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2</a:t>
              </a:r>
              <a:endParaRPr/>
            </a:p>
          </p:txBody>
        </p:sp>
      </p:grpSp>
      <p:grpSp>
        <p:nvGrpSpPr>
          <p:cNvPr id="1075" name="Google Shape;1075;gba9209e1cb_0_277"/>
          <p:cNvGrpSpPr/>
          <p:nvPr/>
        </p:nvGrpSpPr>
        <p:grpSpPr>
          <a:xfrm>
            <a:off x="4986687" y="14048"/>
            <a:ext cx="325800" cy="325800"/>
            <a:chOff x="7363935" y="262550"/>
            <a:chExt cx="325800" cy="325800"/>
          </a:xfrm>
        </p:grpSpPr>
        <p:sp>
          <p:nvSpPr>
            <p:cNvPr id="1076" name="Google Shape;1076;gba9209e1cb_0_277"/>
            <p:cNvSpPr/>
            <p:nvPr/>
          </p:nvSpPr>
          <p:spPr>
            <a:xfrm>
              <a:off x="7363935" y="262550"/>
              <a:ext cx="325800" cy="325800"/>
            </a:xfrm>
            <a:prstGeom prst="ellipse">
              <a:avLst/>
            </a:prstGeom>
            <a:solidFill>
              <a:srgbClr val="55FFBA"/>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7" name="Google Shape;1077;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007243"/>
                  </a:solidFill>
                  <a:latin typeface="Calibri"/>
                  <a:ea typeface="Calibri"/>
                  <a:cs typeface="Calibri"/>
                  <a:sym typeface="Calibri"/>
                </a:rPr>
                <a:t>3</a:t>
              </a:r>
              <a:endParaRPr/>
            </a:p>
          </p:txBody>
        </p:sp>
      </p:grpSp>
      <p:grpSp>
        <p:nvGrpSpPr>
          <p:cNvPr id="1078" name="Google Shape;1078;gba9209e1cb_0_277"/>
          <p:cNvGrpSpPr/>
          <p:nvPr/>
        </p:nvGrpSpPr>
        <p:grpSpPr>
          <a:xfrm>
            <a:off x="6785797" y="14048"/>
            <a:ext cx="325800" cy="325800"/>
            <a:chOff x="7363935" y="262550"/>
            <a:chExt cx="325800" cy="325800"/>
          </a:xfrm>
        </p:grpSpPr>
        <p:sp>
          <p:nvSpPr>
            <p:cNvPr id="1079" name="Google Shape;1079;gba9209e1cb_0_277"/>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0" name="Google Shape;1080;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4</a:t>
              </a:r>
              <a:endParaRPr/>
            </a:p>
          </p:txBody>
        </p:sp>
      </p:grpSp>
      <p:grpSp>
        <p:nvGrpSpPr>
          <p:cNvPr id="1081" name="Google Shape;1081;gba9209e1cb_0_277"/>
          <p:cNvGrpSpPr/>
          <p:nvPr/>
        </p:nvGrpSpPr>
        <p:grpSpPr>
          <a:xfrm>
            <a:off x="8624190" y="14048"/>
            <a:ext cx="325800" cy="325800"/>
            <a:chOff x="7363935" y="262550"/>
            <a:chExt cx="325800" cy="325800"/>
          </a:xfrm>
        </p:grpSpPr>
        <p:sp>
          <p:nvSpPr>
            <p:cNvPr id="1082" name="Google Shape;1082;gba9209e1cb_0_277"/>
            <p:cNvSpPr/>
            <p:nvPr/>
          </p:nvSpPr>
          <p:spPr>
            <a:xfrm>
              <a:off x="7363935" y="262550"/>
              <a:ext cx="325800" cy="325800"/>
            </a:xfrm>
            <a:prstGeom prst="ellipse">
              <a:avLst/>
            </a:prstGeom>
            <a:solidFill>
              <a:srgbClr val="007243"/>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3" name="Google Shape;1083;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5</a:t>
              </a:r>
              <a:endParaRPr/>
            </a:p>
          </p:txBody>
        </p:sp>
      </p:grpSp>
      <p:grpSp>
        <p:nvGrpSpPr>
          <p:cNvPr id="1084" name="Google Shape;1084;gba9209e1cb_0_277"/>
          <p:cNvGrpSpPr/>
          <p:nvPr/>
        </p:nvGrpSpPr>
        <p:grpSpPr>
          <a:xfrm>
            <a:off x="10405554" y="14048"/>
            <a:ext cx="325800" cy="325800"/>
            <a:chOff x="7363935" y="262550"/>
            <a:chExt cx="325800" cy="325800"/>
          </a:xfrm>
        </p:grpSpPr>
        <p:sp>
          <p:nvSpPr>
            <p:cNvPr id="1085" name="Google Shape;1085;gba9209e1cb_0_277"/>
            <p:cNvSpPr/>
            <p:nvPr/>
          </p:nvSpPr>
          <p:spPr>
            <a:xfrm>
              <a:off x="7363935" y="262550"/>
              <a:ext cx="325800" cy="325800"/>
            </a:xfrm>
            <a:prstGeom prst="ellipse">
              <a:avLst/>
            </a:prstGeom>
            <a:solidFill>
              <a:srgbClr val="35353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6" name="Google Shape;1086;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6</a:t>
              </a:r>
              <a:endParaRPr/>
            </a:p>
          </p:txBody>
        </p:sp>
      </p:grpSp>
      <p:grpSp>
        <p:nvGrpSpPr>
          <p:cNvPr id="1087" name="Google Shape;1087;gba9209e1cb_0_277"/>
          <p:cNvGrpSpPr/>
          <p:nvPr/>
        </p:nvGrpSpPr>
        <p:grpSpPr>
          <a:xfrm>
            <a:off x="8546167" y="3096735"/>
            <a:ext cx="325800" cy="325800"/>
            <a:chOff x="7363935" y="262550"/>
            <a:chExt cx="325800" cy="325800"/>
          </a:xfrm>
        </p:grpSpPr>
        <p:sp>
          <p:nvSpPr>
            <p:cNvPr id="1088" name="Google Shape;1088;gba9209e1cb_0_277"/>
            <p:cNvSpPr/>
            <p:nvPr/>
          </p:nvSpPr>
          <p:spPr>
            <a:xfrm>
              <a:off x="7363935" y="262550"/>
              <a:ext cx="325800" cy="325800"/>
            </a:xfrm>
            <a:prstGeom prst="ellipse">
              <a:avLst/>
            </a:prstGeom>
            <a:solidFill>
              <a:srgbClr val="A1ACFE"/>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9" name="Google Shape;1089;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1</a:t>
              </a:r>
              <a:endParaRPr/>
            </a:p>
          </p:txBody>
        </p:sp>
      </p:grpSp>
      <p:grpSp>
        <p:nvGrpSpPr>
          <p:cNvPr id="1090" name="Google Shape;1090;gba9209e1cb_0_277"/>
          <p:cNvGrpSpPr/>
          <p:nvPr/>
        </p:nvGrpSpPr>
        <p:grpSpPr>
          <a:xfrm>
            <a:off x="5460966" y="2148951"/>
            <a:ext cx="325800" cy="325800"/>
            <a:chOff x="7363935" y="262550"/>
            <a:chExt cx="325800" cy="325800"/>
          </a:xfrm>
        </p:grpSpPr>
        <p:sp>
          <p:nvSpPr>
            <p:cNvPr id="1091" name="Google Shape;1091;gba9209e1cb_0_277"/>
            <p:cNvSpPr/>
            <p:nvPr/>
          </p:nvSpPr>
          <p:spPr>
            <a:xfrm>
              <a:off x="7363935" y="262550"/>
              <a:ext cx="325800" cy="325800"/>
            </a:xfrm>
            <a:prstGeom prst="ellipse">
              <a:avLst/>
            </a:prstGeom>
            <a:solidFill>
              <a:srgbClr val="55FFBA"/>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2" name="Google Shape;1092;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007243"/>
                  </a:solidFill>
                  <a:latin typeface="Calibri"/>
                  <a:ea typeface="Calibri"/>
                  <a:cs typeface="Calibri"/>
                  <a:sym typeface="Calibri"/>
                </a:rPr>
                <a:t>3</a:t>
              </a:r>
              <a:endParaRPr/>
            </a:p>
          </p:txBody>
        </p:sp>
      </p:grpSp>
      <p:grpSp>
        <p:nvGrpSpPr>
          <p:cNvPr id="1093" name="Google Shape;1093;gba9209e1cb_0_277"/>
          <p:cNvGrpSpPr/>
          <p:nvPr/>
        </p:nvGrpSpPr>
        <p:grpSpPr>
          <a:xfrm>
            <a:off x="2422338" y="1688703"/>
            <a:ext cx="325800" cy="325800"/>
            <a:chOff x="7363935" y="262550"/>
            <a:chExt cx="325800" cy="325800"/>
          </a:xfrm>
        </p:grpSpPr>
        <p:sp>
          <p:nvSpPr>
            <p:cNvPr id="1094" name="Google Shape;1094;gba9209e1cb_0_277"/>
            <p:cNvSpPr/>
            <p:nvPr/>
          </p:nvSpPr>
          <p:spPr>
            <a:xfrm>
              <a:off x="7363935" y="262550"/>
              <a:ext cx="325800" cy="325800"/>
            </a:xfrm>
            <a:prstGeom prst="ellipse">
              <a:avLst/>
            </a:prstGeom>
            <a:solidFill>
              <a:srgbClr val="00AB6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5" name="Google Shape;1095;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4</a:t>
              </a:r>
              <a:endParaRPr/>
            </a:p>
          </p:txBody>
        </p:sp>
      </p:grpSp>
      <p:grpSp>
        <p:nvGrpSpPr>
          <p:cNvPr id="1096" name="Google Shape;1096;gba9209e1cb_0_277"/>
          <p:cNvGrpSpPr/>
          <p:nvPr/>
        </p:nvGrpSpPr>
        <p:grpSpPr>
          <a:xfrm>
            <a:off x="6631135" y="4841712"/>
            <a:ext cx="325800" cy="325800"/>
            <a:chOff x="7363935" y="262550"/>
            <a:chExt cx="325800" cy="325800"/>
          </a:xfrm>
        </p:grpSpPr>
        <p:sp>
          <p:nvSpPr>
            <p:cNvPr id="1097" name="Google Shape;1097;gba9209e1cb_0_277"/>
            <p:cNvSpPr/>
            <p:nvPr/>
          </p:nvSpPr>
          <p:spPr>
            <a:xfrm>
              <a:off x="7363935" y="262550"/>
              <a:ext cx="325800" cy="325800"/>
            </a:xfrm>
            <a:prstGeom prst="ellipse">
              <a:avLst/>
            </a:prstGeom>
            <a:solidFill>
              <a:srgbClr val="007243"/>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8" name="Google Shape;1098;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5</a:t>
              </a:r>
              <a:endParaRPr/>
            </a:p>
          </p:txBody>
        </p:sp>
      </p:grpSp>
      <p:grpSp>
        <p:nvGrpSpPr>
          <p:cNvPr id="1099" name="Google Shape;1099;gba9209e1cb_0_277"/>
          <p:cNvGrpSpPr/>
          <p:nvPr/>
        </p:nvGrpSpPr>
        <p:grpSpPr>
          <a:xfrm>
            <a:off x="1325672" y="3026325"/>
            <a:ext cx="325800" cy="325800"/>
            <a:chOff x="7363935" y="262550"/>
            <a:chExt cx="325800" cy="325800"/>
          </a:xfrm>
        </p:grpSpPr>
        <p:sp>
          <p:nvSpPr>
            <p:cNvPr id="1100" name="Google Shape;1100;gba9209e1cb_0_277"/>
            <p:cNvSpPr/>
            <p:nvPr/>
          </p:nvSpPr>
          <p:spPr>
            <a:xfrm>
              <a:off x="7363935" y="262550"/>
              <a:ext cx="325800" cy="325800"/>
            </a:xfrm>
            <a:prstGeom prst="ellipse">
              <a:avLst/>
            </a:prstGeom>
            <a:solidFill>
              <a:srgbClr val="35353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1" name="Google Shape;1101;gba9209e1cb_0_277"/>
            <p:cNvSpPr txBox="1"/>
            <p:nvPr/>
          </p:nvSpPr>
          <p:spPr>
            <a:xfrm>
              <a:off x="7401923" y="287888"/>
              <a:ext cx="249900" cy="24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DFFBF0"/>
                  </a:solidFill>
                  <a:latin typeface="Calibri"/>
                  <a:ea typeface="Calibri"/>
                  <a:cs typeface="Calibri"/>
                  <a:sym typeface="Calibri"/>
                </a:rPr>
                <a:t>6</a:t>
              </a:r>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cxnSp>
        <p:nvCxnSpPr>
          <p:cNvPr id="1106" name="Google Shape;1106;gba9209e1cb_0_357"/>
          <p:cNvCxnSpPr/>
          <p:nvPr/>
        </p:nvCxnSpPr>
        <p:spPr>
          <a:xfrm rot="-5400000">
            <a:off x="6469188" y="-2181786"/>
            <a:ext cx="28200" cy="10997700"/>
          </a:xfrm>
          <a:prstGeom prst="straightConnector1">
            <a:avLst/>
          </a:prstGeom>
          <a:noFill/>
          <a:ln w="15875" cap="flat" cmpd="sng">
            <a:solidFill>
              <a:srgbClr val="7F7F7F"/>
            </a:solidFill>
            <a:prstDash val="dot"/>
            <a:round/>
            <a:headEnd type="none" w="med" len="med"/>
            <a:tailEnd type="none" w="med" len="med"/>
          </a:ln>
        </p:spPr>
      </p:cxnSp>
      <p:cxnSp>
        <p:nvCxnSpPr>
          <p:cNvPr id="1107" name="Google Shape;1107;gba9209e1cb_0_357"/>
          <p:cNvCxnSpPr/>
          <p:nvPr/>
        </p:nvCxnSpPr>
        <p:spPr>
          <a:xfrm rot="-5400000">
            <a:off x="6460308" y="-1216884"/>
            <a:ext cx="28200" cy="10997700"/>
          </a:xfrm>
          <a:prstGeom prst="straightConnector1">
            <a:avLst/>
          </a:prstGeom>
          <a:noFill/>
          <a:ln w="15875" cap="flat" cmpd="sng">
            <a:solidFill>
              <a:srgbClr val="7F7F7F"/>
            </a:solidFill>
            <a:prstDash val="dot"/>
            <a:round/>
            <a:headEnd type="none" w="med" len="med"/>
            <a:tailEnd type="none" w="med" len="med"/>
          </a:ln>
        </p:spPr>
      </p:cxnSp>
      <p:cxnSp>
        <p:nvCxnSpPr>
          <p:cNvPr id="1108" name="Google Shape;1108;gba9209e1cb_0_357"/>
          <p:cNvCxnSpPr/>
          <p:nvPr/>
        </p:nvCxnSpPr>
        <p:spPr>
          <a:xfrm rot="-5400000">
            <a:off x="6451428" y="-3127637"/>
            <a:ext cx="28200" cy="10997700"/>
          </a:xfrm>
          <a:prstGeom prst="straightConnector1">
            <a:avLst/>
          </a:prstGeom>
          <a:noFill/>
          <a:ln w="15875" cap="flat" cmpd="sng">
            <a:solidFill>
              <a:srgbClr val="7F7F7F"/>
            </a:solidFill>
            <a:prstDash val="dot"/>
            <a:round/>
            <a:headEnd type="none" w="med" len="med"/>
            <a:tailEnd type="none" w="med" len="med"/>
          </a:ln>
        </p:spPr>
      </p:cxnSp>
      <p:cxnSp>
        <p:nvCxnSpPr>
          <p:cNvPr id="1109" name="Google Shape;1109;gba9209e1cb_0_357"/>
          <p:cNvCxnSpPr/>
          <p:nvPr/>
        </p:nvCxnSpPr>
        <p:spPr>
          <a:xfrm rot="-5400000">
            <a:off x="6442547" y="-232934"/>
            <a:ext cx="28200" cy="10997700"/>
          </a:xfrm>
          <a:prstGeom prst="straightConnector1">
            <a:avLst/>
          </a:prstGeom>
          <a:noFill/>
          <a:ln w="15875" cap="flat" cmpd="sng">
            <a:solidFill>
              <a:srgbClr val="7F7F7F"/>
            </a:solidFill>
            <a:prstDash val="dot"/>
            <a:round/>
            <a:headEnd type="none" w="med" len="med"/>
            <a:tailEnd type="none" w="med" len="med"/>
          </a:ln>
        </p:spPr>
      </p:cxnSp>
      <p:sp>
        <p:nvSpPr>
          <p:cNvPr id="1110" name="Google Shape;1110;gba9209e1cb_0_357"/>
          <p:cNvSpPr/>
          <p:nvPr/>
        </p:nvSpPr>
        <p:spPr>
          <a:xfrm>
            <a:off x="455516" y="4312208"/>
            <a:ext cx="1142400" cy="938400"/>
          </a:xfrm>
          <a:prstGeom prst="roundRect">
            <a:avLst>
              <a:gd name="adj" fmla="val 7606"/>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AI Features</a:t>
            </a:r>
            <a:endParaRPr/>
          </a:p>
        </p:txBody>
      </p:sp>
      <p:sp>
        <p:nvSpPr>
          <p:cNvPr id="1111" name="Google Shape;1111;gba9209e1cb_0_357"/>
          <p:cNvSpPr/>
          <p:nvPr/>
        </p:nvSpPr>
        <p:spPr>
          <a:xfrm>
            <a:off x="455516" y="2401154"/>
            <a:ext cx="1141800" cy="908100"/>
          </a:xfrm>
          <a:prstGeom prst="roundRect">
            <a:avLst>
              <a:gd name="adj" fmla="val 7606"/>
            </a:avLst>
          </a:prstGeom>
          <a:solidFill>
            <a:schemeClr val="lt1"/>
          </a:solidFill>
          <a:ln w="9525" cap="flat" cmpd="sng">
            <a:solidFill>
              <a:schemeClr val="dk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User App / Feature Release</a:t>
            </a:r>
            <a:endParaRPr/>
          </a:p>
        </p:txBody>
      </p:sp>
      <p:sp>
        <p:nvSpPr>
          <p:cNvPr id="1112" name="Google Shape;1112;gba9209e1cb_0_357"/>
          <p:cNvSpPr/>
          <p:nvPr/>
        </p:nvSpPr>
        <p:spPr>
          <a:xfrm>
            <a:off x="455516" y="5297858"/>
            <a:ext cx="1142400" cy="908100"/>
          </a:xfrm>
          <a:prstGeom prst="roundRect">
            <a:avLst>
              <a:gd name="adj" fmla="val 7606"/>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AI Algorithms / Data Sources</a:t>
            </a:r>
            <a:endParaRPr/>
          </a:p>
        </p:txBody>
      </p:sp>
      <p:sp>
        <p:nvSpPr>
          <p:cNvPr id="1113" name="Google Shape;1113;gba9209e1cb_0_357"/>
          <p:cNvSpPr/>
          <p:nvPr/>
        </p:nvSpPr>
        <p:spPr>
          <a:xfrm>
            <a:off x="455516" y="3356681"/>
            <a:ext cx="1142400" cy="908100"/>
          </a:xfrm>
          <a:prstGeom prst="roundRect">
            <a:avLst>
              <a:gd name="adj" fmla="val 7606"/>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User Resh. </a:t>
            </a:r>
            <a:r>
              <a:rPr lang="en-US" sz="1000" b="1">
                <a:solidFill>
                  <a:srgbClr val="000000"/>
                </a:solidFill>
                <a:latin typeface="Arial"/>
                <a:ea typeface="Arial"/>
                <a:cs typeface="Arial"/>
                <a:sym typeface="Arial"/>
              </a:rPr>
              <a:t>/</a:t>
            </a:r>
            <a:r>
              <a:rPr lang="en-US" sz="1000" b="1" i="0" u="none" strike="noStrike" cap="none">
                <a:solidFill>
                  <a:srgbClr val="000000"/>
                </a:solidFill>
                <a:latin typeface="Arial"/>
                <a:ea typeface="Arial"/>
                <a:cs typeface="Arial"/>
                <a:sym typeface="Arial"/>
              </a:rPr>
              <a:t> Design Resh. / UX / UI</a:t>
            </a:r>
            <a:endParaRPr/>
          </a:p>
        </p:txBody>
      </p:sp>
      <p:sp>
        <p:nvSpPr>
          <p:cNvPr id="1114" name="Google Shape;1114;gba9209e1cb_0_357"/>
          <p:cNvSpPr txBox="1"/>
          <p:nvPr/>
        </p:nvSpPr>
        <p:spPr>
          <a:xfrm>
            <a:off x="3473108" y="5345061"/>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15" name="Google Shape;1115;gba9209e1cb_0_357"/>
          <p:cNvSpPr/>
          <p:nvPr/>
        </p:nvSpPr>
        <p:spPr>
          <a:xfrm>
            <a:off x="455516" y="1445627"/>
            <a:ext cx="1142400" cy="908100"/>
          </a:xfrm>
          <a:prstGeom prst="roundRect">
            <a:avLst>
              <a:gd name="adj" fmla="val 7606"/>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000000"/>
                </a:solidFill>
                <a:latin typeface="Arial"/>
                <a:ea typeface="Arial"/>
                <a:cs typeface="Arial"/>
                <a:sym typeface="Arial"/>
              </a:rPr>
              <a:t>BusDev / </a:t>
            </a:r>
            <a:r>
              <a:rPr lang="en-US" sz="1000" b="1" i="0" u="none" strike="noStrike" cap="none">
                <a:solidFill>
                  <a:srgbClr val="000000"/>
                </a:solidFill>
                <a:latin typeface="Arial"/>
                <a:ea typeface="Arial"/>
                <a:cs typeface="Arial"/>
                <a:sym typeface="Arial"/>
              </a:rPr>
              <a:t>MarCom / Launch</a:t>
            </a:r>
            <a:endParaRPr/>
          </a:p>
        </p:txBody>
      </p:sp>
      <p:sp>
        <p:nvSpPr>
          <p:cNvPr id="1116" name="Google Shape;1116;gba9209e1cb_0_357"/>
          <p:cNvSpPr txBox="1">
            <a:spLocks noGrp="1"/>
          </p:cNvSpPr>
          <p:nvPr>
            <p:ph type="title"/>
          </p:nvPr>
        </p:nvSpPr>
        <p:spPr>
          <a:xfrm rot="-5400000">
            <a:off x="-2848345" y="3178055"/>
            <a:ext cx="5968500" cy="201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600"/>
              <a:buFont typeface="Calibri"/>
              <a:buNone/>
            </a:pPr>
            <a:r>
              <a:rPr lang="en-US" sz="1600"/>
              <a:t>Roadmap – Releases + Launches</a:t>
            </a:r>
            <a:endParaRPr sz="1600" b="0"/>
          </a:p>
        </p:txBody>
      </p:sp>
      <p:sp>
        <p:nvSpPr>
          <p:cNvPr id="1117" name="Google Shape;1117;gba9209e1cb_0_357"/>
          <p:cNvSpPr/>
          <p:nvPr/>
        </p:nvSpPr>
        <p:spPr>
          <a:xfrm>
            <a:off x="1749731" y="1000135"/>
            <a:ext cx="10386600" cy="162600"/>
          </a:xfrm>
          <a:prstGeom prst="roundRect">
            <a:avLst>
              <a:gd name="adj" fmla="val 16667"/>
            </a:avLst>
          </a:prstGeom>
          <a:solidFill>
            <a:srgbClr val="7F7F7F"/>
          </a:solidFill>
          <a:ln>
            <a:noFill/>
          </a:ln>
        </p:spPr>
        <p:txBody>
          <a:bodyPr spcFirstLastPara="1" wrap="square" lIns="54000" tIns="0" rIns="54000" bIns="0" anchor="t" anchorCtr="0">
            <a:noAutofit/>
          </a:bodyPr>
          <a:lstStyle/>
          <a:p>
            <a:pPr marL="0" marR="0" lvl="0" indent="0" algn="ctr" rtl="0">
              <a:lnSpc>
                <a:spcPct val="80000"/>
              </a:lnSpc>
              <a:spcBef>
                <a:spcPts val="0"/>
              </a:spcBef>
              <a:spcAft>
                <a:spcPts val="0"/>
              </a:spcAft>
              <a:buNone/>
            </a:pPr>
            <a:r>
              <a:rPr lang="en-US" sz="1400" b="1">
                <a:solidFill>
                  <a:srgbClr val="FFFFFF"/>
                </a:solidFill>
                <a:latin typeface="Gill Sans"/>
                <a:ea typeface="Gill Sans"/>
                <a:cs typeface="Gill Sans"/>
                <a:sym typeface="Gill Sans"/>
              </a:rPr>
              <a:t>2020</a:t>
            </a:r>
            <a:endParaRPr/>
          </a:p>
        </p:txBody>
      </p:sp>
      <p:sp>
        <p:nvSpPr>
          <p:cNvPr id="1118" name="Google Shape;1118;gba9209e1cb_0_357"/>
          <p:cNvSpPr/>
          <p:nvPr/>
        </p:nvSpPr>
        <p:spPr>
          <a:xfrm>
            <a:off x="9805453" y="1188038"/>
            <a:ext cx="2331000" cy="222900"/>
          </a:xfrm>
          <a:prstGeom prst="roundRect">
            <a:avLst>
              <a:gd name="adj" fmla="val 16667"/>
            </a:avLst>
          </a:prstGeom>
          <a:solidFill>
            <a:srgbClr val="D8D8D8"/>
          </a:solidFill>
          <a:ln>
            <a:noFill/>
          </a:ln>
        </p:spPr>
        <p:txBody>
          <a:bodyPr spcFirstLastPara="1" wrap="square" lIns="54000" tIns="54000" rIns="54000" bIns="0" anchor="t" anchorCtr="0">
            <a:noAutofit/>
          </a:bodyPr>
          <a:lstStyle/>
          <a:p>
            <a:pPr marL="0" marR="0" lvl="0" indent="0" algn="ctr" rtl="0">
              <a:lnSpc>
                <a:spcPct val="80000"/>
              </a:lnSpc>
              <a:spcBef>
                <a:spcPts val="0"/>
              </a:spcBef>
              <a:spcAft>
                <a:spcPts val="0"/>
              </a:spcAft>
              <a:buNone/>
            </a:pPr>
            <a:r>
              <a:rPr lang="en-US" sz="1200">
                <a:solidFill>
                  <a:schemeClr val="dk1"/>
                </a:solidFill>
                <a:latin typeface="Gill Sans"/>
                <a:ea typeface="Gill Sans"/>
                <a:cs typeface="Gill Sans"/>
                <a:sym typeface="Gill Sans"/>
              </a:rPr>
              <a:t>Q3&amp;4</a:t>
            </a:r>
            <a:endParaRPr sz="1200">
              <a:solidFill>
                <a:schemeClr val="dk1"/>
              </a:solidFill>
              <a:latin typeface="Gill Sans"/>
              <a:ea typeface="Gill Sans"/>
              <a:cs typeface="Gill Sans"/>
              <a:sym typeface="Gill Sans"/>
            </a:endParaRPr>
          </a:p>
        </p:txBody>
      </p:sp>
      <p:sp>
        <p:nvSpPr>
          <p:cNvPr id="1119" name="Google Shape;1119;gba9209e1cb_0_357"/>
          <p:cNvSpPr/>
          <p:nvPr/>
        </p:nvSpPr>
        <p:spPr>
          <a:xfrm>
            <a:off x="1749730" y="1188037"/>
            <a:ext cx="3953100" cy="231900"/>
          </a:xfrm>
          <a:prstGeom prst="roundRect">
            <a:avLst>
              <a:gd name="adj" fmla="val 16667"/>
            </a:avLst>
          </a:prstGeom>
          <a:solidFill>
            <a:srgbClr val="D8D8D8"/>
          </a:solidFill>
          <a:ln>
            <a:noFill/>
          </a:ln>
        </p:spPr>
        <p:txBody>
          <a:bodyPr spcFirstLastPara="1" wrap="square" lIns="54000" tIns="54000" rIns="54000" bIns="0" anchor="t" anchorCtr="0">
            <a:noAutofit/>
          </a:bodyPr>
          <a:lstStyle/>
          <a:p>
            <a:pPr marL="0" marR="0" lvl="0" indent="0" algn="ctr" rtl="0">
              <a:lnSpc>
                <a:spcPct val="80000"/>
              </a:lnSpc>
              <a:spcBef>
                <a:spcPts val="0"/>
              </a:spcBef>
              <a:spcAft>
                <a:spcPts val="0"/>
              </a:spcAft>
              <a:buNone/>
            </a:pPr>
            <a:r>
              <a:rPr lang="en-US" sz="1200">
                <a:solidFill>
                  <a:schemeClr val="dk1"/>
                </a:solidFill>
                <a:latin typeface="Gill Sans"/>
                <a:ea typeface="Gill Sans"/>
                <a:cs typeface="Gill Sans"/>
                <a:sym typeface="Gill Sans"/>
              </a:rPr>
              <a:t>Q1</a:t>
            </a:r>
            <a:endParaRPr/>
          </a:p>
        </p:txBody>
      </p:sp>
      <p:sp>
        <p:nvSpPr>
          <p:cNvPr id="1120" name="Google Shape;1120;gba9209e1cb_0_357"/>
          <p:cNvSpPr/>
          <p:nvPr/>
        </p:nvSpPr>
        <p:spPr>
          <a:xfrm>
            <a:off x="5771801" y="1188037"/>
            <a:ext cx="3953100" cy="231900"/>
          </a:xfrm>
          <a:prstGeom prst="roundRect">
            <a:avLst>
              <a:gd name="adj" fmla="val 16667"/>
            </a:avLst>
          </a:prstGeom>
          <a:solidFill>
            <a:srgbClr val="D8D8D8"/>
          </a:solidFill>
          <a:ln>
            <a:noFill/>
          </a:ln>
        </p:spPr>
        <p:txBody>
          <a:bodyPr spcFirstLastPara="1" wrap="square" lIns="54000" tIns="54000" rIns="54000" bIns="0" anchor="t" anchorCtr="0">
            <a:noAutofit/>
          </a:bodyPr>
          <a:lstStyle/>
          <a:p>
            <a:pPr marL="0" marR="0" lvl="0" indent="0" algn="ctr" rtl="0">
              <a:lnSpc>
                <a:spcPct val="80000"/>
              </a:lnSpc>
              <a:spcBef>
                <a:spcPts val="0"/>
              </a:spcBef>
              <a:spcAft>
                <a:spcPts val="0"/>
              </a:spcAft>
              <a:buNone/>
            </a:pPr>
            <a:r>
              <a:rPr lang="en-US" sz="1200">
                <a:solidFill>
                  <a:schemeClr val="dk1"/>
                </a:solidFill>
                <a:latin typeface="Gill Sans"/>
                <a:ea typeface="Gill Sans"/>
                <a:cs typeface="Gill Sans"/>
                <a:sym typeface="Gill Sans"/>
              </a:rPr>
              <a:t>Q2</a:t>
            </a:r>
            <a:endParaRPr/>
          </a:p>
        </p:txBody>
      </p:sp>
      <p:sp>
        <p:nvSpPr>
          <p:cNvPr id="1121" name="Google Shape;1121;gba9209e1cb_0_357"/>
          <p:cNvSpPr txBox="1"/>
          <p:nvPr/>
        </p:nvSpPr>
        <p:spPr>
          <a:xfrm>
            <a:off x="889000" y="3950192"/>
            <a:ext cx="687300" cy="3231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50" b="1">
                <a:solidFill>
                  <a:srgbClr val="18E692"/>
                </a:solidFill>
                <a:latin typeface="Calibri"/>
                <a:ea typeface="Calibri"/>
                <a:cs typeface="Calibri"/>
                <a:sym typeface="Calibri"/>
              </a:rPr>
              <a:t>DESIGN</a:t>
            </a:r>
            <a:endParaRPr/>
          </a:p>
          <a:p>
            <a:pPr marL="0" marR="0" lvl="0" indent="0" algn="r" rtl="0">
              <a:spcBef>
                <a:spcPts val="0"/>
              </a:spcBef>
              <a:spcAft>
                <a:spcPts val="0"/>
              </a:spcAft>
              <a:buNone/>
            </a:pPr>
            <a:r>
              <a:rPr lang="en-US" sz="1050" b="1">
                <a:solidFill>
                  <a:srgbClr val="001ACE"/>
                </a:solidFill>
                <a:latin typeface="Calibri"/>
                <a:ea typeface="Calibri"/>
                <a:cs typeface="Calibri"/>
                <a:sym typeface="Calibri"/>
              </a:rPr>
              <a:t>ISAAC</a:t>
            </a:r>
            <a:endParaRPr/>
          </a:p>
        </p:txBody>
      </p:sp>
      <p:sp>
        <p:nvSpPr>
          <p:cNvPr id="1122" name="Google Shape;1122;gba9209e1cb_0_357"/>
          <p:cNvSpPr txBox="1"/>
          <p:nvPr/>
        </p:nvSpPr>
        <p:spPr>
          <a:xfrm>
            <a:off x="992779" y="6042730"/>
            <a:ext cx="5835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50" b="1">
                <a:solidFill>
                  <a:srgbClr val="00AB65"/>
                </a:solidFill>
                <a:latin typeface="Calibri"/>
                <a:ea typeface="Calibri"/>
                <a:cs typeface="Calibri"/>
                <a:sym typeface="Calibri"/>
              </a:rPr>
              <a:t>RESEARCH</a:t>
            </a:r>
            <a:endParaRPr/>
          </a:p>
        </p:txBody>
      </p:sp>
      <p:sp>
        <p:nvSpPr>
          <p:cNvPr id="1123" name="Google Shape;1123;gba9209e1cb_0_357"/>
          <p:cNvSpPr txBox="1"/>
          <p:nvPr/>
        </p:nvSpPr>
        <p:spPr>
          <a:xfrm>
            <a:off x="992715" y="4921900"/>
            <a:ext cx="583500" cy="3231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50" b="1">
                <a:solidFill>
                  <a:srgbClr val="00AB65"/>
                </a:solidFill>
                <a:latin typeface="Calibri"/>
                <a:ea typeface="Calibri"/>
                <a:cs typeface="Calibri"/>
                <a:sym typeface="Calibri"/>
              </a:rPr>
              <a:t>RESEARCH</a:t>
            </a:r>
            <a:endParaRPr/>
          </a:p>
          <a:p>
            <a:pPr marL="0" marR="0" lvl="0" indent="0" algn="r" rtl="0">
              <a:spcBef>
                <a:spcPts val="0"/>
              </a:spcBef>
              <a:spcAft>
                <a:spcPts val="0"/>
              </a:spcAft>
              <a:buNone/>
            </a:pPr>
            <a:r>
              <a:rPr lang="en-US" sz="1050" b="1">
                <a:solidFill>
                  <a:srgbClr val="001ACE"/>
                </a:solidFill>
                <a:latin typeface="Calibri"/>
                <a:ea typeface="Calibri"/>
                <a:cs typeface="Calibri"/>
                <a:sym typeface="Calibri"/>
              </a:rPr>
              <a:t>ISAAC</a:t>
            </a:r>
            <a:endParaRPr/>
          </a:p>
        </p:txBody>
      </p:sp>
      <p:sp>
        <p:nvSpPr>
          <p:cNvPr id="1124" name="Google Shape;1124;gba9209e1cb_0_357"/>
          <p:cNvSpPr txBox="1"/>
          <p:nvPr/>
        </p:nvSpPr>
        <p:spPr>
          <a:xfrm>
            <a:off x="1242846" y="3175021"/>
            <a:ext cx="3333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50" b="1">
                <a:solidFill>
                  <a:srgbClr val="001ACE"/>
                </a:solidFill>
                <a:latin typeface="Calibri"/>
                <a:ea typeface="Calibri"/>
                <a:cs typeface="Calibri"/>
                <a:sym typeface="Calibri"/>
              </a:rPr>
              <a:t>ISAAC</a:t>
            </a:r>
            <a:endParaRPr/>
          </a:p>
        </p:txBody>
      </p:sp>
      <p:sp>
        <p:nvSpPr>
          <p:cNvPr id="1125" name="Google Shape;1125;gba9209e1cb_0_357"/>
          <p:cNvSpPr txBox="1"/>
          <p:nvPr/>
        </p:nvSpPr>
        <p:spPr>
          <a:xfrm>
            <a:off x="1045678" y="2186034"/>
            <a:ext cx="5307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50" b="1">
                <a:solidFill>
                  <a:srgbClr val="8EFFD1"/>
                </a:solidFill>
                <a:latin typeface="Calibri"/>
                <a:ea typeface="Calibri"/>
                <a:cs typeface="Calibri"/>
                <a:sym typeface="Calibri"/>
              </a:rPr>
              <a:t>VENTURE</a:t>
            </a:r>
            <a:endParaRPr/>
          </a:p>
        </p:txBody>
      </p:sp>
      <p:sp>
        <p:nvSpPr>
          <p:cNvPr id="1126" name="Google Shape;1126;gba9209e1cb_0_357"/>
          <p:cNvSpPr txBox="1">
            <a:spLocks noGrp="1"/>
          </p:cNvSpPr>
          <p:nvPr>
            <p:ph type="sldNum" idx="12"/>
          </p:nvPr>
        </p:nvSpPr>
        <p:spPr>
          <a:xfrm>
            <a:off x="410881" y="6485230"/>
            <a:ext cx="507300" cy="27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
        <p:nvSpPr>
          <p:cNvPr id="1127" name="Google Shape;1127;gba9209e1cb_0_357"/>
          <p:cNvSpPr txBox="1"/>
          <p:nvPr/>
        </p:nvSpPr>
        <p:spPr>
          <a:xfrm>
            <a:off x="7914689" y="726466"/>
            <a:ext cx="16551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 NPS Score increase</a:t>
            </a:r>
            <a:endParaRPr/>
          </a:p>
        </p:txBody>
      </p:sp>
      <p:sp>
        <p:nvSpPr>
          <p:cNvPr id="1128" name="Google Shape;1128;gba9209e1cb_0_357"/>
          <p:cNvSpPr txBox="1"/>
          <p:nvPr/>
        </p:nvSpPr>
        <p:spPr>
          <a:xfrm>
            <a:off x="10480085" y="726466"/>
            <a:ext cx="16563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 Sales increases</a:t>
            </a:r>
            <a:endParaRPr/>
          </a:p>
        </p:txBody>
      </p:sp>
      <p:sp>
        <p:nvSpPr>
          <p:cNvPr id="1129" name="Google Shape;1129;gba9209e1cb_0_357"/>
          <p:cNvSpPr txBox="1"/>
          <p:nvPr/>
        </p:nvSpPr>
        <p:spPr>
          <a:xfrm>
            <a:off x="10096501" y="523175"/>
            <a:ext cx="20400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MVP2 w/ improved AI Released</a:t>
            </a:r>
            <a:endParaRPr/>
          </a:p>
        </p:txBody>
      </p:sp>
      <p:sp>
        <p:nvSpPr>
          <p:cNvPr id="1130" name="Google Shape;1130;gba9209e1cb_0_357"/>
          <p:cNvSpPr txBox="1"/>
          <p:nvPr/>
        </p:nvSpPr>
        <p:spPr>
          <a:xfrm>
            <a:off x="2659777" y="4552902"/>
            <a:ext cx="1066500" cy="4662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31" name="Google Shape;1131;gba9209e1cb_0_357"/>
          <p:cNvSpPr txBox="1"/>
          <p:nvPr/>
        </p:nvSpPr>
        <p:spPr>
          <a:xfrm>
            <a:off x="4011837" y="726466"/>
            <a:ext cx="16563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 NPS Score increase</a:t>
            </a:r>
            <a:endParaRPr/>
          </a:p>
        </p:txBody>
      </p:sp>
      <p:sp>
        <p:nvSpPr>
          <p:cNvPr id="1132" name="Google Shape;1132;gba9209e1cb_0_357"/>
          <p:cNvSpPr txBox="1"/>
          <p:nvPr/>
        </p:nvSpPr>
        <p:spPr>
          <a:xfrm>
            <a:off x="451154" y="612610"/>
            <a:ext cx="1066500" cy="3387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GOALS</a:t>
            </a:r>
            <a:endParaRPr/>
          </a:p>
          <a:p>
            <a:pPr marL="0" marR="0" lvl="0" indent="0" algn="ctr" rtl="0">
              <a:spcBef>
                <a:spcPts val="0"/>
              </a:spcBef>
              <a:spcAft>
                <a:spcPts val="0"/>
              </a:spcAft>
              <a:buNone/>
            </a:pPr>
            <a:endParaRPr sz="1100">
              <a:solidFill>
                <a:srgbClr val="109A61"/>
              </a:solidFill>
              <a:latin typeface="Calibri"/>
              <a:ea typeface="Calibri"/>
              <a:cs typeface="Calibri"/>
              <a:sym typeface="Calibri"/>
            </a:endParaRPr>
          </a:p>
        </p:txBody>
      </p:sp>
      <p:sp>
        <p:nvSpPr>
          <p:cNvPr id="1133" name="Google Shape;1133;gba9209e1cb_0_357"/>
          <p:cNvSpPr txBox="1"/>
          <p:nvPr/>
        </p:nvSpPr>
        <p:spPr>
          <a:xfrm>
            <a:off x="4011837" y="535931"/>
            <a:ext cx="16563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MVP1 w/ AI Released</a:t>
            </a:r>
            <a:endParaRPr/>
          </a:p>
        </p:txBody>
      </p:sp>
      <p:sp>
        <p:nvSpPr>
          <p:cNvPr id="1134" name="Google Shape;1134;gba9209e1cb_0_357"/>
          <p:cNvSpPr txBox="1"/>
          <p:nvPr/>
        </p:nvSpPr>
        <p:spPr>
          <a:xfrm>
            <a:off x="4575208" y="296497"/>
            <a:ext cx="1066500" cy="169200"/>
          </a:xfrm>
          <a:prstGeom prst="rect">
            <a:avLst/>
          </a:prstGeom>
          <a:gradFill>
            <a:gsLst>
              <a:gs pos="0">
                <a:srgbClr val="C8C8C8"/>
              </a:gs>
              <a:gs pos="50000">
                <a:srgbClr val="BEBEBE"/>
              </a:gs>
              <a:gs pos="100000">
                <a:srgbClr val="B5B5B5"/>
              </a:gs>
            </a:gsLst>
            <a:lin ang="5400012" scaled="0"/>
          </a:gradFill>
          <a:ln w="9525" cap="flat" cmpd="sng">
            <a:solidFill>
              <a:schemeClr val="accent1"/>
            </a:solidFill>
            <a:prstDash val="solid"/>
            <a:miter lim="800000"/>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$xxx</a:t>
            </a:r>
            <a:endParaRPr/>
          </a:p>
        </p:txBody>
      </p:sp>
      <p:sp>
        <p:nvSpPr>
          <p:cNvPr id="1135" name="Google Shape;1135;gba9209e1cb_0_357"/>
          <p:cNvSpPr txBox="1"/>
          <p:nvPr/>
        </p:nvSpPr>
        <p:spPr>
          <a:xfrm>
            <a:off x="11069867" y="227515"/>
            <a:ext cx="1066500" cy="169200"/>
          </a:xfrm>
          <a:prstGeom prst="rect">
            <a:avLst/>
          </a:prstGeom>
          <a:gradFill>
            <a:gsLst>
              <a:gs pos="0">
                <a:srgbClr val="C8C8C8"/>
              </a:gs>
              <a:gs pos="50000">
                <a:srgbClr val="BEBEBE"/>
              </a:gs>
              <a:gs pos="100000">
                <a:srgbClr val="B5B5B5"/>
              </a:gs>
            </a:gsLst>
            <a:lin ang="5400012" scaled="0"/>
          </a:gradFill>
          <a:ln w="9525" cap="flat" cmpd="sng">
            <a:solidFill>
              <a:schemeClr val="accent1"/>
            </a:solidFill>
            <a:prstDash val="solid"/>
            <a:miter lim="800000"/>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$xxx</a:t>
            </a:r>
            <a:endParaRPr/>
          </a:p>
        </p:txBody>
      </p:sp>
      <p:sp>
        <p:nvSpPr>
          <p:cNvPr id="1136" name="Google Shape;1136;gba9209e1cb_0_357"/>
          <p:cNvSpPr txBox="1"/>
          <p:nvPr/>
        </p:nvSpPr>
        <p:spPr>
          <a:xfrm>
            <a:off x="451154" y="321975"/>
            <a:ext cx="1039800" cy="169200"/>
          </a:xfrm>
          <a:prstGeom prst="rect">
            <a:avLst/>
          </a:prstGeom>
          <a:gradFill>
            <a:gsLst>
              <a:gs pos="0">
                <a:srgbClr val="C8C8C8"/>
              </a:gs>
              <a:gs pos="50000">
                <a:srgbClr val="BEBEBE"/>
              </a:gs>
              <a:gs pos="100000">
                <a:srgbClr val="B5B5B5"/>
              </a:gs>
            </a:gsLst>
            <a:lin ang="5400012" scaled="0"/>
          </a:gradFill>
          <a:ln w="9525" cap="flat" cmpd="sng">
            <a:solidFill>
              <a:schemeClr val="accent1"/>
            </a:solidFill>
            <a:prstDash val="solid"/>
            <a:miter lim="800000"/>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VENTURE $$$</a:t>
            </a:r>
            <a:endParaRPr/>
          </a:p>
        </p:txBody>
      </p:sp>
      <p:sp>
        <p:nvSpPr>
          <p:cNvPr id="1137" name="Google Shape;1137;gba9209e1cb_0_357"/>
          <p:cNvSpPr txBox="1"/>
          <p:nvPr/>
        </p:nvSpPr>
        <p:spPr>
          <a:xfrm>
            <a:off x="11069867" y="17783"/>
            <a:ext cx="1066500" cy="169200"/>
          </a:xfrm>
          <a:prstGeom prst="rect">
            <a:avLst/>
          </a:prstGeom>
          <a:gradFill>
            <a:gsLst>
              <a:gs pos="0">
                <a:srgbClr val="C8C8C8"/>
              </a:gs>
              <a:gs pos="50000">
                <a:srgbClr val="BEBEBE"/>
              </a:gs>
              <a:gs pos="100000">
                <a:srgbClr val="B5B5B5"/>
              </a:gs>
            </a:gsLst>
            <a:lin ang="5400012" scaled="0"/>
          </a:gradFill>
          <a:ln w="9525" cap="flat" cmpd="sng">
            <a:solidFill>
              <a:schemeClr val="accent1"/>
            </a:solidFill>
            <a:prstDash val="solid"/>
            <a:miter lim="800000"/>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DEV: $xxx</a:t>
            </a:r>
            <a:endParaRPr/>
          </a:p>
        </p:txBody>
      </p:sp>
      <p:grpSp>
        <p:nvGrpSpPr>
          <p:cNvPr id="1138" name="Google Shape;1138;gba9209e1cb_0_357"/>
          <p:cNvGrpSpPr/>
          <p:nvPr/>
        </p:nvGrpSpPr>
        <p:grpSpPr>
          <a:xfrm>
            <a:off x="4447308" y="866023"/>
            <a:ext cx="416700" cy="602100"/>
            <a:chOff x="3002647" y="1106829"/>
            <a:chExt cx="416700" cy="602100"/>
          </a:xfrm>
        </p:grpSpPr>
        <p:sp>
          <p:nvSpPr>
            <p:cNvPr id="1139" name="Google Shape;1139;gba9209e1cb_0_357"/>
            <p:cNvSpPr/>
            <p:nvPr/>
          </p:nvSpPr>
          <p:spPr>
            <a:xfrm>
              <a:off x="3002647" y="1148464"/>
              <a:ext cx="416700" cy="501900"/>
            </a:xfrm>
            <a:prstGeom prst="down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40" name="Google Shape;1140;gba9209e1cb_0_357"/>
            <p:cNvSpPr txBox="1"/>
            <p:nvPr/>
          </p:nvSpPr>
          <p:spPr>
            <a:xfrm rot="-5400000">
              <a:off x="2933868" y="1284729"/>
              <a:ext cx="602100" cy="246300"/>
            </a:xfrm>
            <a:prstGeom prst="rect">
              <a:avLst/>
            </a:prstGeom>
            <a:noFill/>
            <a:ln>
              <a:noFill/>
            </a:ln>
          </p:spPr>
          <p:txBody>
            <a:bodyPr spcFirstLastPara="1" wrap="square" lIns="91425" tIns="0" rIns="45700" bIns="0" anchor="t"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NOW</a:t>
              </a:r>
              <a:endParaRPr/>
            </a:p>
          </p:txBody>
        </p:sp>
      </p:grpSp>
      <p:sp>
        <p:nvSpPr>
          <p:cNvPr id="1141" name="Google Shape;1141;gba9209e1cb_0_357"/>
          <p:cNvSpPr txBox="1"/>
          <p:nvPr/>
        </p:nvSpPr>
        <p:spPr>
          <a:xfrm>
            <a:off x="4575207" y="74854"/>
            <a:ext cx="1066500" cy="169200"/>
          </a:xfrm>
          <a:prstGeom prst="rect">
            <a:avLst/>
          </a:prstGeom>
          <a:gradFill>
            <a:gsLst>
              <a:gs pos="0">
                <a:srgbClr val="C8C8C8"/>
              </a:gs>
              <a:gs pos="50000">
                <a:srgbClr val="BEBEBE"/>
              </a:gs>
              <a:gs pos="100000">
                <a:srgbClr val="B5B5B5"/>
              </a:gs>
            </a:gsLst>
            <a:lin ang="5400012" scaled="0"/>
          </a:gradFill>
          <a:ln w="9525" cap="flat" cmpd="sng">
            <a:solidFill>
              <a:schemeClr val="accent1"/>
            </a:solidFill>
            <a:prstDash val="solid"/>
            <a:miter lim="800000"/>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DEV: $xxx</a:t>
            </a:r>
            <a:endParaRPr/>
          </a:p>
        </p:txBody>
      </p:sp>
      <p:sp>
        <p:nvSpPr>
          <p:cNvPr id="1142" name="Google Shape;1142;gba9209e1cb_0_357"/>
          <p:cNvSpPr txBox="1"/>
          <p:nvPr/>
        </p:nvSpPr>
        <p:spPr>
          <a:xfrm>
            <a:off x="7712690" y="4840048"/>
            <a:ext cx="10665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43" name="Google Shape;1143;gba9209e1cb_0_357"/>
          <p:cNvSpPr txBox="1"/>
          <p:nvPr/>
        </p:nvSpPr>
        <p:spPr>
          <a:xfrm>
            <a:off x="3010587" y="3831300"/>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44" name="Google Shape;1144;gba9209e1cb_0_357"/>
          <p:cNvSpPr txBox="1"/>
          <p:nvPr/>
        </p:nvSpPr>
        <p:spPr>
          <a:xfrm>
            <a:off x="1854827" y="3825924"/>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45" name="Google Shape;1145;gba9209e1cb_0_357"/>
          <p:cNvSpPr txBox="1"/>
          <p:nvPr/>
        </p:nvSpPr>
        <p:spPr>
          <a:xfrm>
            <a:off x="1854826" y="3393032"/>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a:t>
            </a:r>
            <a:endParaRPr/>
          </a:p>
        </p:txBody>
      </p:sp>
      <p:sp>
        <p:nvSpPr>
          <p:cNvPr id="1146" name="Google Shape;1146;gba9209e1cb_0_357"/>
          <p:cNvSpPr txBox="1"/>
          <p:nvPr/>
        </p:nvSpPr>
        <p:spPr>
          <a:xfrm>
            <a:off x="6020137" y="2660156"/>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47" name="Google Shape;1147;gba9209e1cb_0_357"/>
          <p:cNvSpPr txBox="1"/>
          <p:nvPr/>
        </p:nvSpPr>
        <p:spPr>
          <a:xfrm>
            <a:off x="2438304" y="2864236"/>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48" name="Google Shape;1148;gba9209e1cb_0_357"/>
          <p:cNvSpPr txBox="1"/>
          <p:nvPr/>
        </p:nvSpPr>
        <p:spPr>
          <a:xfrm>
            <a:off x="3610634" y="2396314"/>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49" name="Google Shape;1149;gba9209e1cb_0_357"/>
          <p:cNvSpPr txBox="1"/>
          <p:nvPr/>
        </p:nvSpPr>
        <p:spPr>
          <a:xfrm>
            <a:off x="7358766" y="2463756"/>
            <a:ext cx="1102200" cy="1539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50" name="Google Shape;1150;gba9209e1cb_0_357"/>
          <p:cNvSpPr txBox="1"/>
          <p:nvPr/>
        </p:nvSpPr>
        <p:spPr>
          <a:xfrm>
            <a:off x="4201212" y="3393032"/>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a:t>
            </a:r>
            <a:endParaRPr/>
          </a:p>
        </p:txBody>
      </p:sp>
      <p:sp>
        <p:nvSpPr>
          <p:cNvPr id="1151" name="Google Shape;1151;gba9209e1cb_0_357"/>
          <p:cNvSpPr txBox="1"/>
          <p:nvPr/>
        </p:nvSpPr>
        <p:spPr>
          <a:xfrm>
            <a:off x="4602500" y="1567690"/>
            <a:ext cx="1066500" cy="338700"/>
          </a:xfrm>
          <a:prstGeom prst="rect">
            <a:avLst/>
          </a:prstGeom>
          <a:solidFill>
            <a:srgbClr val="C6FFE8"/>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100">
                <a:solidFill>
                  <a:srgbClr val="007243"/>
                </a:solidFill>
                <a:latin typeface="Calibri"/>
                <a:ea typeface="Calibri"/>
                <a:cs typeface="Calibri"/>
                <a:sym typeface="Calibri"/>
              </a:rPr>
              <a:t>...</a:t>
            </a:r>
            <a:endParaRPr/>
          </a:p>
        </p:txBody>
      </p:sp>
      <p:sp>
        <p:nvSpPr>
          <p:cNvPr id="1152" name="Google Shape;1152;gba9209e1cb_0_357"/>
          <p:cNvSpPr txBox="1"/>
          <p:nvPr/>
        </p:nvSpPr>
        <p:spPr>
          <a:xfrm>
            <a:off x="3610634" y="2989068"/>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sz="1000">
              <a:solidFill>
                <a:schemeClr val="lt1"/>
              </a:solidFill>
              <a:latin typeface="Calibri"/>
              <a:ea typeface="Calibri"/>
              <a:cs typeface="Calibri"/>
              <a:sym typeface="Calibri"/>
            </a:endParaRPr>
          </a:p>
        </p:txBody>
      </p:sp>
      <p:sp>
        <p:nvSpPr>
          <p:cNvPr id="1153" name="Google Shape;1153;gba9209e1cb_0_357"/>
          <p:cNvSpPr txBox="1"/>
          <p:nvPr/>
        </p:nvSpPr>
        <p:spPr>
          <a:xfrm>
            <a:off x="4469949" y="5798351"/>
            <a:ext cx="11022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54" name="Google Shape;1154;gba9209e1cb_0_357"/>
          <p:cNvSpPr txBox="1"/>
          <p:nvPr/>
        </p:nvSpPr>
        <p:spPr>
          <a:xfrm>
            <a:off x="9805453" y="5345061"/>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55" name="Google Shape;1155;gba9209e1cb_0_357"/>
          <p:cNvSpPr txBox="1"/>
          <p:nvPr/>
        </p:nvSpPr>
        <p:spPr>
          <a:xfrm>
            <a:off x="9929035" y="2703173"/>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sz="1100">
              <a:solidFill>
                <a:schemeClr val="lt1"/>
              </a:solidFill>
              <a:latin typeface="Calibri"/>
              <a:ea typeface="Calibri"/>
              <a:cs typeface="Calibri"/>
              <a:sym typeface="Calibri"/>
            </a:endParaRPr>
          </a:p>
        </p:txBody>
      </p:sp>
      <p:sp>
        <p:nvSpPr>
          <p:cNvPr id="1156" name="Google Shape;1156;gba9209e1cb_0_357"/>
          <p:cNvSpPr txBox="1"/>
          <p:nvPr/>
        </p:nvSpPr>
        <p:spPr>
          <a:xfrm>
            <a:off x="9805375" y="5798351"/>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sz="700">
              <a:solidFill>
                <a:srgbClr val="C6FFE8"/>
              </a:solidFill>
              <a:latin typeface="Calibri"/>
              <a:ea typeface="Calibri"/>
              <a:cs typeface="Calibri"/>
              <a:sym typeface="Calibri"/>
            </a:endParaRPr>
          </a:p>
        </p:txBody>
      </p:sp>
      <p:sp>
        <p:nvSpPr>
          <p:cNvPr id="1157" name="Google Shape;1157;gba9209e1cb_0_357"/>
          <p:cNvSpPr txBox="1"/>
          <p:nvPr/>
        </p:nvSpPr>
        <p:spPr>
          <a:xfrm>
            <a:off x="4222893" y="4557420"/>
            <a:ext cx="1066500" cy="4662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58" name="Google Shape;1158;gba9209e1cb_0_357"/>
          <p:cNvSpPr txBox="1"/>
          <p:nvPr/>
        </p:nvSpPr>
        <p:spPr>
          <a:xfrm>
            <a:off x="8079992" y="5370358"/>
            <a:ext cx="11022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sp>
        <p:nvSpPr>
          <p:cNvPr id="1159" name="Google Shape;1159;gba9209e1cb_0_357"/>
          <p:cNvSpPr txBox="1"/>
          <p:nvPr/>
        </p:nvSpPr>
        <p:spPr>
          <a:xfrm>
            <a:off x="5348246" y="5362313"/>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a:p>
        </p:txBody>
      </p:sp>
      <p:cxnSp>
        <p:nvCxnSpPr>
          <p:cNvPr id="1160" name="Google Shape;1160;gba9209e1cb_0_357"/>
          <p:cNvCxnSpPr>
            <a:stCxn id="1114" idx="3"/>
            <a:endCxn id="1157" idx="1"/>
          </p:cNvCxnSpPr>
          <p:nvPr/>
        </p:nvCxnSpPr>
        <p:spPr>
          <a:xfrm rot="10800000">
            <a:off x="4222808" y="4790661"/>
            <a:ext cx="352500" cy="709800"/>
          </a:xfrm>
          <a:prstGeom prst="curvedConnector5">
            <a:avLst>
              <a:gd name="adj1" fmla="val -64906"/>
              <a:gd name="adj2" fmla="val 44533"/>
              <a:gd name="adj3" fmla="val 164938"/>
            </a:avLst>
          </a:prstGeom>
          <a:noFill/>
          <a:ln w="9525" cap="flat" cmpd="sng">
            <a:solidFill>
              <a:schemeClr val="accent1"/>
            </a:solidFill>
            <a:prstDash val="solid"/>
            <a:miter lim="800000"/>
            <a:headEnd type="none" w="sm" len="sm"/>
            <a:tailEnd type="triangle" w="med" len="med"/>
          </a:ln>
        </p:spPr>
      </p:cxnSp>
      <p:cxnSp>
        <p:nvCxnSpPr>
          <p:cNvPr id="1161" name="Google Shape;1161;gba9209e1cb_0_357"/>
          <p:cNvCxnSpPr>
            <a:stCxn id="1159" idx="3"/>
            <a:endCxn id="1142" idx="1"/>
          </p:cNvCxnSpPr>
          <p:nvPr/>
        </p:nvCxnSpPr>
        <p:spPr>
          <a:xfrm rot="10800000" flipH="1">
            <a:off x="6450446" y="5073113"/>
            <a:ext cx="1262100" cy="444600"/>
          </a:xfrm>
          <a:prstGeom prst="curvedConnector3">
            <a:avLst>
              <a:gd name="adj1" fmla="val 50000"/>
            </a:avLst>
          </a:prstGeom>
          <a:noFill/>
          <a:ln w="9525" cap="flat" cmpd="sng">
            <a:solidFill>
              <a:schemeClr val="accent1"/>
            </a:solidFill>
            <a:prstDash val="solid"/>
            <a:miter lim="800000"/>
            <a:headEnd type="none" w="sm" len="sm"/>
            <a:tailEnd type="triangle" w="med" len="med"/>
          </a:ln>
        </p:spPr>
      </p:cxnSp>
      <p:cxnSp>
        <p:nvCxnSpPr>
          <p:cNvPr id="1162" name="Google Shape;1162;gba9209e1cb_0_357"/>
          <p:cNvCxnSpPr>
            <a:stCxn id="1153" idx="3"/>
            <a:endCxn id="1142" idx="1"/>
          </p:cNvCxnSpPr>
          <p:nvPr/>
        </p:nvCxnSpPr>
        <p:spPr>
          <a:xfrm rot="10800000" flipH="1">
            <a:off x="5572149" y="5073251"/>
            <a:ext cx="2140500" cy="958200"/>
          </a:xfrm>
          <a:prstGeom prst="curvedConnector3">
            <a:avLst>
              <a:gd name="adj1" fmla="val 50003"/>
            </a:avLst>
          </a:prstGeom>
          <a:noFill/>
          <a:ln w="9525" cap="flat" cmpd="sng">
            <a:solidFill>
              <a:schemeClr val="accent1"/>
            </a:solidFill>
            <a:prstDash val="solid"/>
            <a:miter lim="800000"/>
            <a:headEnd type="none" w="sm" len="sm"/>
            <a:tailEnd type="triangle" w="med" len="med"/>
          </a:ln>
        </p:spPr>
      </p:cxnSp>
      <p:cxnSp>
        <p:nvCxnSpPr>
          <p:cNvPr id="1163" name="Google Shape;1163;gba9209e1cb_0_357"/>
          <p:cNvCxnSpPr>
            <a:stCxn id="1144" idx="2"/>
            <a:endCxn id="1114" idx="1"/>
          </p:cNvCxnSpPr>
          <p:nvPr/>
        </p:nvCxnSpPr>
        <p:spPr>
          <a:xfrm rot="-5400000" flipH="1">
            <a:off x="2257577" y="4285074"/>
            <a:ext cx="1363800" cy="1067100"/>
          </a:xfrm>
          <a:prstGeom prst="curvedConnector2">
            <a:avLst/>
          </a:prstGeom>
          <a:noFill/>
          <a:ln w="9525" cap="flat" cmpd="sng">
            <a:solidFill>
              <a:schemeClr val="accent1"/>
            </a:solidFill>
            <a:prstDash val="solid"/>
            <a:miter lim="800000"/>
            <a:headEnd type="none" w="sm" len="sm"/>
            <a:tailEnd type="triangle" w="med" len="med"/>
          </a:ln>
        </p:spPr>
      </p:cxnSp>
      <p:cxnSp>
        <p:nvCxnSpPr>
          <p:cNvPr id="1164" name="Google Shape;1164;gba9209e1cb_0_357"/>
          <p:cNvCxnSpPr>
            <a:endCxn id="1114" idx="1"/>
          </p:cNvCxnSpPr>
          <p:nvPr/>
        </p:nvCxnSpPr>
        <p:spPr>
          <a:xfrm rot="5400000">
            <a:off x="2905508" y="4835361"/>
            <a:ext cx="1232700" cy="97500"/>
          </a:xfrm>
          <a:prstGeom prst="curvedConnector4">
            <a:avLst>
              <a:gd name="adj1" fmla="val 43700"/>
              <a:gd name="adj2" fmla="val 334461"/>
            </a:avLst>
          </a:prstGeom>
          <a:noFill/>
          <a:ln w="9525" cap="flat" cmpd="sng">
            <a:solidFill>
              <a:schemeClr val="accent1"/>
            </a:solidFill>
            <a:prstDash val="solid"/>
            <a:miter lim="800000"/>
            <a:headEnd type="none" w="sm" len="sm"/>
            <a:tailEnd type="triangle" w="med" len="med"/>
          </a:ln>
        </p:spPr>
      </p:cxnSp>
      <p:cxnSp>
        <p:nvCxnSpPr>
          <p:cNvPr id="1165" name="Google Shape;1165;gba9209e1cb_0_357"/>
          <p:cNvCxnSpPr>
            <a:stCxn id="1130" idx="3"/>
            <a:endCxn id="1152" idx="2"/>
          </p:cNvCxnSpPr>
          <p:nvPr/>
        </p:nvCxnSpPr>
        <p:spPr>
          <a:xfrm rot="10800000" flipH="1">
            <a:off x="3726277" y="3299802"/>
            <a:ext cx="435600" cy="1486200"/>
          </a:xfrm>
          <a:prstGeom prst="curvedConnector2">
            <a:avLst/>
          </a:prstGeom>
          <a:noFill/>
          <a:ln w="9525" cap="flat" cmpd="sng">
            <a:solidFill>
              <a:schemeClr val="accent1"/>
            </a:solidFill>
            <a:prstDash val="solid"/>
            <a:miter lim="800000"/>
            <a:headEnd type="none" w="sm" len="sm"/>
            <a:tailEnd type="triangle" w="med" len="med"/>
          </a:ln>
        </p:spPr>
      </p:cxnSp>
      <p:cxnSp>
        <p:nvCxnSpPr>
          <p:cNvPr id="1166" name="Google Shape;1166;gba9209e1cb_0_357"/>
          <p:cNvCxnSpPr>
            <a:stCxn id="1157" idx="3"/>
            <a:endCxn id="1152" idx="2"/>
          </p:cNvCxnSpPr>
          <p:nvPr/>
        </p:nvCxnSpPr>
        <p:spPr>
          <a:xfrm rot="10800000">
            <a:off x="4161693" y="3299820"/>
            <a:ext cx="1127700" cy="1490700"/>
          </a:xfrm>
          <a:prstGeom prst="curvedConnector4">
            <a:avLst>
              <a:gd name="adj1" fmla="val -20271"/>
              <a:gd name="adj2" fmla="val 57818"/>
            </a:avLst>
          </a:prstGeom>
          <a:noFill/>
          <a:ln w="9525" cap="flat" cmpd="sng">
            <a:solidFill>
              <a:schemeClr val="accent1"/>
            </a:solidFill>
            <a:prstDash val="solid"/>
            <a:miter lim="800000"/>
            <a:headEnd type="none" w="sm" len="sm"/>
            <a:tailEnd type="triangle" w="med" len="med"/>
          </a:ln>
        </p:spPr>
      </p:cxnSp>
      <p:sp>
        <p:nvSpPr>
          <p:cNvPr id="1167" name="Google Shape;1167;gba9209e1cb_0_357"/>
          <p:cNvSpPr txBox="1"/>
          <p:nvPr/>
        </p:nvSpPr>
        <p:spPr>
          <a:xfrm>
            <a:off x="10919897" y="4296514"/>
            <a:ext cx="10665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cxnSp>
        <p:nvCxnSpPr>
          <p:cNvPr id="1168" name="Google Shape;1168;gba9209e1cb_0_357"/>
          <p:cNvCxnSpPr>
            <a:stCxn id="1158" idx="3"/>
            <a:endCxn id="1167" idx="1"/>
          </p:cNvCxnSpPr>
          <p:nvPr/>
        </p:nvCxnSpPr>
        <p:spPr>
          <a:xfrm rot="10800000" flipH="1">
            <a:off x="9182192" y="4529758"/>
            <a:ext cx="1737600" cy="1073700"/>
          </a:xfrm>
          <a:prstGeom prst="curvedConnector3">
            <a:avLst>
              <a:gd name="adj1" fmla="val 49997"/>
            </a:avLst>
          </a:prstGeom>
          <a:noFill/>
          <a:ln w="9525" cap="flat" cmpd="sng">
            <a:solidFill>
              <a:schemeClr val="accent1"/>
            </a:solidFill>
            <a:prstDash val="solid"/>
            <a:miter lim="800000"/>
            <a:headEnd type="none" w="sm" len="sm"/>
            <a:tailEnd type="triangle" w="med" len="med"/>
          </a:ln>
        </p:spPr>
      </p:cxnSp>
      <p:sp>
        <p:nvSpPr>
          <p:cNvPr id="1169" name="Google Shape;1169;gba9209e1cb_0_357"/>
          <p:cNvSpPr txBox="1"/>
          <p:nvPr/>
        </p:nvSpPr>
        <p:spPr>
          <a:xfrm>
            <a:off x="10919897" y="4793871"/>
            <a:ext cx="10665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cxnSp>
        <p:nvCxnSpPr>
          <p:cNvPr id="1170" name="Google Shape;1170;gba9209e1cb_0_357"/>
          <p:cNvCxnSpPr>
            <a:stCxn id="1156" idx="3"/>
            <a:endCxn id="1155" idx="1"/>
          </p:cNvCxnSpPr>
          <p:nvPr/>
        </p:nvCxnSpPr>
        <p:spPr>
          <a:xfrm rot="10800000">
            <a:off x="9928975" y="2858651"/>
            <a:ext cx="978600" cy="3095100"/>
          </a:xfrm>
          <a:prstGeom prst="curvedConnector5">
            <a:avLst>
              <a:gd name="adj1" fmla="val -23367"/>
              <a:gd name="adj2" fmla="val 50001"/>
              <a:gd name="adj3" fmla="val 123382"/>
            </a:avLst>
          </a:prstGeom>
          <a:noFill/>
          <a:ln w="9525" cap="flat" cmpd="sng">
            <a:solidFill>
              <a:schemeClr val="accent1"/>
            </a:solidFill>
            <a:prstDash val="solid"/>
            <a:miter lim="800000"/>
            <a:headEnd type="none" w="sm" len="sm"/>
            <a:tailEnd type="triangle" w="med" len="med"/>
          </a:ln>
        </p:spPr>
      </p:cxnSp>
      <p:sp>
        <p:nvSpPr>
          <p:cNvPr id="1171" name="Google Shape;1171;gba9209e1cb_0_357"/>
          <p:cNvSpPr txBox="1"/>
          <p:nvPr/>
        </p:nvSpPr>
        <p:spPr>
          <a:xfrm>
            <a:off x="3082334" y="5781837"/>
            <a:ext cx="11022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sz="700">
              <a:solidFill>
                <a:srgbClr val="C6FFE8"/>
              </a:solidFill>
              <a:latin typeface="Calibri"/>
              <a:ea typeface="Calibri"/>
              <a:cs typeface="Calibri"/>
              <a:sym typeface="Calibri"/>
            </a:endParaRPr>
          </a:p>
        </p:txBody>
      </p:sp>
      <p:cxnSp>
        <p:nvCxnSpPr>
          <p:cNvPr id="1172" name="Google Shape;1172;gba9209e1cb_0_357"/>
          <p:cNvCxnSpPr>
            <a:stCxn id="1144" idx="2"/>
            <a:endCxn id="1171" idx="1"/>
          </p:cNvCxnSpPr>
          <p:nvPr/>
        </p:nvCxnSpPr>
        <p:spPr>
          <a:xfrm rot="-5400000" flipH="1">
            <a:off x="1805027" y="4737624"/>
            <a:ext cx="1878300" cy="676500"/>
          </a:xfrm>
          <a:prstGeom prst="curvedConnector2">
            <a:avLst/>
          </a:prstGeom>
          <a:noFill/>
          <a:ln w="9525" cap="flat" cmpd="sng">
            <a:solidFill>
              <a:schemeClr val="accent1"/>
            </a:solidFill>
            <a:prstDash val="solid"/>
            <a:miter lim="800000"/>
            <a:headEnd type="none" w="sm" len="sm"/>
            <a:tailEnd type="triangle" w="med" len="med"/>
          </a:ln>
        </p:spPr>
      </p:cxnSp>
      <p:cxnSp>
        <p:nvCxnSpPr>
          <p:cNvPr id="1173" name="Google Shape;1173;gba9209e1cb_0_357"/>
          <p:cNvCxnSpPr>
            <a:stCxn id="1143" idx="2"/>
            <a:endCxn id="1171" idx="1"/>
          </p:cNvCxnSpPr>
          <p:nvPr/>
        </p:nvCxnSpPr>
        <p:spPr>
          <a:xfrm rot="5400000">
            <a:off x="2385537" y="4838850"/>
            <a:ext cx="1872900" cy="479400"/>
          </a:xfrm>
          <a:prstGeom prst="curvedConnector4">
            <a:avLst>
              <a:gd name="adj1" fmla="val 43773"/>
              <a:gd name="adj2" fmla="val 147664"/>
            </a:avLst>
          </a:prstGeom>
          <a:noFill/>
          <a:ln w="9525" cap="flat" cmpd="sng">
            <a:solidFill>
              <a:schemeClr val="accent1"/>
            </a:solidFill>
            <a:prstDash val="solid"/>
            <a:miter lim="800000"/>
            <a:headEnd type="none" w="sm" len="sm"/>
            <a:tailEnd type="triangle" w="med" len="med"/>
          </a:ln>
        </p:spPr>
      </p:cxnSp>
      <p:sp>
        <p:nvSpPr>
          <p:cNvPr id="1174" name="Google Shape;1174;gba9209e1cb_0_357"/>
          <p:cNvSpPr txBox="1"/>
          <p:nvPr/>
        </p:nvSpPr>
        <p:spPr>
          <a:xfrm>
            <a:off x="6530467" y="5775192"/>
            <a:ext cx="11022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sz="700">
              <a:solidFill>
                <a:srgbClr val="C6FFE8"/>
              </a:solidFill>
              <a:latin typeface="Calibri"/>
              <a:ea typeface="Calibri"/>
              <a:cs typeface="Calibri"/>
              <a:sym typeface="Calibri"/>
            </a:endParaRPr>
          </a:p>
        </p:txBody>
      </p:sp>
      <p:cxnSp>
        <p:nvCxnSpPr>
          <p:cNvPr id="1175" name="Google Shape;1175;gba9209e1cb_0_357"/>
          <p:cNvCxnSpPr>
            <a:stCxn id="1174" idx="3"/>
            <a:endCxn id="1156" idx="2"/>
          </p:cNvCxnSpPr>
          <p:nvPr/>
        </p:nvCxnSpPr>
        <p:spPr>
          <a:xfrm>
            <a:off x="7632667" y="6008292"/>
            <a:ext cx="2723700" cy="100800"/>
          </a:xfrm>
          <a:prstGeom prst="curvedConnector4">
            <a:avLst>
              <a:gd name="adj1" fmla="val 39883"/>
              <a:gd name="adj2" fmla="val 326868"/>
            </a:avLst>
          </a:prstGeom>
          <a:noFill/>
          <a:ln w="9525" cap="flat" cmpd="sng">
            <a:solidFill>
              <a:schemeClr val="accent1"/>
            </a:solidFill>
            <a:prstDash val="solid"/>
            <a:miter lim="800000"/>
            <a:headEnd type="none" w="sm" len="sm"/>
            <a:tailEnd type="triangle" w="med" len="med"/>
          </a:ln>
        </p:spPr>
      </p:cxnSp>
      <p:sp>
        <p:nvSpPr>
          <p:cNvPr id="1176" name="Google Shape;1176;gba9209e1cb_0_357"/>
          <p:cNvSpPr txBox="1"/>
          <p:nvPr/>
        </p:nvSpPr>
        <p:spPr>
          <a:xfrm>
            <a:off x="7913407" y="516726"/>
            <a:ext cx="1656300" cy="169200"/>
          </a:xfrm>
          <a:prstGeom prst="rect">
            <a:avLst/>
          </a:prstGeom>
          <a:noFill/>
          <a:ln w="9525" cap="flat" cmpd="sng">
            <a:solidFill>
              <a:srgbClr val="109A61"/>
            </a:solidFill>
            <a:prstDash val="solid"/>
            <a:round/>
            <a:headEnd type="none" w="sm" len="sm"/>
            <a:tailEnd type="none" w="sm" len="sm"/>
          </a:ln>
        </p:spPr>
        <p:txBody>
          <a:bodyPr spcFirstLastPara="1" wrap="square" lIns="91425" tIns="0" rIns="45700" bIns="0" anchor="t" anchorCtr="0">
            <a:noAutofit/>
          </a:bodyPr>
          <a:lstStyle/>
          <a:p>
            <a:pPr marL="0" marR="0" lvl="0" indent="0" algn="ctr" rtl="0">
              <a:spcBef>
                <a:spcPts val="0"/>
              </a:spcBef>
              <a:spcAft>
                <a:spcPts val="0"/>
              </a:spcAft>
              <a:buNone/>
            </a:pPr>
            <a:r>
              <a:rPr lang="en-US" sz="1100">
                <a:solidFill>
                  <a:srgbClr val="109A61"/>
                </a:solidFill>
                <a:latin typeface="Calibri"/>
                <a:ea typeface="Calibri"/>
                <a:cs typeface="Calibri"/>
                <a:sym typeface="Calibri"/>
              </a:rPr>
              <a:t>MVP1.1 w/ AI Updated</a:t>
            </a:r>
            <a:endParaRPr/>
          </a:p>
        </p:txBody>
      </p:sp>
      <p:sp>
        <p:nvSpPr>
          <p:cNvPr id="1177" name="Google Shape;1177;gba9209e1cb_0_357"/>
          <p:cNvSpPr txBox="1"/>
          <p:nvPr/>
        </p:nvSpPr>
        <p:spPr>
          <a:xfrm>
            <a:off x="11069867" y="2044157"/>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78" name="Google Shape;1178;gba9209e1cb_0_357"/>
          <p:cNvSpPr txBox="1"/>
          <p:nvPr/>
        </p:nvSpPr>
        <p:spPr>
          <a:xfrm>
            <a:off x="8622926" y="2476547"/>
            <a:ext cx="1102200" cy="310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79" name="Google Shape;1179;gba9209e1cb_0_357"/>
          <p:cNvSpPr txBox="1"/>
          <p:nvPr/>
        </p:nvSpPr>
        <p:spPr>
          <a:xfrm>
            <a:off x="11069867" y="2434231"/>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80" name="Google Shape;1180;gba9209e1cb_0_357"/>
          <p:cNvSpPr txBox="1"/>
          <p:nvPr/>
        </p:nvSpPr>
        <p:spPr>
          <a:xfrm>
            <a:off x="11079092" y="1558443"/>
            <a:ext cx="1066500" cy="338700"/>
          </a:xfrm>
          <a:prstGeom prst="rect">
            <a:avLst/>
          </a:prstGeom>
          <a:solidFill>
            <a:srgbClr val="C6FFE8"/>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100">
                <a:solidFill>
                  <a:srgbClr val="007243"/>
                </a:solidFill>
                <a:latin typeface="Calibri"/>
                <a:ea typeface="Calibri"/>
                <a:cs typeface="Calibri"/>
                <a:sym typeface="Calibri"/>
              </a:rPr>
              <a:t>...</a:t>
            </a:r>
            <a:endParaRPr/>
          </a:p>
        </p:txBody>
      </p:sp>
      <p:sp>
        <p:nvSpPr>
          <p:cNvPr id="1181" name="Google Shape;1181;gba9209e1cb_0_357"/>
          <p:cNvSpPr txBox="1"/>
          <p:nvPr/>
        </p:nvSpPr>
        <p:spPr>
          <a:xfrm>
            <a:off x="9753696" y="2185383"/>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sz="1000">
              <a:solidFill>
                <a:schemeClr val="lt1"/>
              </a:solidFill>
              <a:latin typeface="Calibri"/>
              <a:ea typeface="Calibri"/>
              <a:cs typeface="Calibri"/>
              <a:sym typeface="Calibri"/>
            </a:endParaRPr>
          </a:p>
        </p:txBody>
      </p:sp>
      <p:sp>
        <p:nvSpPr>
          <p:cNvPr id="1182" name="Google Shape;1182;gba9209e1cb_0_357"/>
          <p:cNvSpPr txBox="1"/>
          <p:nvPr/>
        </p:nvSpPr>
        <p:spPr>
          <a:xfrm>
            <a:off x="8221806" y="4291154"/>
            <a:ext cx="1066500" cy="4662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cxnSp>
        <p:nvCxnSpPr>
          <p:cNvPr id="1183" name="Google Shape;1183;gba9209e1cb_0_357"/>
          <p:cNvCxnSpPr>
            <a:stCxn id="1182" idx="3"/>
            <a:endCxn id="1178" idx="1"/>
          </p:cNvCxnSpPr>
          <p:nvPr/>
        </p:nvCxnSpPr>
        <p:spPr>
          <a:xfrm rot="10800000">
            <a:off x="8622906" y="2631854"/>
            <a:ext cx="665400" cy="1892400"/>
          </a:xfrm>
          <a:prstGeom prst="curvedConnector5">
            <a:avLst>
              <a:gd name="adj1" fmla="val -34355"/>
              <a:gd name="adj2" fmla="val 52052"/>
              <a:gd name="adj3" fmla="val 134362"/>
            </a:avLst>
          </a:prstGeom>
          <a:noFill/>
          <a:ln w="9525" cap="flat" cmpd="sng">
            <a:solidFill>
              <a:schemeClr val="accent1"/>
            </a:solidFill>
            <a:prstDash val="solid"/>
            <a:miter lim="800000"/>
            <a:headEnd type="none" w="sm" len="sm"/>
            <a:tailEnd type="triangle" w="med" len="med"/>
          </a:ln>
        </p:spPr>
      </p:cxnSp>
      <p:cxnSp>
        <p:nvCxnSpPr>
          <p:cNvPr id="1184" name="Google Shape;1184;gba9209e1cb_0_357"/>
          <p:cNvCxnSpPr>
            <a:stCxn id="1146" idx="3"/>
            <a:endCxn id="1157" idx="1"/>
          </p:cNvCxnSpPr>
          <p:nvPr/>
        </p:nvCxnSpPr>
        <p:spPr>
          <a:xfrm flipH="1">
            <a:off x="4222837" y="2815556"/>
            <a:ext cx="2899500" cy="1974900"/>
          </a:xfrm>
          <a:prstGeom prst="curvedConnector5">
            <a:avLst>
              <a:gd name="adj1" fmla="val -7885"/>
              <a:gd name="adj2" fmla="val 48034"/>
              <a:gd name="adj3" fmla="val 107890"/>
            </a:avLst>
          </a:prstGeom>
          <a:noFill/>
          <a:ln w="9525" cap="flat" cmpd="sng">
            <a:solidFill>
              <a:schemeClr val="accent1"/>
            </a:solidFill>
            <a:prstDash val="solid"/>
            <a:miter lim="800000"/>
            <a:headEnd type="none" w="sm" len="sm"/>
            <a:tailEnd type="triangle" w="med" len="med"/>
          </a:ln>
        </p:spPr>
      </p:cxnSp>
      <p:cxnSp>
        <p:nvCxnSpPr>
          <p:cNvPr id="1185" name="Google Shape;1185;gba9209e1cb_0_357"/>
          <p:cNvCxnSpPr>
            <a:stCxn id="1146" idx="3"/>
            <a:endCxn id="1182" idx="1"/>
          </p:cNvCxnSpPr>
          <p:nvPr/>
        </p:nvCxnSpPr>
        <p:spPr>
          <a:xfrm>
            <a:off x="7122337" y="2815556"/>
            <a:ext cx="1099500" cy="1708800"/>
          </a:xfrm>
          <a:prstGeom prst="curvedConnector3">
            <a:avLst>
              <a:gd name="adj1" fmla="val 50000"/>
            </a:avLst>
          </a:prstGeom>
          <a:noFill/>
          <a:ln w="9525" cap="flat" cmpd="sng">
            <a:solidFill>
              <a:schemeClr val="accent1"/>
            </a:solidFill>
            <a:prstDash val="solid"/>
            <a:miter lim="800000"/>
            <a:headEnd type="none" w="sm" len="sm"/>
            <a:tailEnd type="triangle" w="med" len="med"/>
          </a:ln>
        </p:spPr>
      </p:cxnSp>
      <p:cxnSp>
        <p:nvCxnSpPr>
          <p:cNvPr id="1186" name="Google Shape;1186;gba9209e1cb_0_357"/>
          <p:cNvCxnSpPr>
            <a:stCxn id="1169" idx="3"/>
            <a:endCxn id="1155" idx="1"/>
          </p:cNvCxnSpPr>
          <p:nvPr/>
        </p:nvCxnSpPr>
        <p:spPr>
          <a:xfrm rot="10800000">
            <a:off x="9928997" y="2858571"/>
            <a:ext cx="2057400" cy="2168400"/>
          </a:xfrm>
          <a:prstGeom prst="curvedConnector5">
            <a:avLst>
              <a:gd name="adj1" fmla="val -11111"/>
              <a:gd name="adj2" fmla="val 51793"/>
              <a:gd name="adj3" fmla="val 111112"/>
            </a:avLst>
          </a:prstGeom>
          <a:noFill/>
          <a:ln w="9525" cap="flat" cmpd="sng">
            <a:solidFill>
              <a:schemeClr val="accent1"/>
            </a:solidFill>
            <a:prstDash val="solid"/>
            <a:miter lim="800000"/>
            <a:headEnd type="none" w="sm" len="sm"/>
            <a:tailEnd type="triangle" w="med" len="med"/>
          </a:ln>
        </p:spPr>
      </p:cxnSp>
      <p:cxnSp>
        <p:nvCxnSpPr>
          <p:cNvPr id="1187" name="Google Shape;1187;gba9209e1cb_0_357"/>
          <p:cNvCxnSpPr>
            <a:stCxn id="1167" idx="3"/>
            <a:endCxn id="1155" idx="1"/>
          </p:cNvCxnSpPr>
          <p:nvPr/>
        </p:nvCxnSpPr>
        <p:spPr>
          <a:xfrm rot="10800000">
            <a:off x="9928997" y="2858614"/>
            <a:ext cx="2057400" cy="1671000"/>
          </a:xfrm>
          <a:prstGeom prst="curvedConnector5">
            <a:avLst>
              <a:gd name="adj1" fmla="val -11111"/>
              <a:gd name="adj2" fmla="val 52328"/>
              <a:gd name="adj3" fmla="val 111112"/>
            </a:avLst>
          </a:prstGeom>
          <a:noFill/>
          <a:ln w="9525" cap="flat" cmpd="sng">
            <a:solidFill>
              <a:schemeClr val="accent1"/>
            </a:solidFill>
            <a:prstDash val="solid"/>
            <a:miter lim="800000"/>
            <a:headEnd type="none" w="sm" len="sm"/>
            <a:tailEnd type="triangle" w="med" len="med"/>
          </a:ln>
        </p:spPr>
      </p:cxnSp>
      <p:sp>
        <p:nvSpPr>
          <p:cNvPr id="1188" name="Google Shape;1188;gba9209e1cb_0_357"/>
          <p:cNvSpPr txBox="1"/>
          <p:nvPr/>
        </p:nvSpPr>
        <p:spPr>
          <a:xfrm>
            <a:off x="7502717" y="3045539"/>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r" rtl="0">
              <a:spcBef>
                <a:spcPts val="0"/>
              </a:spcBef>
              <a:spcAft>
                <a:spcPts val="0"/>
              </a:spcAft>
              <a:buNone/>
            </a:pPr>
            <a:r>
              <a:rPr lang="en-US" sz="1000">
                <a:solidFill>
                  <a:schemeClr val="lt1"/>
                </a:solidFill>
                <a:latin typeface="Calibri"/>
                <a:ea typeface="Calibri"/>
                <a:cs typeface="Calibri"/>
                <a:sym typeface="Calibri"/>
              </a:rPr>
              <a:t>...</a:t>
            </a:r>
            <a:endParaRPr/>
          </a:p>
        </p:txBody>
      </p:sp>
      <p:cxnSp>
        <p:nvCxnSpPr>
          <p:cNvPr id="1189" name="Google Shape;1189;gba9209e1cb_0_357"/>
          <p:cNvCxnSpPr>
            <a:stCxn id="1153" idx="0"/>
            <a:endCxn id="1159" idx="1"/>
          </p:cNvCxnSpPr>
          <p:nvPr/>
        </p:nvCxnSpPr>
        <p:spPr>
          <a:xfrm rot="-5400000">
            <a:off x="5044449" y="5494451"/>
            <a:ext cx="280500" cy="327300"/>
          </a:xfrm>
          <a:prstGeom prst="curvedConnector2">
            <a:avLst/>
          </a:prstGeom>
          <a:noFill/>
          <a:ln w="9525" cap="flat" cmpd="sng">
            <a:solidFill>
              <a:schemeClr val="accent1"/>
            </a:solidFill>
            <a:prstDash val="solid"/>
            <a:miter lim="800000"/>
            <a:headEnd type="none" w="sm" len="sm"/>
            <a:tailEnd type="triangle" w="med" len="med"/>
          </a:ln>
        </p:spPr>
      </p:cxnSp>
      <p:sp>
        <p:nvSpPr>
          <p:cNvPr id="1190" name="Google Shape;1190;gba9209e1cb_0_357"/>
          <p:cNvSpPr txBox="1"/>
          <p:nvPr/>
        </p:nvSpPr>
        <p:spPr>
          <a:xfrm>
            <a:off x="10150693" y="3042162"/>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91" name="Google Shape;1191;gba9209e1cb_0_357"/>
          <p:cNvSpPr txBox="1"/>
          <p:nvPr/>
        </p:nvSpPr>
        <p:spPr>
          <a:xfrm>
            <a:off x="8958980" y="3043675"/>
            <a:ext cx="1102200" cy="307800"/>
          </a:xfrm>
          <a:prstGeom prst="rect">
            <a:avLst/>
          </a:prstGeom>
          <a:solidFill>
            <a:srgbClr val="001ACE"/>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a:t>
            </a:r>
            <a:endParaRPr/>
          </a:p>
        </p:txBody>
      </p:sp>
      <p:sp>
        <p:nvSpPr>
          <p:cNvPr id="1192" name="Google Shape;1192;gba9209e1cb_0_357"/>
          <p:cNvSpPr txBox="1"/>
          <p:nvPr/>
        </p:nvSpPr>
        <p:spPr>
          <a:xfrm>
            <a:off x="4370007" y="3825924"/>
            <a:ext cx="1102200" cy="310800"/>
          </a:xfrm>
          <a:prstGeom prst="rect">
            <a:avLst/>
          </a:prstGeom>
          <a:solidFill>
            <a:srgbClr val="00AB65"/>
          </a:solidFill>
          <a:ln>
            <a:noFill/>
          </a:ln>
        </p:spPr>
        <p:txBody>
          <a:bodyPr spcFirstLastPara="1" wrap="square" lIns="91425" tIns="0" rIns="45700" bIns="0" anchor="ctr" anchorCtr="0">
            <a:noAutofit/>
          </a:bodyPr>
          <a:lstStyle/>
          <a:p>
            <a:pPr marL="0" marR="0" lvl="0" indent="0" algn="ctr" rtl="0">
              <a:spcBef>
                <a:spcPts val="0"/>
              </a:spcBef>
              <a:spcAft>
                <a:spcPts val="0"/>
              </a:spcAft>
              <a:buNone/>
            </a:pPr>
            <a:r>
              <a:rPr lang="en-US" sz="1000">
                <a:solidFill>
                  <a:srgbClr val="C6FFE8"/>
                </a:solidFill>
                <a:latin typeface="Calibri"/>
                <a:ea typeface="Calibri"/>
                <a:cs typeface="Calibri"/>
                <a:sym typeface="Calibri"/>
              </a:rPr>
              <a:t>...</a:t>
            </a:r>
            <a:endParaRPr sz="700">
              <a:solidFill>
                <a:srgbClr val="C6FFE8"/>
              </a:solidFill>
              <a:latin typeface="Calibri"/>
              <a:ea typeface="Calibri"/>
              <a:cs typeface="Calibri"/>
              <a:sym typeface="Calibri"/>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gbbd67eee6a_0_0"/>
          <p:cNvSpPr txBox="1">
            <a:spLocks noGrp="1"/>
          </p:cNvSpPr>
          <p:nvPr>
            <p:ph type="sldNum" idx="12"/>
          </p:nvPr>
        </p:nvSpPr>
        <p:spPr>
          <a:xfrm>
            <a:off x="410881" y="6332830"/>
            <a:ext cx="507300" cy="273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1199" name="Google Shape;1199;gbbd67eee6a_0_0"/>
          <p:cNvSpPr txBox="1">
            <a:spLocks noGrp="1"/>
          </p:cNvSpPr>
          <p:nvPr>
            <p:ph type="title"/>
          </p:nvPr>
        </p:nvSpPr>
        <p:spPr>
          <a:xfrm>
            <a:off x="410878" y="512498"/>
            <a:ext cx="11367900" cy="77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1200" name="Google Shape;1200;gbbd67eee6a_0_0"/>
          <p:cNvGrpSpPr/>
          <p:nvPr/>
        </p:nvGrpSpPr>
        <p:grpSpPr>
          <a:xfrm>
            <a:off x="1108778" y="1883711"/>
            <a:ext cx="10129469" cy="3355370"/>
            <a:chOff x="1307948" y="1455178"/>
            <a:chExt cx="10129469" cy="3355370"/>
          </a:xfrm>
        </p:grpSpPr>
        <p:grpSp>
          <p:nvGrpSpPr>
            <p:cNvPr id="1201" name="Google Shape;1201;gbbd67eee6a_0_0"/>
            <p:cNvGrpSpPr/>
            <p:nvPr/>
          </p:nvGrpSpPr>
          <p:grpSpPr>
            <a:xfrm>
              <a:off x="1307948" y="1455178"/>
              <a:ext cx="10129469" cy="3355370"/>
              <a:chOff x="1312730" y="1496009"/>
              <a:chExt cx="10129469" cy="3355370"/>
            </a:xfrm>
          </p:grpSpPr>
          <p:sp>
            <p:nvSpPr>
              <p:cNvPr id="1202" name="Google Shape;1202;gbbd67eee6a_0_0"/>
              <p:cNvSpPr/>
              <p:nvPr/>
            </p:nvSpPr>
            <p:spPr>
              <a:xfrm>
                <a:off x="2775847" y="2390774"/>
                <a:ext cx="1377000" cy="1435500"/>
              </a:xfrm>
              <a:prstGeom prst="rect">
                <a:avLst/>
              </a:prstGeom>
              <a:solidFill>
                <a:srgbClr val="5E5CA2"/>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3" name="Google Shape;1203;gbbd67eee6a_0_0"/>
              <p:cNvSpPr/>
              <p:nvPr/>
            </p:nvSpPr>
            <p:spPr>
              <a:xfrm>
                <a:off x="4233717" y="2390774"/>
                <a:ext cx="1377000" cy="1435500"/>
              </a:xfrm>
              <a:prstGeom prst="rect">
                <a:avLst/>
              </a:prstGeom>
              <a:solidFill>
                <a:srgbClr val="4276AA"/>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4" name="Google Shape;1204;gbbd67eee6a_0_0"/>
              <p:cNvSpPr/>
              <p:nvPr/>
            </p:nvSpPr>
            <p:spPr>
              <a:xfrm>
                <a:off x="1317977" y="2390774"/>
                <a:ext cx="1377000" cy="1435500"/>
              </a:xfrm>
              <a:prstGeom prst="rect">
                <a:avLst/>
              </a:prstGeom>
              <a:solidFill>
                <a:srgbClr val="2C85AE"/>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54">
                  <a:solidFill>
                    <a:srgbClr val="FFFFFF"/>
                  </a:solidFill>
                  <a:latin typeface="Calibri"/>
                  <a:ea typeface="Calibri"/>
                  <a:cs typeface="Calibri"/>
                  <a:sym typeface="Calibri"/>
                </a:endParaRPr>
              </a:p>
            </p:txBody>
          </p:sp>
          <p:sp>
            <p:nvSpPr>
              <p:cNvPr id="1205" name="Google Shape;1205;gbbd67eee6a_0_0"/>
              <p:cNvSpPr/>
              <p:nvPr/>
            </p:nvSpPr>
            <p:spPr>
              <a:xfrm>
                <a:off x="5691588" y="2390774"/>
                <a:ext cx="1377000" cy="1435500"/>
              </a:xfrm>
              <a:prstGeom prst="rect">
                <a:avLst/>
              </a:prstGeom>
              <a:solidFill>
                <a:srgbClr val="1891AB"/>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6" name="Google Shape;1206;gbbd67eee6a_0_0"/>
              <p:cNvSpPr/>
              <p:nvPr/>
            </p:nvSpPr>
            <p:spPr>
              <a:xfrm>
                <a:off x="7149458" y="2390774"/>
                <a:ext cx="1377000" cy="1435500"/>
              </a:xfrm>
              <a:prstGeom prst="rect">
                <a:avLst/>
              </a:prstGeom>
              <a:solidFill>
                <a:srgbClr val="3E4E7C"/>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7" name="Google Shape;1207;gbbd67eee6a_0_0"/>
              <p:cNvSpPr/>
              <p:nvPr/>
            </p:nvSpPr>
            <p:spPr>
              <a:xfrm>
                <a:off x="8607329" y="2390774"/>
                <a:ext cx="1377000" cy="1435500"/>
              </a:xfrm>
              <a:prstGeom prst="rect">
                <a:avLst/>
              </a:prstGeom>
              <a:solidFill>
                <a:srgbClr val="5E5CA2"/>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8" name="Google Shape;1208;gbbd67eee6a_0_0"/>
              <p:cNvSpPr/>
              <p:nvPr/>
            </p:nvSpPr>
            <p:spPr>
              <a:xfrm>
                <a:off x="10065199" y="2390774"/>
                <a:ext cx="1377000" cy="1435500"/>
              </a:xfrm>
              <a:prstGeom prst="rect">
                <a:avLst/>
              </a:prstGeom>
              <a:solidFill>
                <a:srgbClr val="007876"/>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09" name="Google Shape;1209;gbbd67eee6a_0_0"/>
              <p:cNvSpPr/>
              <p:nvPr/>
            </p:nvSpPr>
            <p:spPr>
              <a:xfrm>
                <a:off x="1313241" y="3921079"/>
                <a:ext cx="10128900" cy="930300"/>
              </a:xfrm>
              <a:prstGeom prst="rect">
                <a:avLst/>
              </a:prstGeom>
              <a:solidFill>
                <a:srgbClr val="7283FF"/>
              </a:solidFill>
              <a:ln w="12700" cap="flat" cmpd="sng">
                <a:solidFill>
                  <a:srgbClr val="757E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sp>
            <p:nvSpPr>
              <p:cNvPr id="1210" name="Google Shape;1210;gbbd67eee6a_0_0"/>
              <p:cNvSpPr/>
              <p:nvPr/>
            </p:nvSpPr>
            <p:spPr>
              <a:xfrm>
                <a:off x="1312730" y="1496009"/>
                <a:ext cx="10128900" cy="799800"/>
              </a:xfrm>
              <a:prstGeom prst="rect">
                <a:avLst/>
              </a:prstGeom>
              <a:solidFill>
                <a:srgbClr val="313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rgbClr val="FFFFFF"/>
                  </a:solidFill>
                  <a:latin typeface="Calibri"/>
                  <a:ea typeface="Calibri"/>
                  <a:cs typeface="Calibri"/>
                  <a:sym typeface="Calibri"/>
                </a:endParaRPr>
              </a:p>
            </p:txBody>
          </p:sp>
        </p:grpSp>
        <p:sp>
          <p:nvSpPr>
            <p:cNvPr id="1211" name="Google Shape;1211;gbbd67eee6a_0_0"/>
            <p:cNvSpPr txBox="1"/>
            <p:nvPr/>
          </p:nvSpPr>
          <p:spPr>
            <a:xfrm>
              <a:off x="2341004" y="4399445"/>
              <a:ext cx="2296500" cy="327600"/>
            </a:xfrm>
            <a:prstGeom prst="rect">
              <a:avLst/>
            </a:prstGeom>
            <a:noFill/>
            <a:ln>
              <a:noFill/>
            </a:ln>
          </p:spPr>
          <p:txBody>
            <a:bodyPr spcFirstLastPara="1" wrap="square" lIns="0" tIns="45700" rIns="0" bIns="0" anchor="ctr" anchorCtr="0">
              <a:noAutofit/>
            </a:bodyPr>
            <a:lstStyle/>
            <a:p>
              <a:pPr marL="0" marR="0" lvl="0" indent="0" algn="ctr" rtl="0">
                <a:lnSpc>
                  <a:spcPct val="70000"/>
                </a:lnSpc>
                <a:spcBef>
                  <a:spcPts val="0"/>
                </a:spcBef>
                <a:spcAft>
                  <a:spcPts val="0"/>
                </a:spcAft>
                <a:buClr>
                  <a:srgbClr val="56FFBA"/>
                </a:buClr>
                <a:buSzPts val="2000"/>
                <a:buFont typeface="Arial"/>
                <a:buNone/>
              </a:pPr>
              <a:r>
                <a:rPr lang="en-US" sz="1700" b="1" cap="none">
                  <a:solidFill>
                    <a:srgbClr val="56FFBA"/>
                  </a:solidFill>
                  <a:latin typeface="Arial"/>
                  <a:ea typeface="Arial"/>
                  <a:cs typeface="Arial"/>
                  <a:sym typeface="Arial"/>
                </a:rPr>
                <a:t>DATA INGESTION</a:t>
              </a:r>
              <a:endParaRPr sz="750" b="0" i="0" u="none" strike="noStrike" cap="none">
                <a:solidFill>
                  <a:srgbClr val="56FFBA"/>
                </a:solidFill>
                <a:latin typeface="Arial"/>
                <a:ea typeface="Arial"/>
                <a:cs typeface="Arial"/>
                <a:sym typeface="Arial"/>
              </a:endParaRPr>
            </a:p>
          </p:txBody>
        </p:sp>
        <p:sp>
          <p:nvSpPr>
            <p:cNvPr id="1212" name="Google Shape;1212;gbbd67eee6a_0_0"/>
            <p:cNvSpPr txBox="1"/>
            <p:nvPr/>
          </p:nvSpPr>
          <p:spPr>
            <a:xfrm>
              <a:off x="5214730" y="4393697"/>
              <a:ext cx="2296500" cy="327600"/>
            </a:xfrm>
            <a:prstGeom prst="rect">
              <a:avLst/>
            </a:prstGeom>
            <a:noFill/>
            <a:ln>
              <a:noFill/>
            </a:ln>
          </p:spPr>
          <p:txBody>
            <a:bodyPr spcFirstLastPara="1" wrap="square" lIns="0" tIns="45700" rIns="0" bIns="0" anchor="ctr" anchorCtr="0">
              <a:noAutofit/>
            </a:bodyPr>
            <a:lstStyle/>
            <a:p>
              <a:pPr marL="0" marR="0" lvl="0" indent="0" algn="ctr" rtl="0">
                <a:lnSpc>
                  <a:spcPct val="70000"/>
                </a:lnSpc>
                <a:spcBef>
                  <a:spcPts val="0"/>
                </a:spcBef>
                <a:spcAft>
                  <a:spcPts val="0"/>
                </a:spcAft>
                <a:buClr>
                  <a:srgbClr val="0070C0"/>
                </a:buClr>
                <a:buSzPts val="2000"/>
                <a:buFont typeface="Arial"/>
                <a:buNone/>
              </a:pPr>
              <a:r>
                <a:rPr lang="en-US" sz="1700" b="1" cap="none">
                  <a:solidFill>
                    <a:srgbClr val="0070C0"/>
                  </a:solidFill>
                  <a:latin typeface="Arial"/>
                  <a:ea typeface="Arial"/>
                  <a:cs typeface="Arial"/>
                  <a:sym typeface="Arial"/>
                </a:rPr>
                <a:t>DATA LAKE</a:t>
              </a:r>
              <a:endParaRPr sz="750" b="0" i="0" u="none" strike="noStrike" cap="none">
                <a:solidFill>
                  <a:srgbClr val="0070C0"/>
                </a:solidFill>
                <a:latin typeface="Arial"/>
                <a:ea typeface="Arial"/>
                <a:cs typeface="Arial"/>
                <a:sym typeface="Arial"/>
              </a:endParaRPr>
            </a:p>
          </p:txBody>
        </p:sp>
        <p:sp>
          <p:nvSpPr>
            <p:cNvPr id="1213" name="Google Shape;1213;gbbd67eee6a_0_0"/>
            <p:cNvSpPr txBox="1"/>
            <p:nvPr/>
          </p:nvSpPr>
          <p:spPr>
            <a:xfrm>
              <a:off x="8088456" y="4393697"/>
              <a:ext cx="2296500" cy="327600"/>
            </a:xfrm>
            <a:prstGeom prst="rect">
              <a:avLst/>
            </a:prstGeom>
            <a:noFill/>
            <a:ln>
              <a:noFill/>
            </a:ln>
          </p:spPr>
          <p:txBody>
            <a:bodyPr spcFirstLastPara="1" wrap="square" lIns="0" tIns="45700" rIns="0" bIns="0" anchor="ctr" anchorCtr="0">
              <a:noAutofit/>
            </a:bodyPr>
            <a:lstStyle/>
            <a:p>
              <a:pPr marL="0" marR="0" lvl="0" indent="0" algn="ctr" rtl="0">
                <a:lnSpc>
                  <a:spcPct val="70000"/>
                </a:lnSpc>
                <a:spcBef>
                  <a:spcPts val="0"/>
                </a:spcBef>
                <a:spcAft>
                  <a:spcPts val="0"/>
                </a:spcAft>
                <a:buClr>
                  <a:srgbClr val="7030A0"/>
                </a:buClr>
                <a:buSzPts val="2000"/>
                <a:buFont typeface="Arial"/>
                <a:buNone/>
              </a:pPr>
              <a:r>
                <a:rPr lang="en-US" sz="1700" b="1" cap="none">
                  <a:solidFill>
                    <a:srgbClr val="7030A0"/>
                  </a:solidFill>
                  <a:latin typeface="Arial"/>
                  <a:ea typeface="Arial"/>
                  <a:cs typeface="Arial"/>
                  <a:sym typeface="Arial"/>
                </a:rPr>
                <a:t>DATA WAREHOUSE</a:t>
              </a:r>
              <a:endParaRPr sz="750" b="0" i="0" u="none" strike="noStrike" cap="none">
                <a:solidFill>
                  <a:srgbClr val="7030A0"/>
                </a:solidFill>
                <a:latin typeface="Arial"/>
                <a:ea typeface="Arial"/>
                <a:cs typeface="Arial"/>
                <a:sym typeface="Arial"/>
              </a:endParaRPr>
            </a:p>
          </p:txBody>
        </p:sp>
        <p:sp>
          <p:nvSpPr>
            <p:cNvPr id="1214" name="Google Shape;1214;gbbd67eee6a_0_0"/>
            <p:cNvSpPr txBox="1"/>
            <p:nvPr/>
          </p:nvSpPr>
          <p:spPr>
            <a:xfrm>
              <a:off x="1308459" y="2845318"/>
              <a:ext cx="1343700" cy="3276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cap="none">
                  <a:solidFill>
                    <a:srgbClr val="56FFBA"/>
                  </a:solidFill>
                  <a:latin typeface="Arial"/>
                  <a:ea typeface="Arial"/>
                  <a:cs typeface="Arial"/>
                  <a:sym typeface="Arial"/>
                </a:rPr>
                <a:t>PROMOTION CAMPAIGN</a:t>
              </a:r>
              <a:endParaRPr sz="800" b="0" i="0" u="none" strike="noStrike" cap="none">
                <a:solidFill>
                  <a:srgbClr val="56FFBA"/>
                </a:solidFill>
                <a:latin typeface="Arial"/>
                <a:ea typeface="Arial"/>
                <a:cs typeface="Arial"/>
                <a:sym typeface="Arial"/>
              </a:endParaRPr>
            </a:p>
          </p:txBody>
        </p:sp>
        <p:sp>
          <p:nvSpPr>
            <p:cNvPr id="1215" name="Google Shape;1215;gbbd67eee6a_0_0"/>
            <p:cNvSpPr txBox="1"/>
            <p:nvPr/>
          </p:nvSpPr>
          <p:spPr>
            <a:xfrm>
              <a:off x="2779276"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i="0" u="none" strike="noStrike" cap="none">
                  <a:solidFill>
                    <a:srgbClr val="56FFBA"/>
                  </a:solidFill>
                  <a:latin typeface="Arial"/>
                  <a:ea typeface="Arial"/>
                  <a:cs typeface="Arial"/>
                  <a:sym typeface="Arial"/>
                </a:rPr>
                <a:t>CUSTOMER SUPPORT</a:t>
              </a:r>
              <a:endParaRPr sz="800" b="0" i="0" u="none" strike="noStrike" cap="none">
                <a:solidFill>
                  <a:srgbClr val="56FFBA"/>
                </a:solidFill>
                <a:latin typeface="Arial"/>
                <a:ea typeface="Arial"/>
                <a:cs typeface="Arial"/>
                <a:sym typeface="Arial"/>
              </a:endParaRPr>
            </a:p>
          </p:txBody>
        </p:sp>
        <p:sp>
          <p:nvSpPr>
            <p:cNvPr id="1216" name="Google Shape;1216;gbbd67eee6a_0_0"/>
            <p:cNvSpPr txBox="1"/>
            <p:nvPr/>
          </p:nvSpPr>
          <p:spPr>
            <a:xfrm>
              <a:off x="4246820"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cap="none">
                  <a:solidFill>
                    <a:srgbClr val="56FFBA"/>
                  </a:solidFill>
                  <a:latin typeface="Arial"/>
                  <a:ea typeface="Arial"/>
                  <a:cs typeface="Arial"/>
                  <a:sym typeface="Arial"/>
                </a:rPr>
                <a:t>USER TRACKING</a:t>
              </a:r>
              <a:endParaRPr sz="800" b="0" i="0" u="none" strike="noStrike" cap="none">
                <a:solidFill>
                  <a:srgbClr val="56FFBA"/>
                </a:solidFill>
                <a:latin typeface="Arial"/>
                <a:ea typeface="Arial"/>
                <a:cs typeface="Arial"/>
                <a:sym typeface="Arial"/>
              </a:endParaRPr>
            </a:p>
          </p:txBody>
        </p:sp>
        <p:sp>
          <p:nvSpPr>
            <p:cNvPr id="1217" name="Google Shape;1217;gbbd67eee6a_0_0"/>
            <p:cNvSpPr txBox="1"/>
            <p:nvPr/>
          </p:nvSpPr>
          <p:spPr>
            <a:xfrm>
              <a:off x="5714364"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cap="none">
                  <a:solidFill>
                    <a:srgbClr val="56FFBA"/>
                  </a:solidFill>
                  <a:latin typeface="Arial"/>
                  <a:ea typeface="Arial"/>
                  <a:cs typeface="Arial"/>
                  <a:sym typeface="Arial"/>
                </a:rPr>
                <a:t>APPLICATION MONITORING</a:t>
              </a:r>
              <a:endParaRPr sz="800" b="0" i="0" u="none" strike="noStrike" cap="none">
                <a:solidFill>
                  <a:srgbClr val="56FFBA"/>
                </a:solidFill>
                <a:latin typeface="Arial"/>
                <a:ea typeface="Arial"/>
                <a:cs typeface="Arial"/>
                <a:sym typeface="Arial"/>
              </a:endParaRPr>
            </a:p>
          </p:txBody>
        </p:sp>
        <p:sp>
          <p:nvSpPr>
            <p:cNvPr id="1218" name="Google Shape;1218;gbbd67eee6a_0_0"/>
            <p:cNvSpPr txBox="1"/>
            <p:nvPr/>
          </p:nvSpPr>
          <p:spPr>
            <a:xfrm>
              <a:off x="7172855"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cap="none">
                  <a:solidFill>
                    <a:srgbClr val="56FFBA"/>
                  </a:solidFill>
                  <a:latin typeface="Arial"/>
                  <a:ea typeface="Arial"/>
                  <a:cs typeface="Arial"/>
                  <a:sym typeface="Arial"/>
                </a:rPr>
                <a:t>INFRA</a:t>
              </a:r>
              <a:br>
                <a:rPr lang="en-US" sz="1500" b="1" cap="none">
                  <a:solidFill>
                    <a:srgbClr val="56FFBA"/>
                  </a:solidFill>
                  <a:latin typeface="Arial"/>
                  <a:ea typeface="Arial"/>
                  <a:cs typeface="Arial"/>
                  <a:sym typeface="Arial"/>
                </a:rPr>
              </a:br>
              <a:r>
                <a:rPr lang="en-US" sz="1500" b="1" cap="none">
                  <a:solidFill>
                    <a:srgbClr val="56FFBA"/>
                  </a:solidFill>
                  <a:latin typeface="Arial"/>
                  <a:ea typeface="Arial"/>
                  <a:cs typeface="Arial"/>
                  <a:sym typeface="Arial"/>
                </a:rPr>
                <a:t>MONITORING</a:t>
              </a:r>
              <a:endParaRPr sz="800" b="0" i="0" u="none" strike="noStrike" cap="none">
                <a:solidFill>
                  <a:srgbClr val="56FFBA"/>
                </a:solidFill>
                <a:latin typeface="Arial"/>
                <a:ea typeface="Arial"/>
                <a:cs typeface="Arial"/>
                <a:sym typeface="Arial"/>
              </a:endParaRPr>
            </a:p>
          </p:txBody>
        </p:sp>
        <p:sp>
          <p:nvSpPr>
            <p:cNvPr id="1219" name="Google Shape;1219;gbbd67eee6a_0_0"/>
            <p:cNvSpPr txBox="1"/>
            <p:nvPr/>
          </p:nvSpPr>
          <p:spPr>
            <a:xfrm>
              <a:off x="8600252"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i="0" u="none" strike="noStrike" cap="none">
                  <a:solidFill>
                    <a:srgbClr val="56FFBA"/>
                  </a:solidFill>
                  <a:latin typeface="Arial"/>
                  <a:ea typeface="Arial"/>
                  <a:cs typeface="Arial"/>
                  <a:sym typeface="Arial"/>
                </a:rPr>
                <a:t>ECOMMERCE MONITORING</a:t>
              </a:r>
              <a:endParaRPr sz="800" b="0" i="0" u="none" strike="noStrike" cap="none">
                <a:solidFill>
                  <a:srgbClr val="56FFBA"/>
                </a:solidFill>
                <a:latin typeface="Arial"/>
                <a:ea typeface="Arial"/>
                <a:cs typeface="Arial"/>
                <a:sym typeface="Arial"/>
              </a:endParaRPr>
            </a:p>
          </p:txBody>
        </p:sp>
        <p:sp>
          <p:nvSpPr>
            <p:cNvPr id="1220" name="Google Shape;1220;gbbd67eee6a_0_0"/>
            <p:cNvSpPr txBox="1"/>
            <p:nvPr/>
          </p:nvSpPr>
          <p:spPr>
            <a:xfrm>
              <a:off x="10040796" y="2845318"/>
              <a:ext cx="1343700" cy="4797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56FFBA"/>
                </a:buClr>
                <a:buSzPts val="1600"/>
                <a:buFont typeface="Arial"/>
                <a:buNone/>
              </a:pPr>
              <a:r>
                <a:rPr lang="en-US" sz="1500" b="1" cap="none">
                  <a:solidFill>
                    <a:srgbClr val="56FFBA"/>
                  </a:solidFill>
                  <a:latin typeface="Arial"/>
                  <a:ea typeface="Arial"/>
                  <a:cs typeface="Arial"/>
                  <a:sym typeface="Arial"/>
                </a:rPr>
                <a:t>ENTERPRISE SYSTEMS </a:t>
              </a:r>
              <a:endParaRPr sz="800" b="0" i="0" u="none" strike="noStrike" cap="none">
                <a:solidFill>
                  <a:srgbClr val="56FFBA"/>
                </a:solidFill>
                <a:latin typeface="Arial"/>
                <a:ea typeface="Arial"/>
                <a:cs typeface="Arial"/>
                <a:sym typeface="Arial"/>
              </a:endParaRPr>
            </a:p>
          </p:txBody>
        </p:sp>
        <p:sp>
          <p:nvSpPr>
            <p:cNvPr id="1221" name="Google Shape;1221;gbbd67eee6a_0_0"/>
            <p:cNvSpPr txBox="1"/>
            <p:nvPr/>
          </p:nvSpPr>
          <p:spPr>
            <a:xfrm>
              <a:off x="3824779" y="1643131"/>
              <a:ext cx="5411100" cy="3276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FFFFFF"/>
                </a:buClr>
                <a:buSzPts val="2400"/>
                <a:buFont typeface="Arial"/>
                <a:buNone/>
              </a:pPr>
              <a:r>
                <a:rPr lang="en-US" sz="2400" b="1" cap="none">
                  <a:solidFill>
                    <a:srgbClr val="FFFFFF"/>
                  </a:solidFill>
                  <a:latin typeface="Arial"/>
                  <a:ea typeface="Arial"/>
                  <a:cs typeface="Arial"/>
                  <a:sym typeface="Arial"/>
                </a:rPr>
                <a:t>DASHBOARDS &amp; QUERIES</a:t>
              </a:r>
              <a:endParaRPr sz="2400" b="1" cap="none">
                <a:solidFill>
                  <a:srgbClr val="FFFFFF"/>
                </a:solidFill>
                <a:latin typeface="Arial"/>
                <a:ea typeface="Arial"/>
                <a:cs typeface="Arial"/>
                <a:sym typeface="Arial"/>
              </a:endParaRPr>
            </a:p>
            <a:p>
              <a:pPr marL="0" marR="0" lvl="0" indent="0" algn="ctr" rtl="0">
                <a:lnSpc>
                  <a:spcPct val="7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(Democratized Data Access and Self-service tools)</a:t>
              </a:r>
              <a:endParaRPr sz="1000" b="0" i="0" u="none" strike="noStrike" cap="none">
                <a:solidFill>
                  <a:srgbClr val="FFFFFF"/>
                </a:solidFill>
                <a:latin typeface="Arial"/>
                <a:ea typeface="Arial"/>
                <a:cs typeface="Arial"/>
                <a:sym typeface="Arial"/>
              </a:endParaRPr>
            </a:p>
          </p:txBody>
        </p:sp>
        <p:sp>
          <p:nvSpPr>
            <p:cNvPr id="1222" name="Google Shape;1222;gbbd67eee6a_0_0"/>
            <p:cNvSpPr txBox="1"/>
            <p:nvPr/>
          </p:nvSpPr>
          <p:spPr>
            <a:xfrm>
              <a:off x="3859506" y="4011366"/>
              <a:ext cx="5411100" cy="327600"/>
            </a:xfrm>
            <a:prstGeom prst="rect">
              <a:avLst/>
            </a:prstGeom>
            <a:noFill/>
            <a:ln>
              <a:noFill/>
            </a:ln>
          </p:spPr>
          <p:txBody>
            <a:bodyPr spcFirstLastPara="1" wrap="square" lIns="0" tIns="45700" rIns="0" bIns="0" anchor="t" anchorCtr="0">
              <a:noAutofit/>
            </a:bodyPr>
            <a:lstStyle/>
            <a:p>
              <a:pPr marL="0" marR="0" lvl="0" indent="0" algn="ctr" rtl="0">
                <a:lnSpc>
                  <a:spcPct val="70000"/>
                </a:lnSpc>
                <a:spcBef>
                  <a:spcPts val="0"/>
                </a:spcBef>
                <a:spcAft>
                  <a:spcPts val="0"/>
                </a:spcAft>
                <a:buClr>
                  <a:srgbClr val="FFFFFF"/>
                </a:buClr>
                <a:buSzPts val="1800"/>
                <a:buFont typeface="Arial"/>
                <a:buNone/>
              </a:pPr>
              <a:r>
                <a:rPr lang="en-US" sz="1800" b="1" cap="none">
                  <a:solidFill>
                    <a:srgbClr val="FFFFFF"/>
                  </a:solidFill>
                  <a:latin typeface="Arial"/>
                  <a:ea typeface="Arial"/>
                  <a:cs typeface="Arial"/>
                  <a:sym typeface="Arial"/>
                </a:rPr>
                <a:t>POWERED BY TOOLS AND TECHNOLOGY</a:t>
              </a:r>
              <a:endParaRPr sz="800" b="0" i="0" u="none" strike="noStrike" cap="none">
                <a:solidFill>
                  <a:srgbClr val="FFFFFF"/>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1228" name="Google Shape;1228;gbbd67eee6a_0_29"/>
          <p:cNvPicPr preferRelativeResize="0"/>
          <p:nvPr/>
        </p:nvPicPr>
        <p:blipFill rotWithShape="1">
          <a:blip r:embed="rId3">
            <a:alphaModFix/>
          </a:blip>
          <a:srcRect/>
          <a:stretch/>
        </p:blipFill>
        <p:spPr>
          <a:xfrm>
            <a:off x="9023029" y="1955490"/>
            <a:ext cx="2831235" cy="3752874"/>
          </a:xfrm>
          <a:prstGeom prst="rect">
            <a:avLst/>
          </a:prstGeom>
          <a:noFill/>
          <a:ln>
            <a:noFill/>
          </a:ln>
        </p:spPr>
      </p:pic>
      <p:sp>
        <p:nvSpPr>
          <p:cNvPr id="1229" name="Google Shape;1229;gbbd67eee6a_0_29"/>
          <p:cNvSpPr/>
          <p:nvPr/>
        </p:nvSpPr>
        <p:spPr>
          <a:xfrm>
            <a:off x="3575402" y="1955490"/>
            <a:ext cx="4926000" cy="4162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cxnSp>
        <p:nvCxnSpPr>
          <p:cNvPr id="1230" name="Google Shape;1230;gbbd67eee6a_0_29"/>
          <p:cNvCxnSpPr>
            <a:stCxn id="1229" idx="0"/>
            <a:endCxn id="1229" idx="2"/>
          </p:cNvCxnSpPr>
          <p:nvPr/>
        </p:nvCxnSpPr>
        <p:spPr>
          <a:xfrm>
            <a:off x="6038402" y="1955490"/>
            <a:ext cx="0" cy="4162500"/>
          </a:xfrm>
          <a:prstGeom prst="straightConnector1">
            <a:avLst/>
          </a:prstGeom>
          <a:noFill/>
          <a:ln w="19050" cap="flat" cmpd="sng">
            <a:solidFill>
              <a:srgbClr val="7F7F7F"/>
            </a:solidFill>
            <a:prstDash val="dot"/>
            <a:miter lim="800000"/>
            <a:headEnd type="none" w="sm" len="sm"/>
            <a:tailEnd type="none" w="sm" len="sm"/>
          </a:ln>
        </p:spPr>
      </p:cxnSp>
      <p:cxnSp>
        <p:nvCxnSpPr>
          <p:cNvPr id="1231" name="Google Shape;1231;gbbd67eee6a_0_29"/>
          <p:cNvCxnSpPr>
            <a:stCxn id="1229" idx="1"/>
            <a:endCxn id="1229" idx="3"/>
          </p:cNvCxnSpPr>
          <p:nvPr/>
        </p:nvCxnSpPr>
        <p:spPr>
          <a:xfrm>
            <a:off x="3575402" y="4036740"/>
            <a:ext cx="4926000" cy="0"/>
          </a:xfrm>
          <a:prstGeom prst="straightConnector1">
            <a:avLst/>
          </a:prstGeom>
          <a:noFill/>
          <a:ln w="19050" cap="flat" cmpd="sng">
            <a:solidFill>
              <a:srgbClr val="7F7F7F"/>
            </a:solidFill>
            <a:prstDash val="dot"/>
            <a:miter lim="800000"/>
            <a:headEnd type="none" w="sm" len="sm"/>
            <a:tailEnd type="none" w="sm" len="sm"/>
          </a:ln>
        </p:spPr>
      </p:cxnSp>
      <p:sp>
        <p:nvSpPr>
          <p:cNvPr id="1232" name="Google Shape;1232;gbbd67eee6a_0_29"/>
          <p:cNvSpPr txBox="1"/>
          <p:nvPr/>
        </p:nvSpPr>
        <p:spPr>
          <a:xfrm rot="-5400000">
            <a:off x="5590011" y="5644448"/>
            <a:ext cx="6957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BFBFBF"/>
                </a:solidFill>
                <a:latin typeface="Calibri"/>
                <a:ea typeface="Calibri"/>
                <a:cs typeface="Calibri"/>
                <a:sym typeface="Calibri"/>
              </a:rPr>
              <a:t>REVENUE</a:t>
            </a:r>
            <a:endParaRPr/>
          </a:p>
        </p:txBody>
      </p:sp>
      <p:sp>
        <p:nvSpPr>
          <p:cNvPr id="1233" name="Google Shape;1233;gbbd67eee6a_0_29"/>
          <p:cNvSpPr txBox="1"/>
          <p:nvPr/>
        </p:nvSpPr>
        <p:spPr>
          <a:xfrm>
            <a:off x="7460410" y="3835194"/>
            <a:ext cx="1041000" cy="1692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100" b="1">
                <a:solidFill>
                  <a:srgbClr val="BFBFBF"/>
                </a:solidFill>
                <a:latin typeface="Calibri"/>
                <a:ea typeface="Calibri"/>
                <a:cs typeface="Calibri"/>
                <a:sym typeface="Calibri"/>
              </a:rPr>
              <a:t>SUSTAINING</a:t>
            </a:r>
            <a:endParaRPr/>
          </a:p>
        </p:txBody>
      </p:sp>
      <p:sp>
        <p:nvSpPr>
          <p:cNvPr id="1234" name="Google Shape;1234;gbbd67eee6a_0_29"/>
          <p:cNvSpPr txBox="1"/>
          <p:nvPr/>
        </p:nvSpPr>
        <p:spPr>
          <a:xfrm>
            <a:off x="3575402" y="3863369"/>
            <a:ext cx="10410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BFBFBF"/>
                </a:solidFill>
                <a:latin typeface="Calibri"/>
                <a:ea typeface="Calibri"/>
                <a:cs typeface="Calibri"/>
                <a:sym typeface="Calibri"/>
              </a:rPr>
              <a:t>DISRUPTIVE</a:t>
            </a:r>
            <a:endParaRPr/>
          </a:p>
        </p:txBody>
      </p:sp>
      <p:sp>
        <p:nvSpPr>
          <p:cNvPr id="1235" name="Google Shape;1235;gbbd67eee6a_0_29"/>
          <p:cNvSpPr txBox="1"/>
          <p:nvPr/>
        </p:nvSpPr>
        <p:spPr>
          <a:xfrm rot="-5400000">
            <a:off x="5579224" y="2396237"/>
            <a:ext cx="1041000" cy="1692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100" b="1">
                <a:solidFill>
                  <a:srgbClr val="BFBFBF"/>
                </a:solidFill>
                <a:latin typeface="Calibri"/>
                <a:ea typeface="Calibri"/>
                <a:cs typeface="Calibri"/>
                <a:sym typeface="Calibri"/>
              </a:rPr>
              <a:t>GENERATING</a:t>
            </a:r>
            <a:endParaRPr/>
          </a:p>
        </p:txBody>
      </p:sp>
      <p:sp>
        <p:nvSpPr>
          <p:cNvPr id="1236" name="Google Shape;1236;gbbd67eee6a_0_29"/>
          <p:cNvSpPr txBox="1"/>
          <p:nvPr/>
        </p:nvSpPr>
        <p:spPr>
          <a:xfrm rot="-5400000">
            <a:off x="5596168" y="5500121"/>
            <a:ext cx="1041000" cy="169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BFBFBF"/>
                </a:solidFill>
                <a:latin typeface="Calibri"/>
                <a:ea typeface="Calibri"/>
                <a:cs typeface="Calibri"/>
                <a:sym typeface="Calibri"/>
              </a:rPr>
              <a:t>CONSUMING</a:t>
            </a:r>
            <a:endParaRPr/>
          </a:p>
        </p:txBody>
      </p:sp>
      <p:sp>
        <p:nvSpPr>
          <p:cNvPr id="1237" name="Google Shape;1237;gbbd67eee6a_0_29"/>
          <p:cNvSpPr txBox="1"/>
          <p:nvPr/>
        </p:nvSpPr>
        <p:spPr>
          <a:xfrm>
            <a:off x="3598074" y="1994127"/>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2400"/>
              <a:buFont typeface="Arial"/>
              <a:buNone/>
            </a:pPr>
            <a:r>
              <a:rPr lang="en-US" sz="2400" b="1" i="0" u="none" strike="noStrike" cap="none">
                <a:solidFill>
                  <a:srgbClr val="A1ACFE"/>
                </a:solidFill>
                <a:latin typeface="Calibri"/>
                <a:ea typeface="Calibri"/>
                <a:cs typeface="Calibri"/>
                <a:sym typeface="Calibri"/>
              </a:rPr>
              <a:t>TRANSFORMATION</a:t>
            </a:r>
            <a:endParaRPr sz="2400" b="0" i="0" u="none" strike="noStrike" cap="none">
              <a:solidFill>
                <a:srgbClr val="A1ACFE"/>
              </a:solidFill>
              <a:latin typeface="Calibri"/>
              <a:ea typeface="Calibri"/>
              <a:cs typeface="Calibri"/>
              <a:sym typeface="Calibri"/>
            </a:endParaRPr>
          </a:p>
        </p:txBody>
      </p:sp>
      <p:sp>
        <p:nvSpPr>
          <p:cNvPr id="1238" name="Google Shape;1238;gbbd67eee6a_0_29"/>
          <p:cNvSpPr txBox="1"/>
          <p:nvPr/>
        </p:nvSpPr>
        <p:spPr>
          <a:xfrm>
            <a:off x="6058191" y="1994127"/>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2400"/>
              <a:buFont typeface="Arial"/>
              <a:buNone/>
            </a:pPr>
            <a:r>
              <a:rPr lang="en-US" sz="2400" b="1" i="0" u="none" strike="noStrike" cap="none">
                <a:solidFill>
                  <a:srgbClr val="55FFBA"/>
                </a:solidFill>
                <a:latin typeface="Calibri"/>
                <a:ea typeface="Calibri"/>
                <a:cs typeface="Calibri"/>
                <a:sym typeface="Calibri"/>
              </a:rPr>
              <a:t>PERFORMANCE</a:t>
            </a:r>
            <a:endParaRPr sz="2400" b="0" i="0" u="none" strike="noStrike" cap="none">
              <a:solidFill>
                <a:srgbClr val="55FFBA"/>
              </a:solidFill>
              <a:latin typeface="Calibri"/>
              <a:ea typeface="Calibri"/>
              <a:cs typeface="Calibri"/>
              <a:sym typeface="Calibri"/>
            </a:endParaRPr>
          </a:p>
        </p:txBody>
      </p:sp>
      <p:sp>
        <p:nvSpPr>
          <p:cNvPr id="1239" name="Google Shape;1239;gbbd67eee6a_0_29"/>
          <p:cNvSpPr txBox="1"/>
          <p:nvPr/>
        </p:nvSpPr>
        <p:spPr>
          <a:xfrm>
            <a:off x="3598074" y="5778916"/>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2400"/>
              <a:buFont typeface="Arial"/>
              <a:buNone/>
            </a:pPr>
            <a:r>
              <a:rPr lang="en-US" sz="2400" b="1" i="0" u="none" strike="noStrike" cap="none">
                <a:solidFill>
                  <a:srgbClr val="A1ACFE"/>
                </a:solidFill>
                <a:latin typeface="Calibri"/>
                <a:ea typeface="Calibri"/>
                <a:cs typeface="Calibri"/>
                <a:sym typeface="Calibri"/>
              </a:rPr>
              <a:t>INCUBATION</a:t>
            </a:r>
            <a:endParaRPr sz="2400" b="0" i="0" u="none" strike="noStrike" cap="none">
              <a:solidFill>
                <a:srgbClr val="A1ACFE"/>
              </a:solidFill>
              <a:latin typeface="Calibri"/>
              <a:ea typeface="Calibri"/>
              <a:cs typeface="Calibri"/>
              <a:sym typeface="Calibri"/>
            </a:endParaRPr>
          </a:p>
        </p:txBody>
      </p:sp>
      <p:sp>
        <p:nvSpPr>
          <p:cNvPr id="1240" name="Google Shape;1240;gbbd67eee6a_0_29"/>
          <p:cNvSpPr txBox="1"/>
          <p:nvPr/>
        </p:nvSpPr>
        <p:spPr>
          <a:xfrm>
            <a:off x="6058191" y="5778916"/>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2400"/>
              <a:buFont typeface="Arial"/>
              <a:buNone/>
            </a:pPr>
            <a:r>
              <a:rPr lang="en-US" sz="2400" b="1" i="0" u="none" strike="noStrike" cap="none">
                <a:solidFill>
                  <a:srgbClr val="55FFBA"/>
                </a:solidFill>
                <a:latin typeface="Calibri"/>
                <a:ea typeface="Calibri"/>
                <a:cs typeface="Calibri"/>
                <a:sym typeface="Calibri"/>
              </a:rPr>
              <a:t>PRODUCTIVITY</a:t>
            </a:r>
            <a:endParaRPr sz="2400" b="0" i="0" u="none" strike="noStrike" cap="none">
              <a:solidFill>
                <a:srgbClr val="55FFBA"/>
              </a:solidFill>
              <a:latin typeface="Calibri"/>
              <a:ea typeface="Calibri"/>
              <a:cs typeface="Calibri"/>
              <a:sym typeface="Calibri"/>
            </a:endParaRPr>
          </a:p>
        </p:txBody>
      </p:sp>
      <p:sp>
        <p:nvSpPr>
          <p:cNvPr id="1241" name="Google Shape;1241;gbbd67eee6a_0_29"/>
          <p:cNvSpPr txBox="1"/>
          <p:nvPr/>
        </p:nvSpPr>
        <p:spPr>
          <a:xfrm>
            <a:off x="6058191" y="2112728"/>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7788FF"/>
                </a:solidFill>
                <a:latin typeface="Calibri"/>
                <a:ea typeface="Calibri"/>
                <a:cs typeface="Calibri"/>
                <a:sym typeface="Calibri"/>
              </a:rPr>
              <a:t>MAKE THE NUMBERS</a:t>
            </a:r>
            <a:endParaRPr/>
          </a:p>
        </p:txBody>
      </p:sp>
      <p:sp>
        <p:nvSpPr>
          <p:cNvPr id="1242" name="Google Shape;1242;gbbd67eee6a_0_29"/>
          <p:cNvSpPr txBox="1"/>
          <p:nvPr/>
        </p:nvSpPr>
        <p:spPr>
          <a:xfrm>
            <a:off x="6058191" y="5888472"/>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7788FF"/>
                </a:solidFill>
                <a:latin typeface="Calibri"/>
                <a:ea typeface="Calibri"/>
                <a:cs typeface="Calibri"/>
                <a:sym typeface="Calibri"/>
              </a:rPr>
              <a:t>MAKE IT ALL WORK</a:t>
            </a:r>
            <a:endParaRPr/>
          </a:p>
        </p:txBody>
      </p:sp>
      <p:sp>
        <p:nvSpPr>
          <p:cNvPr id="1243" name="Google Shape;1243;gbbd67eee6a_0_29"/>
          <p:cNvSpPr txBox="1"/>
          <p:nvPr/>
        </p:nvSpPr>
        <p:spPr>
          <a:xfrm>
            <a:off x="3598074" y="2508779"/>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BFBFBF"/>
                </a:solidFill>
                <a:latin typeface="Calibri"/>
                <a:ea typeface="Calibri"/>
                <a:cs typeface="Calibri"/>
                <a:sym typeface="Calibri"/>
              </a:rPr>
              <a:t>RUTHLESS PRIORITIZATION</a:t>
            </a:r>
            <a:endParaRPr sz="1200" b="0" i="0" u="none" strike="noStrike" cap="none">
              <a:solidFill>
                <a:srgbClr val="BFBFBF"/>
              </a:solidFill>
              <a:latin typeface="Calibri"/>
              <a:ea typeface="Calibri"/>
              <a:cs typeface="Calibri"/>
              <a:sym typeface="Calibri"/>
            </a:endParaRPr>
          </a:p>
        </p:txBody>
      </p:sp>
      <p:sp>
        <p:nvSpPr>
          <p:cNvPr id="1244" name="Google Shape;1244;gbbd67eee6a_0_29"/>
          <p:cNvSpPr txBox="1"/>
          <p:nvPr/>
        </p:nvSpPr>
        <p:spPr>
          <a:xfrm>
            <a:off x="6058191" y="2508779"/>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BFBFBF"/>
                </a:solidFill>
                <a:latin typeface="Calibri"/>
                <a:ea typeface="Calibri"/>
                <a:cs typeface="Calibri"/>
                <a:sym typeface="Calibri"/>
              </a:rPr>
              <a:t>PROFITABLE GROWTH</a:t>
            </a:r>
            <a:endParaRPr sz="1200" b="0" i="0" u="none" strike="noStrike" cap="none">
              <a:solidFill>
                <a:srgbClr val="BFBFBF"/>
              </a:solidFill>
              <a:latin typeface="Calibri"/>
              <a:ea typeface="Calibri"/>
              <a:cs typeface="Calibri"/>
              <a:sym typeface="Calibri"/>
            </a:endParaRPr>
          </a:p>
        </p:txBody>
      </p:sp>
      <p:sp>
        <p:nvSpPr>
          <p:cNvPr id="1245" name="Google Shape;1245;gbbd67eee6a_0_29"/>
          <p:cNvSpPr txBox="1"/>
          <p:nvPr/>
        </p:nvSpPr>
        <p:spPr>
          <a:xfrm>
            <a:off x="3598074" y="4890297"/>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BFBFBF"/>
                </a:solidFill>
                <a:latin typeface="Calibri"/>
                <a:ea typeface="Calibri"/>
                <a:cs typeface="Calibri"/>
                <a:sym typeface="Calibri"/>
              </a:rPr>
              <a:t>BREAKTHROUGH INNOVATION</a:t>
            </a:r>
            <a:endParaRPr sz="1200" b="0" i="0" u="none" strike="noStrike" cap="none">
              <a:solidFill>
                <a:srgbClr val="BFBFBF"/>
              </a:solidFill>
              <a:latin typeface="Calibri"/>
              <a:ea typeface="Calibri"/>
              <a:cs typeface="Calibri"/>
              <a:sym typeface="Calibri"/>
            </a:endParaRPr>
          </a:p>
        </p:txBody>
      </p:sp>
      <p:sp>
        <p:nvSpPr>
          <p:cNvPr id="1246" name="Google Shape;1246;gbbd67eee6a_0_29"/>
          <p:cNvSpPr txBox="1"/>
          <p:nvPr/>
        </p:nvSpPr>
        <p:spPr>
          <a:xfrm>
            <a:off x="6058191" y="4890297"/>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BFBFBF"/>
                </a:solidFill>
                <a:latin typeface="Calibri"/>
                <a:ea typeface="Calibri"/>
                <a:cs typeface="Calibri"/>
                <a:sym typeface="Calibri"/>
              </a:rPr>
              <a:t>SYSTEMS &amp; PROGRAMS</a:t>
            </a:r>
            <a:endParaRPr sz="1200" b="0" i="0" u="none" strike="noStrike" cap="none">
              <a:solidFill>
                <a:srgbClr val="BFBFBF"/>
              </a:solidFill>
              <a:latin typeface="Calibri"/>
              <a:ea typeface="Calibri"/>
              <a:cs typeface="Calibri"/>
              <a:sym typeface="Calibri"/>
            </a:endParaRPr>
          </a:p>
        </p:txBody>
      </p:sp>
      <p:sp>
        <p:nvSpPr>
          <p:cNvPr id="1247" name="Google Shape;1247;gbbd67eee6a_0_29"/>
          <p:cNvSpPr txBox="1"/>
          <p:nvPr/>
        </p:nvSpPr>
        <p:spPr>
          <a:xfrm>
            <a:off x="4293934" y="3355211"/>
            <a:ext cx="1607400" cy="1400400"/>
          </a:xfrm>
          <a:prstGeom prst="rect">
            <a:avLst/>
          </a:prstGeom>
          <a:solidFill>
            <a:srgbClr val="F2F2F2">
              <a:alpha val="43920"/>
            </a:srgbClr>
          </a:solidFill>
          <a:ln>
            <a:noFill/>
          </a:ln>
        </p:spPr>
        <p:txBody>
          <a:bodyPr spcFirstLastPara="1" wrap="square" lIns="0" tIns="0" rIns="0" bIns="0" anchor="t" anchorCtr="0">
            <a:noAutofit/>
          </a:bodyPr>
          <a:lstStyle/>
          <a:p>
            <a:pPr marL="0" marR="0" lvl="0" indent="0" algn="r" rtl="0">
              <a:spcBef>
                <a:spcPts val="0"/>
              </a:spcBef>
              <a:spcAft>
                <a:spcPts val="0"/>
              </a:spcAft>
              <a:buNone/>
            </a:pPr>
            <a:r>
              <a:rPr lang="en-US" sz="1100" b="1">
                <a:solidFill>
                  <a:srgbClr val="001AD0"/>
                </a:solidFill>
                <a:latin typeface="Calibri"/>
                <a:ea typeface="Calibri"/>
                <a:cs typeface="Calibri"/>
                <a:sym typeface="Calibri"/>
              </a:rPr>
              <a:t>MARKET DIFFERENTIATION</a:t>
            </a:r>
            <a:endParaRPr/>
          </a:p>
          <a:p>
            <a:pPr marL="0" marR="0" lvl="0" indent="0" algn="r" rtl="0">
              <a:spcBef>
                <a:spcPts val="600"/>
              </a:spcBef>
              <a:spcAft>
                <a:spcPts val="0"/>
              </a:spcAft>
              <a:buNone/>
            </a:pPr>
            <a:r>
              <a:rPr lang="en-US" sz="1100" b="1">
                <a:solidFill>
                  <a:srgbClr val="001AD0"/>
                </a:solidFill>
                <a:latin typeface="Calibri"/>
                <a:ea typeface="Calibri"/>
                <a:cs typeface="Calibri"/>
                <a:sym typeface="Calibri"/>
              </a:rPr>
              <a:t>MARKET OPPORTUNITY</a:t>
            </a:r>
            <a:endParaRPr/>
          </a:p>
          <a:p>
            <a:pPr marL="0" marR="0" lvl="0" indent="0" algn="r" rtl="0">
              <a:spcBef>
                <a:spcPts val="600"/>
              </a:spcBef>
              <a:spcAft>
                <a:spcPts val="0"/>
              </a:spcAft>
              <a:buNone/>
            </a:pPr>
            <a:r>
              <a:rPr lang="en-US" sz="1100" b="1">
                <a:solidFill>
                  <a:srgbClr val="001AD0"/>
                </a:solidFill>
                <a:latin typeface="Calibri"/>
                <a:ea typeface="Calibri"/>
                <a:cs typeface="Calibri"/>
                <a:sym typeface="Calibri"/>
              </a:rPr>
              <a:t>UNIQUE ASSETS</a:t>
            </a:r>
            <a:endParaRPr/>
          </a:p>
          <a:p>
            <a:pPr marL="0" marR="0" lvl="0" indent="0" algn="r" rtl="0">
              <a:spcBef>
                <a:spcPts val="600"/>
              </a:spcBef>
              <a:spcAft>
                <a:spcPts val="0"/>
              </a:spcAft>
              <a:buNone/>
            </a:pPr>
            <a:r>
              <a:rPr lang="en-US" sz="1100" b="1">
                <a:solidFill>
                  <a:srgbClr val="001AD0"/>
                </a:solidFill>
                <a:latin typeface="Calibri"/>
                <a:ea typeface="Calibri"/>
                <a:cs typeface="Calibri"/>
                <a:sym typeface="Calibri"/>
              </a:rPr>
              <a:t>INVESTMENT REQUIRED</a:t>
            </a:r>
            <a:endParaRPr/>
          </a:p>
          <a:p>
            <a:pPr marL="0" marR="0" lvl="0" indent="0" algn="r" rtl="0">
              <a:spcBef>
                <a:spcPts val="600"/>
              </a:spcBef>
              <a:spcAft>
                <a:spcPts val="0"/>
              </a:spcAft>
              <a:buNone/>
            </a:pPr>
            <a:r>
              <a:rPr lang="en-US" sz="1100" b="1">
                <a:solidFill>
                  <a:srgbClr val="001AD0"/>
                </a:solidFill>
                <a:latin typeface="Calibri"/>
                <a:ea typeface="Calibri"/>
                <a:cs typeface="Calibri"/>
                <a:sym typeface="Calibri"/>
              </a:rPr>
              <a:t>EXTERNAL DISRUPTIONS</a:t>
            </a:r>
            <a:endParaRPr/>
          </a:p>
          <a:p>
            <a:pPr marL="0" marR="0" lvl="0" indent="0" algn="r" rtl="0">
              <a:spcBef>
                <a:spcPts val="600"/>
              </a:spcBef>
              <a:spcAft>
                <a:spcPts val="0"/>
              </a:spcAft>
              <a:buNone/>
            </a:pPr>
            <a:r>
              <a:rPr lang="en-US" sz="1100" b="1">
                <a:solidFill>
                  <a:srgbClr val="001AD0"/>
                </a:solidFill>
                <a:latin typeface="Calibri"/>
                <a:ea typeface="Calibri"/>
                <a:cs typeface="Calibri"/>
                <a:sym typeface="Calibri"/>
              </a:rPr>
              <a:t>NETWORK EFFECT</a:t>
            </a:r>
            <a:endParaRPr sz="900" b="1">
              <a:solidFill>
                <a:srgbClr val="001AD0"/>
              </a:solidFill>
              <a:latin typeface="Calibri"/>
              <a:ea typeface="Calibri"/>
              <a:cs typeface="Calibri"/>
              <a:sym typeface="Calibri"/>
            </a:endParaRPr>
          </a:p>
        </p:txBody>
      </p:sp>
      <p:sp>
        <p:nvSpPr>
          <p:cNvPr id="1248" name="Google Shape;1248;gbbd67eee6a_0_29"/>
          <p:cNvSpPr txBox="1"/>
          <p:nvPr/>
        </p:nvSpPr>
        <p:spPr>
          <a:xfrm>
            <a:off x="6180280" y="3354343"/>
            <a:ext cx="1460700" cy="1354200"/>
          </a:xfrm>
          <a:prstGeom prst="rect">
            <a:avLst/>
          </a:prstGeom>
          <a:solidFill>
            <a:srgbClr val="F2F2F2">
              <a:alpha val="43920"/>
            </a:srgbClr>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a:solidFill>
                  <a:srgbClr val="00AB65"/>
                </a:solidFill>
                <a:latin typeface="Calibri"/>
                <a:ea typeface="Calibri"/>
                <a:cs typeface="Calibri"/>
                <a:sym typeface="Calibri"/>
              </a:rPr>
              <a:t>COST</a:t>
            </a:r>
            <a:endParaRPr sz="900" b="1">
              <a:solidFill>
                <a:srgbClr val="00AB65"/>
              </a:solidFill>
              <a:latin typeface="Calibri"/>
              <a:ea typeface="Calibri"/>
              <a:cs typeface="Calibri"/>
              <a:sym typeface="Calibri"/>
            </a:endParaRPr>
          </a:p>
          <a:p>
            <a:pPr marL="0" marR="0" lvl="0" indent="0" algn="l" rtl="0">
              <a:spcBef>
                <a:spcPts val="600"/>
              </a:spcBef>
              <a:spcAft>
                <a:spcPts val="0"/>
              </a:spcAft>
              <a:buNone/>
            </a:pPr>
            <a:r>
              <a:rPr lang="en-US" sz="1050" b="1">
                <a:solidFill>
                  <a:srgbClr val="00AB65"/>
                </a:solidFill>
                <a:latin typeface="Calibri"/>
                <a:ea typeface="Calibri"/>
                <a:cs typeface="Calibri"/>
                <a:sym typeface="Calibri"/>
              </a:rPr>
              <a:t>RETURN ON INVESTMENT</a:t>
            </a:r>
            <a:endParaRPr/>
          </a:p>
          <a:p>
            <a:pPr marL="0" marR="0" lvl="0" indent="0" algn="l" rtl="0">
              <a:spcBef>
                <a:spcPts val="600"/>
              </a:spcBef>
              <a:spcAft>
                <a:spcPts val="0"/>
              </a:spcAft>
              <a:buNone/>
            </a:pPr>
            <a:r>
              <a:rPr lang="en-US" sz="1050" b="1">
                <a:solidFill>
                  <a:srgbClr val="00AB65"/>
                </a:solidFill>
                <a:latin typeface="Calibri"/>
                <a:ea typeface="Calibri"/>
                <a:cs typeface="Calibri"/>
                <a:sym typeface="Calibri"/>
              </a:rPr>
              <a:t>PAYBACK PERIOD</a:t>
            </a:r>
            <a:endParaRPr/>
          </a:p>
          <a:p>
            <a:pPr marL="0" marR="0" lvl="0" indent="0" algn="l" rtl="0">
              <a:spcBef>
                <a:spcPts val="600"/>
              </a:spcBef>
              <a:spcAft>
                <a:spcPts val="0"/>
              </a:spcAft>
              <a:buNone/>
            </a:pPr>
            <a:r>
              <a:rPr lang="en-US" sz="1050" b="1">
                <a:solidFill>
                  <a:srgbClr val="00AB65"/>
                </a:solidFill>
                <a:latin typeface="Calibri"/>
                <a:ea typeface="Calibri"/>
                <a:cs typeface="Calibri"/>
                <a:sym typeface="Calibri"/>
              </a:rPr>
              <a:t>NONMATERIAL IMPACT</a:t>
            </a:r>
            <a:endParaRPr/>
          </a:p>
          <a:p>
            <a:pPr marL="0" marR="0" lvl="0" indent="0" algn="l" rtl="0">
              <a:spcBef>
                <a:spcPts val="600"/>
              </a:spcBef>
              <a:spcAft>
                <a:spcPts val="0"/>
              </a:spcAft>
              <a:buNone/>
            </a:pPr>
            <a:r>
              <a:rPr lang="en-US" sz="1050" b="1">
                <a:solidFill>
                  <a:srgbClr val="00AB65"/>
                </a:solidFill>
                <a:latin typeface="Calibri"/>
                <a:ea typeface="Calibri"/>
                <a:cs typeface="Calibri"/>
                <a:sym typeface="Calibri"/>
              </a:rPr>
              <a:t>CHANCES OF SUCCESS</a:t>
            </a:r>
            <a:endParaRPr/>
          </a:p>
          <a:p>
            <a:pPr marL="0" marR="0" lvl="0" indent="0" algn="l" rtl="0">
              <a:spcBef>
                <a:spcPts val="600"/>
              </a:spcBef>
              <a:spcAft>
                <a:spcPts val="0"/>
              </a:spcAft>
              <a:buNone/>
            </a:pPr>
            <a:r>
              <a:rPr lang="en-US" sz="1050" b="1">
                <a:solidFill>
                  <a:srgbClr val="00AB65"/>
                </a:solidFill>
                <a:latin typeface="Calibri"/>
                <a:ea typeface="Calibri"/>
                <a:cs typeface="Calibri"/>
                <a:sym typeface="Calibri"/>
              </a:rPr>
              <a:t>ORG. READINESS</a:t>
            </a:r>
            <a:endParaRPr sz="900" b="1">
              <a:solidFill>
                <a:srgbClr val="00AB65"/>
              </a:solidFill>
              <a:latin typeface="Calibri"/>
              <a:ea typeface="Calibri"/>
              <a:cs typeface="Calibri"/>
              <a:sym typeface="Calibri"/>
            </a:endParaRPr>
          </a:p>
        </p:txBody>
      </p:sp>
      <p:sp>
        <p:nvSpPr>
          <p:cNvPr id="1249" name="Google Shape;1249;gbbd67eee6a_0_29"/>
          <p:cNvSpPr txBox="1"/>
          <p:nvPr/>
        </p:nvSpPr>
        <p:spPr>
          <a:xfrm>
            <a:off x="3874385" y="5117549"/>
            <a:ext cx="1946100" cy="7665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1000"/>
              <a:buFont typeface="Arial"/>
              <a:buNone/>
            </a:pPr>
            <a:r>
              <a:rPr lang="en-US" sz="1000" b="0" i="0" u="none" strike="noStrike" cap="none">
                <a:solidFill>
                  <a:srgbClr val="BFBFBF"/>
                </a:solidFill>
                <a:latin typeface="Calibri"/>
                <a:ea typeface="Calibri"/>
                <a:cs typeface="Calibri"/>
                <a:sym typeface="Calibri"/>
              </a:rPr>
              <a:t>Focused on evaluating multiple new opportunities enabled by new technology waves to identify future viable business options</a:t>
            </a:r>
            <a:endParaRPr/>
          </a:p>
        </p:txBody>
      </p:sp>
      <p:sp>
        <p:nvSpPr>
          <p:cNvPr id="1250" name="Google Shape;1250;gbbd67eee6a_0_29"/>
          <p:cNvSpPr txBox="1"/>
          <p:nvPr/>
        </p:nvSpPr>
        <p:spPr>
          <a:xfrm>
            <a:off x="6541192" y="5117549"/>
            <a:ext cx="1786800" cy="7665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1000"/>
              <a:buFont typeface="Arial"/>
              <a:buNone/>
            </a:pPr>
            <a:r>
              <a:rPr lang="en-US" sz="1000" b="0" i="0" u="none" strike="noStrike" cap="none">
                <a:solidFill>
                  <a:srgbClr val="BFBFBF"/>
                </a:solidFill>
                <a:latin typeface="Calibri"/>
                <a:ea typeface="Calibri"/>
                <a:cs typeface="Calibri"/>
                <a:sym typeface="Calibri"/>
              </a:rPr>
              <a:t>Focused on delivering the programs and systems to support the performance zone</a:t>
            </a:r>
            <a:endParaRPr/>
          </a:p>
        </p:txBody>
      </p:sp>
      <p:sp>
        <p:nvSpPr>
          <p:cNvPr id="1251" name="Google Shape;1251;gbbd67eee6a_0_29"/>
          <p:cNvSpPr txBox="1"/>
          <p:nvPr/>
        </p:nvSpPr>
        <p:spPr>
          <a:xfrm>
            <a:off x="3969636" y="2698451"/>
            <a:ext cx="1786800" cy="7665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1000"/>
              <a:buFont typeface="Arial"/>
              <a:buNone/>
            </a:pPr>
            <a:r>
              <a:rPr lang="en-US" sz="1000" b="0" i="0" u="none" strike="noStrike" cap="none">
                <a:solidFill>
                  <a:srgbClr val="BFBFBF"/>
                </a:solidFill>
                <a:latin typeface="Calibri"/>
                <a:ea typeface="Calibri"/>
                <a:cs typeface="Calibri"/>
                <a:sym typeface="Calibri"/>
              </a:rPr>
              <a:t>Focused on scaling a particular disruptive opportunity identified in the incubation zone to a material revenue</a:t>
            </a:r>
            <a:endParaRPr/>
          </a:p>
        </p:txBody>
      </p:sp>
      <p:sp>
        <p:nvSpPr>
          <p:cNvPr id="1252" name="Google Shape;1252;gbbd67eee6a_0_29"/>
          <p:cNvSpPr txBox="1"/>
          <p:nvPr/>
        </p:nvSpPr>
        <p:spPr>
          <a:xfrm>
            <a:off x="6588817" y="2698451"/>
            <a:ext cx="1786800" cy="7665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1000"/>
              <a:buFont typeface="Arial"/>
              <a:buNone/>
            </a:pPr>
            <a:r>
              <a:rPr lang="en-US" sz="1000" b="0" i="0" u="none" strike="noStrike" cap="none">
                <a:solidFill>
                  <a:srgbClr val="BFBFBF"/>
                </a:solidFill>
                <a:latin typeface="Calibri"/>
                <a:ea typeface="Calibri"/>
                <a:cs typeface="Calibri"/>
                <a:sym typeface="Calibri"/>
              </a:rPr>
              <a:t>Focused on maximizing the current primary revenue stream of the company</a:t>
            </a:r>
            <a:endParaRPr/>
          </a:p>
        </p:txBody>
      </p:sp>
      <p:sp>
        <p:nvSpPr>
          <p:cNvPr id="1253" name="Google Shape;1253;gbbd67eee6a_0_29"/>
          <p:cNvSpPr txBox="1"/>
          <p:nvPr/>
        </p:nvSpPr>
        <p:spPr>
          <a:xfrm rot="-5400000">
            <a:off x="5469596" y="3962499"/>
            <a:ext cx="1138200" cy="215400"/>
          </a:xfrm>
          <a:prstGeom prst="rect">
            <a:avLst/>
          </a:pr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7F7F7F"/>
                </a:solidFill>
                <a:latin typeface="Calibri"/>
                <a:ea typeface="Calibri"/>
                <a:cs typeface="Calibri"/>
                <a:sym typeface="Calibri"/>
              </a:rPr>
              <a:t>PRIO CRITERIAS</a:t>
            </a:r>
            <a:endParaRPr/>
          </a:p>
        </p:txBody>
      </p:sp>
      <p:sp>
        <p:nvSpPr>
          <p:cNvPr id="1254" name="Google Shape;1254;gbbd67eee6a_0_29"/>
          <p:cNvSpPr txBox="1"/>
          <p:nvPr/>
        </p:nvSpPr>
        <p:spPr>
          <a:xfrm>
            <a:off x="8890504" y="1453185"/>
            <a:ext cx="3096300" cy="469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800"/>
              <a:buFont typeface="Calibri"/>
              <a:buNone/>
            </a:pPr>
            <a:r>
              <a:rPr lang="en-US" sz="1800" b="1">
                <a:solidFill>
                  <a:srgbClr val="18E692"/>
                </a:solidFill>
                <a:latin typeface="Calibri"/>
                <a:ea typeface="Calibri"/>
                <a:cs typeface="Calibri"/>
                <a:sym typeface="Calibri"/>
              </a:rPr>
              <a:t>IMPLEMENTATION CHOICES</a:t>
            </a:r>
            <a:endParaRPr/>
          </a:p>
        </p:txBody>
      </p:sp>
      <p:sp>
        <p:nvSpPr>
          <p:cNvPr id="1255" name="Google Shape;1255;gbbd67eee6a_0_29"/>
          <p:cNvSpPr txBox="1"/>
          <p:nvPr/>
        </p:nvSpPr>
        <p:spPr>
          <a:xfrm>
            <a:off x="3598074" y="1453185"/>
            <a:ext cx="4917300" cy="469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800"/>
              <a:buFont typeface="Calibri"/>
              <a:buNone/>
            </a:pPr>
            <a:r>
              <a:rPr lang="en-US" sz="1800" b="1">
                <a:solidFill>
                  <a:srgbClr val="18E692"/>
                </a:solidFill>
                <a:latin typeface="Calibri"/>
                <a:ea typeface="Calibri"/>
                <a:cs typeface="Calibri"/>
                <a:sym typeface="Calibri"/>
              </a:rPr>
              <a:t>PRIORITIZATION</a:t>
            </a:r>
            <a:endParaRPr/>
          </a:p>
        </p:txBody>
      </p:sp>
      <p:sp>
        <p:nvSpPr>
          <p:cNvPr id="1256" name="Google Shape;1256;gbbd67eee6a_0_29"/>
          <p:cNvSpPr/>
          <p:nvPr/>
        </p:nvSpPr>
        <p:spPr>
          <a:xfrm>
            <a:off x="3301091" y="1372075"/>
            <a:ext cx="258900" cy="701100"/>
          </a:xfrm>
          <a:prstGeom prst="chevron">
            <a:avLst>
              <a:gd name="adj" fmla="val 50000"/>
            </a:avLst>
          </a:prstGeom>
          <a:solidFill>
            <a:srgbClr val="55FF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257" name="Google Shape;1257;gbbd67eee6a_0_29"/>
          <p:cNvSpPr txBox="1"/>
          <p:nvPr/>
        </p:nvSpPr>
        <p:spPr>
          <a:xfrm>
            <a:off x="410878" y="1453185"/>
            <a:ext cx="2934900" cy="469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800"/>
              <a:buFont typeface="Calibri"/>
              <a:buNone/>
            </a:pPr>
            <a:r>
              <a:rPr lang="en-US" sz="1800" b="1">
                <a:solidFill>
                  <a:srgbClr val="18E692"/>
                </a:solidFill>
                <a:latin typeface="Calibri"/>
                <a:ea typeface="Calibri"/>
                <a:cs typeface="Calibri"/>
                <a:sym typeface="Calibri"/>
              </a:rPr>
              <a:t>IDEATION &amp; GOALS</a:t>
            </a:r>
            <a:endParaRPr/>
          </a:p>
        </p:txBody>
      </p:sp>
      <p:sp>
        <p:nvSpPr>
          <p:cNvPr id="1258" name="Google Shape;1258;gbbd67eee6a_0_29"/>
          <p:cNvSpPr txBox="1"/>
          <p:nvPr/>
        </p:nvSpPr>
        <p:spPr>
          <a:xfrm>
            <a:off x="161037" y="2608362"/>
            <a:ext cx="32706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TECHNOLOGY -&gt; BUSINESS APPLICATION</a:t>
            </a:r>
            <a:endParaRPr sz="1200" b="0" i="0" u="none" strike="noStrike" cap="none">
              <a:solidFill>
                <a:srgbClr val="001AD0"/>
              </a:solidFill>
              <a:latin typeface="Calibri"/>
              <a:ea typeface="Calibri"/>
              <a:cs typeface="Calibri"/>
              <a:sym typeface="Calibri"/>
            </a:endParaRPr>
          </a:p>
        </p:txBody>
      </p:sp>
      <p:sp>
        <p:nvSpPr>
          <p:cNvPr id="1259" name="Google Shape;1259;gbbd67eee6a_0_29"/>
          <p:cNvSpPr txBox="1"/>
          <p:nvPr/>
        </p:nvSpPr>
        <p:spPr>
          <a:xfrm>
            <a:off x="155765" y="2844696"/>
            <a:ext cx="32706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BUSINESS APPLICATION -&gt; TECHNOLOGY</a:t>
            </a:r>
            <a:endParaRPr sz="1200" b="0" i="0" u="none" strike="noStrike" cap="none">
              <a:solidFill>
                <a:srgbClr val="001AD0"/>
              </a:solidFill>
              <a:latin typeface="Calibri"/>
              <a:ea typeface="Calibri"/>
              <a:cs typeface="Calibri"/>
              <a:sym typeface="Calibri"/>
            </a:endParaRPr>
          </a:p>
        </p:txBody>
      </p:sp>
      <p:sp>
        <p:nvSpPr>
          <p:cNvPr id="1260" name="Google Shape;1260;gbbd67eee6a_0_29"/>
          <p:cNvSpPr txBox="1"/>
          <p:nvPr/>
        </p:nvSpPr>
        <p:spPr>
          <a:xfrm>
            <a:off x="364073" y="3695077"/>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MORE ENGAGEMENT</a:t>
            </a:r>
            <a:endParaRPr sz="1200" b="0" i="0" u="none" strike="noStrike" cap="none">
              <a:solidFill>
                <a:srgbClr val="001AD0"/>
              </a:solidFill>
              <a:latin typeface="Calibri"/>
              <a:ea typeface="Calibri"/>
              <a:cs typeface="Calibri"/>
              <a:sym typeface="Calibri"/>
            </a:endParaRPr>
          </a:p>
        </p:txBody>
      </p:sp>
      <p:sp>
        <p:nvSpPr>
          <p:cNvPr id="1261" name="Google Shape;1261;gbbd67eee6a_0_29"/>
          <p:cNvSpPr txBox="1"/>
          <p:nvPr/>
        </p:nvSpPr>
        <p:spPr>
          <a:xfrm>
            <a:off x="1930148" y="3706611"/>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PRODUCTIVITY BOOST</a:t>
            </a:r>
            <a:endParaRPr sz="1200" b="0" i="0" u="none" strike="noStrike" cap="none">
              <a:solidFill>
                <a:srgbClr val="001AD0"/>
              </a:solidFill>
              <a:latin typeface="Calibri"/>
              <a:ea typeface="Calibri"/>
              <a:cs typeface="Calibri"/>
              <a:sym typeface="Calibri"/>
            </a:endParaRPr>
          </a:p>
        </p:txBody>
      </p:sp>
      <p:sp>
        <p:nvSpPr>
          <p:cNvPr id="1262" name="Google Shape;1262;gbbd67eee6a_0_29"/>
          <p:cNvSpPr txBox="1"/>
          <p:nvPr/>
        </p:nvSpPr>
        <p:spPr>
          <a:xfrm>
            <a:off x="7557770" y="4053375"/>
            <a:ext cx="943500" cy="215400"/>
          </a:xfrm>
          <a:prstGeom prst="rect">
            <a:avLst/>
          </a:prstGeom>
          <a:solidFill>
            <a:srgbClr val="F2F2F2"/>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BFBFBF"/>
                </a:solidFill>
                <a:latin typeface="Calibri"/>
                <a:ea typeface="Calibri"/>
                <a:cs typeface="Calibri"/>
                <a:sym typeface="Calibri"/>
              </a:rPr>
              <a:t>INNOVATION</a:t>
            </a:r>
            <a:endParaRPr/>
          </a:p>
        </p:txBody>
      </p:sp>
      <p:sp>
        <p:nvSpPr>
          <p:cNvPr id="1263" name="Google Shape;1263;gbbd67eee6a_0_29"/>
          <p:cNvSpPr/>
          <p:nvPr/>
        </p:nvSpPr>
        <p:spPr>
          <a:xfrm>
            <a:off x="3300489" y="2073186"/>
            <a:ext cx="126000" cy="4272300"/>
          </a:xfrm>
          <a:prstGeom prst="rect">
            <a:avLst/>
          </a:prstGeom>
          <a:solidFill>
            <a:srgbClr val="55FF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264" name="Google Shape;1264;gbbd67eee6a_0_29"/>
          <p:cNvSpPr/>
          <p:nvPr/>
        </p:nvSpPr>
        <p:spPr>
          <a:xfrm>
            <a:off x="8650523" y="1378099"/>
            <a:ext cx="254100" cy="701100"/>
          </a:xfrm>
          <a:prstGeom prst="chevron">
            <a:avLst>
              <a:gd name="adj" fmla="val 50000"/>
            </a:avLst>
          </a:prstGeom>
          <a:solidFill>
            <a:srgbClr val="55FF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265" name="Google Shape;1265;gbbd67eee6a_0_29"/>
          <p:cNvSpPr/>
          <p:nvPr/>
        </p:nvSpPr>
        <p:spPr>
          <a:xfrm>
            <a:off x="8650392" y="2079210"/>
            <a:ext cx="126000" cy="4272300"/>
          </a:xfrm>
          <a:prstGeom prst="rect">
            <a:avLst/>
          </a:prstGeom>
          <a:solidFill>
            <a:srgbClr val="55FF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266" name="Google Shape;1266;gbbd67eee6a_0_29"/>
          <p:cNvSpPr txBox="1"/>
          <p:nvPr/>
        </p:nvSpPr>
        <p:spPr>
          <a:xfrm>
            <a:off x="3598074" y="2112728"/>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18E692"/>
                </a:solidFill>
                <a:latin typeface="Calibri"/>
                <a:ea typeface="Calibri"/>
                <a:cs typeface="Calibri"/>
                <a:sym typeface="Calibri"/>
              </a:rPr>
              <a:t>CATCH THE NEXT WAVE</a:t>
            </a:r>
            <a:endParaRPr/>
          </a:p>
        </p:txBody>
      </p:sp>
      <p:sp>
        <p:nvSpPr>
          <p:cNvPr id="1267" name="Google Shape;1267;gbbd67eee6a_0_29"/>
          <p:cNvSpPr txBox="1"/>
          <p:nvPr/>
        </p:nvSpPr>
        <p:spPr>
          <a:xfrm>
            <a:off x="3598074" y="5888472"/>
            <a:ext cx="24573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18E692"/>
                </a:solidFill>
                <a:latin typeface="Calibri"/>
                <a:ea typeface="Calibri"/>
                <a:cs typeface="Calibri"/>
                <a:sym typeface="Calibri"/>
              </a:rPr>
              <a:t>POSITION FOR THE NEXT WAVE</a:t>
            </a:r>
            <a:endParaRPr/>
          </a:p>
        </p:txBody>
      </p:sp>
      <p:sp>
        <p:nvSpPr>
          <p:cNvPr id="1268" name="Google Shape;1268;gbbd67eee6a_0_29"/>
          <p:cNvSpPr txBox="1"/>
          <p:nvPr/>
        </p:nvSpPr>
        <p:spPr>
          <a:xfrm>
            <a:off x="436497" y="4139434"/>
            <a:ext cx="1198500" cy="3747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RECOGNITION</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RECOMMENDATION</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PERSONALIZATION</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AUGMENTED REALITY</a:t>
            </a:r>
            <a:endParaRPr/>
          </a:p>
        </p:txBody>
      </p:sp>
      <p:sp>
        <p:nvSpPr>
          <p:cNvPr id="1269" name="Google Shape;1269;gbbd67eee6a_0_29"/>
          <p:cNvSpPr txBox="1"/>
          <p:nvPr/>
        </p:nvSpPr>
        <p:spPr>
          <a:xfrm>
            <a:off x="1974727" y="4139434"/>
            <a:ext cx="1291800" cy="374700"/>
          </a:xfrm>
          <a:prstGeom prst="rect">
            <a:avLst/>
          </a:prstGeom>
          <a:noFill/>
          <a:ln>
            <a:noFill/>
          </a:ln>
        </p:spPr>
        <p:txBody>
          <a:bodyPr spcFirstLastPara="1" wrap="square" lIns="0" tIns="0" rIns="0" bIns="0" anchor="t" anchorCtr="0">
            <a:noAutofit/>
          </a:bodyPr>
          <a:lstStyle/>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KNOWLEDGE SYSTEM</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OUTCOME PREDICTION</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FORM AUTOMATION</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CONVERSATIONAL UI</a:t>
            </a:r>
            <a:endParaRPr/>
          </a:p>
          <a:p>
            <a:pPr marL="0" marR="0" lvl="3" indent="0" algn="l" rtl="0">
              <a:lnSpc>
                <a:spcPct val="90000"/>
              </a:lnSpc>
              <a:spcBef>
                <a:spcPts val="0"/>
              </a:spcBef>
              <a:spcAft>
                <a:spcPts val="0"/>
              </a:spcAft>
              <a:buClr>
                <a:srgbClr val="00E487"/>
              </a:buClr>
              <a:buSzPts val="900"/>
              <a:buFont typeface="Arial"/>
              <a:buNone/>
            </a:pPr>
            <a:r>
              <a:rPr lang="en-US" sz="900" b="0" i="0" u="none" strike="noStrike" cap="none">
                <a:solidFill>
                  <a:srgbClr val="001AD0"/>
                </a:solidFill>
                <a:latin typeface="Calibri"/>
                <a:ea typeface="Calibri"/>
                <a:cs typeface="Calibri"/>
                <a:sym typeface="Calibri"/>
              </a:rPr>
              <a:t>OMNI-BOOTS</a:t>
            </a:r>
            <a:endParaRPr/>
          </a:p>
        </p:txBody>
      </p:sp>
      <p:sp>
        <p:nvSpPr>
          <p:cNvPr id="1270" name="Google Shape;1270;gbbd67eee6a_0_29"/>
          <p:cNvSpPr txBox="1"/>
          <p:nvPr/>
        </p:nvSpPr>
        <p:spPr>
          <a:xfrm>
            <a:off x="933107" y="2387977"/>
            <a:ext cx="1722900" cy="23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200"/>
              <a:buFont typeface="Calibri"/>
              <a:buNone/>
            </a:pPr>
            <a:r>
              <a:rPr lang="en-US" sz="1200" b="0">
                <a:solidFill>
                  <a:srgbClr val="18E692"/>
                </a:solidFill>
                <a:latin typeface="Calibri"/>
                <a:ea typeface="Calibri"/>
                <a:cs typeface="Calibri"/>
                <a:sym typeface="Calibri"/>
              </a:rPr>
              <a:t>USE-CASE GENERATION</a:t>
            </a:r>
            <a:endParaRPr/>
          </a:p>
        </p:txBody>
      </p:sp>
      <p:sp>
        <p:nvSpPr>
          <p:cNvPr id="1271" name="Google Shape;1271;gbbd67eee6a_0_29"/>
          <p:cNvSpPr txBox="1"/>
          <p:nvPr/>
        </p:nvSpPr>
        <p:spPr>
          <a:xfrm>
            <a:off x="854539" y="3453346"/>
            <a:ext cx="1855800" cy="23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200"/>
              <a:buFont typeface="Calibri"/>
              <a:buNone/>
            </a:pPr>
            <a:r>
              <a:rPr lang="en-US" sz="1200" b="0">
                <a:solidFill>
                  <a:srgbClr val="18E692"/>
                </a:solidFill>
                <a:latin typeface="Calibri"/>
                <a:ea typeface="Calibri"/>
                <a:cs typeface="Calibri"/>
                <a:sym typeface="Calibri"/>
              </a:rPr>
              <a:t>GOALS CLASSIFICATION</a:t>
            </a:r>
            <a:endParaRPr/>
          </a:p>
        </p:txBody>
      </p:sp>
      <p:sp>
        <p:nvSpPr>
          <p:cNvPr id="1272" name="Google Shape;1272;gbbd67eee6a_0_29"/>
          <p:cNvSpPr txBox="1"/>
          <p:nvPr/>
        </p:nvSpPr>
        <p:spPr>
          <a:xfrm>
            <a:off x="364073" y="5459843"/>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USE-CASE VALUE</a:t>
            </a:r>
            <a:br>
              <a:rPr lang="en-US" sz="1200" b="1" i="0" u="none" strike="noStrike" cap="none">
                <a:solidFill>
                  <a:srgbClr val="001AD0"/>
                </a:solidFill>
                <a:latin typeface="Calibri"/>
                <a:ea typeface="Calibri"/>
                <a:cs typeface="Calibri"/>
                <a:sym typeface="Calibri"/>
              </a:rPr>
            </a:br>
            <a:r>
              <a:rPr lang="en-US" sz="1200" b="1" i="0" u="none" strike="noStrike" cap="none">
                <a:solidFill>
                  <a:srgbClr val="001AD0"/>
                </a:solidFill>
                <a:latin typeface="Calibri"/>
                <a:ea typeface="Calibri"/>
                <a:cs typeface="Calibri"/>
                <a:sym typeface="Calibri"/>
              </a:rPr>
              <a:t>MODELING</a:t>
            </a:r>
            <a:endParaRPr sz="1200" b="0" i="0" u="none" strike="noStrike" cap="none">
              <a:solidFill>
                <a:srgbClr val="001AD0"/>
              </a:solidFill>
              <a:latin typeface="Calibri"/>
              <a:ea typeface="Calibri"/>
              <a:cs typeface="Calibri"/>
              <a:sym typeface="Calibri"/>
            </a:endParaRPr>
          </a:p>
        </p:txBody>
      </p:sp>
      <p:sp>
        <p:nvSpPr>
          <p:cNvPr id="1273" name="Google Shape;1273;gbbd67eee6a_0_29"/>
          <p:cNvSpPr txBox="1"/>
          <p:nvPr/>
        </p:nvSpPr>
        <p:spPr>
          <a:xfrm>
            <a:off x="1930148" y="5471377"/>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USER NEEDS</a:t>
            </a:r>
            <a:br>
              <a:rPr lang="en-US" sz="1200" b="1" i="0" u="none" strike="noStrike" cap="none">
                <a:solidFill>
                  <a:srgbClr val="001AD0"/>
                </a:solidFill>
                <a:latin typeface="Calibri"/>
                <a:ea typeface="Calibri"/>
                <a:cs typeface="Calibri"/>
                <a:sym typeface="Calibri"/>
              </a:rPr>
            </a:br>
            <a:r>
              <a:rPr lang="en-US" sz="1200" b="1" i="0" u="none" strike="noStrike" cap="none">
                <a:solidFill>
                  <a:srgbClr val="001AD0"/>
                </a:solidFill>
                <a:latin typeface="Calibri"/>
                <a:ea typeface="Calibri"/>
                <a:cs typeface="Calibri"/>
                <a:sym typeface="Calibri"/>
              </a:rPr>
              <a:t>RESEARCH</a:t>
            </a:r>
            <a:endParaRPr sz="1200" b="0" i="0" u="none" strike="noStrike" cap="none">
              <a:solidFill>
                <a:srgbClr val="001AD0"/>
              </a:solidFill>
              <a:latin typeface="Calibri"/>
              <a:ea typeface="Calibri"/>
              <a:cs typeface="Calibri"/>
              <a:sym typeface="Calibri"/>
            </a:endParaRPr>
          </a:p>
        </p:txBody>
      </p:sp>
      <p:sp>
        <p:nvSpPr>
          <p:cNvPr id="1274" name="Google Shape;1274;gbbd67eee6a_0_29"/>
          <p:cNvSpPr txBox="1"/>
          <p:nvPr/>
        </p:nvSpPr>
        <p:spPr>
          <a:xfrm>
            <a:off x="854539" y="5218112"/>
            <a:ext cx="1855800" cy="23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200"/>
              <a:buFont typeface="Calibri"/>
              <a:buNone/>
            </a:pPr>
            <a:r>
              <a:rPr lang="en-US" sz="1200" b="0">
                <a:solidFill>
                  <a:srgbClr val="18E692"/>
                </a:solidFill>
                <a:latin typeface="Calibri"/>
                <a:ea typeface="Calibri"/>
                <a:cs typeface="Calibri"/>
                <a:sym typeface="Calibri"/>
              </a:rPr>
              <a:t>VALUE ESTIMATION</a:t>
            </a:r>
            <a:endParaRPr/>
          </a:p>
        </p:txBody>
      </p:sp>
      <p:sp>
        <p:nvSpPr>
          <p:cNvPr id="1275" name="Google Shape;1275;gbbd67eee6a_0_29"/>
          <p:cNvSpPr txBox="1"/>
          <p:nvPr/>
        </p:nvSpPr>
        <p:spPr>
          <a:xfrm>
            <a:off x="9103412" y="5981297"/>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MAKE</a:t>
            </a:r>
            <a:endParaRPr sz="1200" b="0" i="0" u="none" strike="noStrike" cap="none">
              <a:solidFill>
                <a:srgbClr val="001AD0"/>
              </a:solidFill>
              <a:latin typeface="Calibri"/>
              <a:ea typeface="Calibri"/>
              <a:cs typeface="Calibri"/>
              <a:sym typeface="Calibri"/>
            </a:endParaRPr>
          </a:p>
        </p:txBody>
      </p:sp>
      <p:sp>
        <p:nvSpPr>
          <p:cNvPr id="1276" name="Google Shape;1276;gbbd67eee6a_0_29"/>
          <p:cNvSpPr txBox="1"/>
          <p:nvPr/>
        </p:nvSpPr>
        <p:spPr>
          <a:xfrm>
            <a:off x="10669487" y="5992831"/>
            <a:ext cx="1198500" cy="273600"/>
          </a:xfrm>
          <a:prstGeom prst="rect">
            <a:avLst/>
          </a:prstGeom>
          <a:noFill/>
          <a:ln>
            <a:noFill/>
          </a:ln>
        </p:spPr>
        <p:txBody>
          <a:bodyPr spcFirstLastPara="1" wrap="square" lIns="0" tIns="0" rIns="0" bIns="0" anchor="ctr" anchorCtr="0">
            <a:noAutofit/>
          </a:bodyPr>
          <a:lstStyle/>
          <a:p>
            <a:pPr marL="0" marR="0" lvl="3" indent="0" algn="ctr" rtl="0">
              <a:lnSpc>
                <a:spcPct val="90000"/>
              </a:lnSpc>
              <a:spcBef>
                <a:spcPts val="0"/>
              </a:spcBef>
              <a:spcAft>
                <a:spcPts val="0"/>
              </a:spcAft>
              <a:buClr>
                <a:srgbClr val="00E487"/>
              </a:buClr>
              <a:buSzPts val="1200"/>
              <a:buFont typeface="Arial"/>
              <a:buNone/>
            </a:pPr>
            <a:r>
              <a:rPr lang="en-US" sz="1200" b="1" i="0" u="none" strike="noStrike" cap="none">
                <a:solidFill>
                  <a:srgbClr val="001AD0"/>
                </a:solidFill>
                <a:latin typeface="Calibri"/>
                <a:ea typeface="Calibri"/>
                <a:cs typeface="Calibri"/>
                <a:sym typeface="Calibri"/>
              </a:rPr>
              <a:t>BUY</a:t>
            </a:r>
            <a:endParaRPr sz="1200" b="0" i="0" u="none" strike="noStrike" cap="none">
              <a:solidFill>
                <a:srgbClr val="001AD0"/>
              </a:solidFill>
              <a:latin typeface="Calibri"/>
              <a:ea typeface="Calibri"/>
              <a:cs typeface="Calibri"/>
              <a:sym typeface="Calibri"/>
            </a:endParaRPr>
          </a:p>
        </p:txBody>
      </p:sp>
      <p:sp>
        <p:nvSpPr>
          <p:cNvPr id="1277" name="Google Shape;1277;gbbd67eee6a_0_29"/>
          <p:cNvSpPr txBox="1"/>
          <p:nvPr/>
        </p:nvSpPr>
        <p:spPr>
          <a:xfrm>
            <a:off x="9582876" y="5838197"/>
            <a:ext cx="1855800" cy="231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8E692"/>
              </a:buClr>
              <a:buSzPts val="1200"/>
              <a:buFont typeface="Calibri"/>
              <a:buNone/>
            </a:pPr>
            <a:r>
              <a:rPr lang="en-US" sz="1200" b="0">
                <a:solidFill>
                  <a:srgbClr val="18E692"/>
                </a:solidFill>
                <a:latin typeface="Calibri"/>
                <a:ea typeface="Calibri"/>
                <a:cs typeface="Calibri"/>
                <a:sym typeface="Calibri"/>
              </a:rPr>
              <a:t>HOW TO ACHIEVE IT?</a:t>
            </a:r>
            <a:endParaRPr/>
          </a:p>
        </p:txBody>
      </p:sp>
      <p:sp>
        <p:nvSpPr>
          <p:cNvPr id="1278" name="Google Shape;1278;gbbd67eee6a_0_29"/>
          <p:cNvSpPr txBox="1">
            <a:spLocks noGrp="1"/>
          </p:cNvSpPr>
          <p:nvPr>
            <p:ph type="title"/>
          </p:nvPr>
        </p:nvSpPr>
        <p:spPr>
          <a:xfrm>
            <a:off x="410878" y="512498"/>
            <a:ext cx="11367900" cy="776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5200">
                <a:solidFill>
                  <a:srgbClr val="18E692"/>
                </a:solidFill>
              </a:rPr>
              <a:t>AI Organization - Idea2Impact process</a:t>
            </a:r>
            <a:endParaRPr sz="5200">
              <a:solidFill>
                <a:srgbClr val="18E69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2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26</a:t>
            </a:fld>
            <a:endParaRPr/>
          </a:p>
        </p:txBody>
      </p:sp>
      <p:pic>
        <p:nvPicPr>
          <p:cNvPr id="1284" name="Google Shape;1284;p22"/>
          <p:cNvPicPr preferRelativeResize="0"/>
          <p:nvPr/>
        </p:nvPicPr>
        <p:blipFill rotWithShape="1">
          <a:blip r:embed="rId3">
            <a:alphaModFix/>
          </a:blip>
          <a:srcRect t="1332"/>
          <a:stretch/>
        </p:blipFill>
        <p:spPr>
          <a:xfrm>
            <a:off x="4748051" y="-1"/>
            <a:ext cx="7295674" cy="6273143"/>
          </a:xfrm>
          <a:prstGeom prst="rect">
            <a:avLst/>
          </a:prstGeom>
          <a:noFill/>
          <a:ln>
            <a:noFill/>
          </a:ln>
        </p:spPr>
      </p:pic>
      <p:pic>
        <p:nvPicPr>
          <p:cNvPr id="1285" name="Google Shape;1285;p22"/>
          <p:cNvPicPr preferRelativeResize="0"/>
          <p:nvPr/>
        </p:nvPicPr>
        <p:blipFill rotWithShape="1">
          <a:blip r:embed="rId4">
            <a:alphaModFix/>
          </a:blip>
          <a:srcRect/>
          <a:stretch/>
        </p:blipFill>
        <p:spPr>
          <a:xfrm>
            <a:off x="92763" y="2164636"/>
            <a:ext cx="4419599" cy="768938"/>
          </a:xfrm>
          <a:prstGeom prst="rect">
            <a:avLst/>
          </a:prstGeom>
          <a:noFill/>
          <a:ln>
            <a:noFill/>
          </a:ln>
        </p:spPr>
      </p:pic>
      <p:pic>
        <p:nvPicPr>
          <p:cNvPr id="1286" name="Google Shape;1286;p22"/>
          <p:cNvPicPr preferRelativeResize="0"/>
          <p:nvPr/>
        </p:nvPicPr>
        <p:blipFill rotWithShape="1">
          <a:blip r:embed="rId5">
            <a:alphaModFix/>
          </a:blip>
          <a:srcRect/>
          <a:stretch/>
        </p:blipFill>
        <p:spPr>
          <a:xfrm>
            <a:off x="217538" y="955809"/>
            <a:ext cx="4170025" cy="938865"/>
          </a:xfrm>
          <a:prstGeom prst="rect">
            <a:avLst/>
          </a:prstGeom>
          <a:noFill/>
          <a:ln>
            <a:noFill/>
          </a:ln>
        </p:spPr>
      </p:pic>
      <p:sp>
        <p:nvSpPr>
          <p:cNvPr id="1287" name="Google Shape;1287;p22"/>
          <p:cNvSpPr txBox="1">
            <a:spLocks noGrp="1"/>
          </p:cNvSpPr>
          <p:nvPr>
            <p:ph type="ftr" idx="11"/>
          </p:nvPr>
        </p:nvSpPr>
        <p:spPr>
          <a:xfrm>
            <a:off x="920368" y="6332830"/>
            <a:ext cx="3629400" cy="27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292" name="Google Shape;1292;p23"/>
          <p:cNvPicPr preferRelativeResize="0"/>
          <p:nvPr/>
        </p:nvPicPr>
        <p:blipFill rotWithShape="1">
          <a:blip r:embed="rId3">
            <a:alphaModFix/>
          </a:blip>
          <a:srcRect/>
          <a:stretch/>
        </p:blipFill>
        <p:spPr>
          <a:xfrm>
            <a:off x="6809931" y="650606"/>
            <a:ext cx="4539297" cy="4654818"/>
          </a:xfrm>
          <a:prstGeom prst="rect">
            <a:avLst/>
          </a:prstGeom>
          <a:noFill/>
          <a:ln>
            <a:noFill/>
          </a:ln>
        </p:spPr>
      </p:pic>
      <p:sp>
        <p:nvSpPr>
          <p:cNvPr id="1293" name="Google Shape;1293;p23"/>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27</a:t>
            </a:fld>
            <a:endParaRPr/>
          </a:p>
        </p:txBody>
      </p:sp>
      <p:pic>
        <p:nvPicPr>
          <p:cNvPr id="1294" name="Google Shape;1294;p23"/>
          <p:cNvPicPr preferRelativeResize="0"/>
          <p:nvPr/>
        </p:nvPicPr>
        <p:blipFill rotWithShape="1">
          <a:blip r:embed="rId4">
            <a:alphaModFix/>
          </a:blip>
          <a:srcRect/>
          <a:stretch/>
        </p:blipFill>
        <p:spPr>
          <a:xfrm>
            <a:off x="115606" y="1101251"/>
            <a:ext cx="5510984" cy="4105646"/>
          </a:xfrm>
          <a:prstGeom prst="rect">
            <a:avLst/>
          </a:prstGeom>
          <a:noFill/>
          <a:ln>
            <a:noFill/>
          </a:ln>
        </p:spPr>
      </p:pic>
      <p:pic>
        <p:nvPicPr>
          <p:cNvPr id="1295" name="Google Shape;1295;p23"/>
          <p:cNvPicPr preferRelativeResize="0"/>
          <p:nvPr/>
        </p:nvPicPr>
        <p:blipFill rotWithShape="1">
          <a:blip r:embed="rId5">
            <a:alphaModFix/>
          </a:blip>
          <a:srcRect t="22651" r="80542" b="46691"/>
          <a:stretch/>
        </p:blipFill>
        <p:spPr>
          <a:xfrm>
            <a:off x="6048376" y="1857376"/>
            <a:ext cx="1066799" cy="1238250"/>
          </a:xfrm>
          <a:prstGeom prst="rect">
            <a:avLst/>
          </a:prstGeom>
          <a:noFill/>
          <a:ln>
            <a:noFill/>
          </a:ln>
        </p:spPr>
      </p:pic>
      <p:pic>
        <p:nvPicPr>
          <p:cNvPr id="1296" name="Google Shape;1296;p23"/>
          <p:cNvPicPr preferRelativeResize="0"/>
          <p:nvPr/>
        </p:nvPicPr>
        <p:blipFill rotWithShape="1">
          <a:blip r:embed="rId5">
            <a:alphaModFix/>
          </a:blip>
          <a:srcRect l="79572" t="31375" b="34667"/>
          <a:stretch/>
        </p:blipFill>
        <p:spPr>
          <a:xfrm>
            <a:off x="10990818" y="2273164"/>
            <a:ext cx="1119965" cy="1371601"/>
          </a:xfrm>
          <a:prstGeom prst="rect">
            <a:avLst/>
          </a:prstGeom>
          <a:noFill/>
          <a:ln>
            <a:noFill/>
          </a:ln>
        </p:spPr>
      </p:pic>
      <p:pic>
        <p:nvPicPr>
          <p:cNvPr id="1297" name="Google Shape;1297;p23"/>
          <p:cNvPicPr preferRelativeResize="0"/>
          <p:nvPr/>
        </p:nvPicPr>
        <p:blipFill rotWithShape="1">
          <a:blip r:embed="rId5">
            <a:alphaModFix/>
          </a:blip>
          <a:srcRect l="13204" t="62369" r="66294" b="10611"/>
          <a:stretch/>
        </p:blipFill>
        <p:spPr>
          <a:xfrm>
            <a:off x="6905624" y="4010024"/>
            <a:ext cx="1123951" cy="1091305"/>
          </a:xfrm>
          <a:prstGeom prst="rect">
            <a:avLst/>
          </a:prstGeom>
          <a:noFill/>
          <a:ln>
            <a:noFill/>
          </a:ln>
        </p:spPr>
      </p:pic>
      <p:sp>
        <p:nvSpPr>
          <p:cNvPr id="1298" name="Google Shape;1298;p23"/>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2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28</a:t>
            </a:fld>
            <a:endParaRPr/>
          </a:p>
        </p:txBody>
      </p:sp>
      <p:pic>
        <p:nvPicPr>
          <p:cNvPr id="1304" name="Google Shape;1304;p24"/>
          <p:cNvPicPr preferRelativeResize="0"/>
          <p:nvPr/>
        </p:nvPicPr>
        <p:blipFill rotWithShape="1">
          <a:blip r:embed="rId3">
            <a:alphaModFix/>
          </a:blip>
          <a:srcRect r="59177"/>
          <a:stretch/>
        </p:blipFill>
        <p:spPr>
          <a:xfrm>
            <a:off x="70820" y="1209675"/>
            <a:ext cx="1862755" cy="4244053"/>
          </a:xfrm>
          <a:prstGeom prst="rect">
            <a:avLst/>
          </a:prstGeom>
          <a:noFill/>
          <a:ln>
            <a:noFill/>
          </a:ln>
        </p:spPr>
      </p:pic>
      <p:pic>
        <p:nvPicPr>
          <p:cNvPr id="1305" name="Google Shape;1305;p24"/>
          <p:cNvPicPr preferRelativeResize="0"/>
          <p:nvPr/>
        </p:nvPicPr>
        <p:blipFill rotWithShape="1">
          <a:blip r:embed="rId4">
            <a:alphaModFix/>
          </a:blip>
          <a:srcRect r="54602"/>
          <a:stretch/>
        </p:blipFill>
        <p:spPr>
          <a:xfrm>
            <a:off x="4553731" y="1209675"/>
            <a:ext cx="1862755" cy="4410551"/>
          </a:xfrm>
          <a:prstGeom prst="rect">
            <a:avLst/>
          </a:prstGeom>
          <a:noFill/>
          <a:ln>
            <a:noFill/>
          </a:ln>
        </p:spPr>
      </p:pic>
      <p:pic>
        <p:nvPicPr>
          <p:cNvPr id="1306" name="Google Shape;1306;p24"/>
          <p:cNvPicPr preferRelativeResize="0"/>
          <p:nvPr/>
        </p:nvPicPr>
        <p:blipFill rotWithShape="1">
          <a:blip r:embed="rId5">
            <a:alphaModFix/>
          </a:blip>
          <a:srcRect l="38322"/>
          <a:stretch/>
        </p:blipFill>
        <p:spPr>
          <a:xfrm>
            <a:off x="8573567" y="1130037"/>
            <a:ext cx="3616230" cy="4518763"/>
          </a:xfrm>
          <a:prstGeom prst="rect">
            <a:avLst/>
          </a:prstGeom>
          <a:noFill/>
          <a:ln>
            <a:noFill/>
          </a:ln>
        </p:spPr>
      </p:pic>
      <p:pic>
        <p:nvPicPr>
          <p:cNvPr id="1307" name="Google Shape;1307;p24"/>
          <p:cNvPicPr preferRelativeResize="0"/>
          <p:nvPr/>
        </p:nvPicPr>
        <p:blipFill rotWithShape="1">
          <a:blip r:embed="rId3">
            <a:alphaModFix/>
          </a:blip>
          <a:srcRect l="48547"/>
          <a:stretch/>
        </p:blipFill>
        <p:spPr>
          <a:xfrm>
            <a:off x="2069758" y="1209674"/>
            <a:ext cx="2347790" cy="4244053"/>
          </a:xfrm>
          <a:prstGeom prst="rect">
            <a:avLst/>
          </a:prstGeom>
          <a:noFill/>
          <a:ln>
            <a:noFill/>
          </a:ln>
        </p:spPr>
      </p:pic>
      <p:pic>
        <p:nvPicPr>
          <p:cNvPr id="1308" name="Google Shape;1308;p24"/>
          <p:cNvPicPr preferRelativeResize="0"/>
          <p:nvPr/>
        </p:nvPicPr>
        <p:blipFill rotWithShape="1">
          <a:blip r:embed="rId4">
            <a:alphaModFix/>
          </a:blip>
          <a:srcRect l="54068"/>
          <a:stretch/>
        </p:blipFill>
        <p:spPr>
          <a:xfrm>
            <a:off x="6552669" y="1209675"/>
            <a:ext cx="1884714" cy="4410551"/>
          </a:xfrm>
          <a:prstGeom prst="rect">
            <a:avLst/>
          </a:prstGeom>
          <a:noFill/>
          <a:ln>
            <a:noFill/>
          </a:ln>
        </p:spPr>
      </p:pic>
      <p:sp>
        <p:nvSpPr>
          <p:cNvPr id="1309" name="Google Shape;1309;p2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15" name="Google Shape;1315;p2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29</a:t>
            </a:fld>
            <a:endParaRPr/>
          </a:p>
        </p:txBody>
      </p:sp>
      <p:sp>
        <p:nvSpPr>
          <p:cNvPr id="1316" name="Google Shape;1316;p25"/>
          <p:cNvSpPr txBox="1">
            <a:spLocks noGrp="1"/>
          </p:cNvSpPr>
          <p:nvPr>
            <p:ph type="title"/>
          </p:nvPr>
        </p:nvSpPr>
        <p:spPr>
          <a:xfrm>
            <a:off x="6697381" y="173682"/>
            <a:ext cx="4210051" cy="421040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200"/>
              <a:buFont typeface="Calibri"/>
              <a:buNone/>
            </a:pPr>
            <a:r>
              <a:rPr lang="en-US" sz="1200" b="0"/>
              <a:t>White hat: Facts</a:t>
            </a:r>
            <a:br>
              <a:rPr lang="en-US" sz="1200" b="0"/>
            </a:br>
            <a:r>
              <a:rPr lang="en-US" sz="1200" b="0"/>
              <a:t>- What information do we have?</a:t>
            </a:r>
            <a:br>
              <a:rPr lang="en-US" sz="1200" b="0"/>
            </a:br>
            <a:r>
              <a:rPr lang="en-US" sz="1200" b="0"/>
              <a:t>- What hasn’t worked in the past?</a:t>
            </a:r>
            <a:br>
              <a:rPr lang="en-US" sz="1200" b="0"/>
            </a:br>
            <a:r>
              <a:rPr lang="en-US" sz="1200" b="0"/>
              <a:t>- What information is missing that we need?</a:t>
            </a:r>
            <a:br>
              <a:rPr lang="en-US" sz="1200" b="0"/>
            </a:br>
            <a:r>
              <a:rPr lang="en-US" sz="1200" b="0"/>
              <a:t>- What are the weaknesses?</a:t>
            </a:r>
            <a:br>
              <a:rPr lang="en-US" sz="1200" b="0"/>
            </a:br>
            <a:r>
              <a:rPr lang="en-US" sz="1200" b="0"/>
              <a:t>Green hat: Creativity</a:t>
            </a:r>
            <a:br>
              <a:rPr lang="en-US" sz="1200" b="0"/>
            </a:br>
            <a:r>
              <a:rPr lang="en-US" sz="1200" b="0"/>
              <a:t>- What are the other angles we are missing?</a:t>
            </a:r>
            <a:br>
              <a:rPr lang="en-US" sz="1200" b="0"/>
            </a:br>
            <a:r>
              <a:rPr lang="en-US" sz="1200" b="0"/>
              <a:t>- What are the alternatives?</a:t>
            </a:r>
            <a:br>
              <a:rPr lang="en-US" sz="1200" b="0"/>
            </a:br>
            <a:r>
              <a:rPr lang="en-US" sz="1200" b="0"/>
              <a:t>- What are the next steps?</a:t>
            </a:r>
            <a:br>
              <a:rPr lang="en-US" sz="1200" b="0"/>
            </a:br>
            <a:r>
              <a:rPr lang="en-US" sz="1200" b="0"/>
              <a:t>Yellow hat: Benefits</a:t>
            </a:r>
            <a:br>
              <a:rPr lang="en-US" sz="1200" b="0"/>
            </a:br>
            <a:r>
              <a:rPr lang="en-US" sz="1200" b="0"/>
              <a:t>- What are all the benefits of the different options?</a:t>
            </a:r>
            <a:br>
              <a:rPr lang="en-US" sz="1200" b="0"/>
            </a:br>
            <a:r>
              <a:rPr lang="en-US" sz="1200" b="0"/>
              <a:t>- What solutions would work?</a:t>
            </a:r>
            <a:br>
              <a:rPr lang="en-US" sz="1200" b="0"/>
            </a:br>
            <a:r>
              <a:rPr lang="en-US" sz="1200" b="0"/>
              <a:t>- What is the best-case scenario (for users and the business)?</a:t>
            </a:r>
            <a:br>
              <a:rPr lang="en-US" sz="1200" b="0"/>
            </a:br>
            <a:r>
              <a:rPr lang="en-US" sz="1200" b="0"/>
              <a:t>Black hat: Risk</a:t>
            </a:r>
            <a:br>
              <a:rPr lang="en-US" sz="1200" b="0"/>
            </a:br>
            <a:r>
              <a:rPr lang="en-US" sz="1200" b="0"/>
              <a:t>- What are the different risks of each option?</a:t>
            </a:r>
            <a:br>
              <a:rPr lang="en-US" sz="1200" b="0"/>
            </a:br>
            <a:r>
              <a:rPr lang="en-US" sz="1200" b="0"/>
              <a:t>- What solutions would not work?</a:t>
            </a:r>
            <a:br>
              <a:rPr lang="en-US" sz="1200" b="0"/>
            </a:br>
            <a:r>
              <a:rPr lang="en-US" sz="1200" b="0"/>
              <a:t>- What is the worst-case scenario (for users and the business)?</a:t>
            </a:r>
            <a:br>
              <a:rPr lang="en-US" sz="1200" b="0"/>
            </a:br>
            <a:r>
              <a:rPr lang="en-US" sz="1200" b="0"/>
              <a:t>Red hat: Feelings</a:t>
            </a:r>
            <a:br>
              <a:rPr lang="en-US" sz="1200" b="0"/>
            </a:br>
            <a:r>
              <a:rPr lang="en-US" sz="1200" b="0"/>
              <a:t>- How do the options make you feel (from the user’s perspective)?</a:t>
            </a:r>
            <a:br>
              <a:rPr lang="en-US" sz="1200" b="0"/>
            </a:br>
            <a:r>
              <a:rPr lang="en-US" sz="1200" b="0"/>
              <a:t>- What do you like about the options?</a:t>
            </a:r>
            <a:br>
              <a:rPr lang="en-US" sz="1200" b="0"/>
            </a:br>
            <a:r>
              <a:rPr lang="en-US" sz="1200" b="0"/>
              <a:t>- What don’t you like about the options?</a:t>
            </a:r>
            <a:br>
              <a:rPr lang="en-US" sz="1200" b="0"/>
            </a:br>
            <a:r>
              <a:rPr lang="en-US" sz="1200" b="0"/>
              <a:t>Blue hat: Process</a:t>
            </a:r>
            <a:br>
              <a:rPr lang="en-US" sz="1200" b="0"/>
            </a:br>
            <a:r>
              <a:rPr lang="en-US" sz="1200" b="0"/>
              <a:t>- Where are we now?</a:t>
            </a:r>
            <a:br>
              <a:rPr lang="en-US" sz="1200" b="0"/>
            </a:br>
            <a:r>
              <a:rPr lang="en-US" sz="1200" b="0"/>
              <a:t>- What other work needs to be done?</a:t>
            </a:r>
            <a:br>
              <a:rPr lang="en-US" sz="1200" b="0"/>
            </a:br>
            <a:r>
              <a:rPr lang="en-US" sz="1200" b="0"/>
              <a:t>- What is the next step?</a:t>
            </a:r>
            <a:br>
              <a:rPr lang="en-US" sz="1200" b="0"/>
            </a:br>
            <a:endParaRPr sz="1200"/>
          </a:p>
        </p:txBody>
      </p:sp>
      <p:pic>
        <p:nvPicPr>
          <p:cNvPr id="1317" name="Google Shape;1317;p25"/>
          <p:cNvPicPr preferRelativeResize="0"/>
          <p:nvPr/>
        </p:nvPicPr>
        <p:blipFill rotWithShape="1">
          <a:blip r:embed="rId3">
            <a:alphaModFix/>
          </a:blip>
          <a:srcRect/>
          <a:stretch/>
        </p:blipFill>
        <p:spPr>
          <a:xfrm>
            <a:off x="266700" y="4310552"/>
            <a:ext cx="4514850" cy="2022277"/>
          </a:xfrm>
          <a:prstGeom prst="rect">
            <a:avLst/>
          </a:prstGeom>
          <a:noFill/>
          <a:ln>
            <a:noFill/>
          </a:ln>
        </p:spPr>
      </p:pic>
      <p:pic>
        <p:nvPicPr>
          <p:cNvPr id="1318" name="Google Shape;1318;p25"/>
          <p:cNvPicPr preferRelativeResize="0"/>
          <p:nvPr/>
        </p:nvPicPr>
        <p:blipFill rotWithShape="1">
          <a:blip r:embed="rId4">
            <a:alphaModFix/>
          </a:blip>
          <a:srcRect/>
          <a:stretch/>
        </p:blipFill>
        <p:spPr>
          <a:xfrm>
            <a:off x="276225" y="38100"/>
            <a:ext cx="4429125" cy="4414817"/>
          </a:xfrm>
          <a:prstGeom prst="rect">
            <a:avLst/>
          </a:prstGeom>
          <a:noFill/>
          <a:ln>
            <a:noFill/>
          </a:ln>
        </p:spPr>
      </p:pic>
      <p:pic>
        <p:nvPicPr>
          <p:cNvPr id="1319" name="Google Shape;1319;p25"/>
          <p:cNvPicPr preferRelativeResize="0"/>
          <p:nvPr/>
        </p:nvPicPr>
        <p:blipFill rotWithShape="1">
          <a:blip r:embed="rId5">
            <a:alphaModFix/>
          </a:blip>
          <a:srcRect/>
          <a:stretch/>
        </p:blipFill>
        <p:spPr>
          <a:xfrm>
            <a:off x="6562725" y="4384086"/>
            <a:ext cx="5218394" cy="1948744"/>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p:nvPr/>
        </p:nvSpPr>
        <p:spPr>
          <a:xfrm>
            <a:off x="4840001" y="4040359"/>
            <a:ext cx="3686175" cy="939001"/>
          </a:xfrm>
          <a:custGeom>
            <a:avLst/>
            <a:gdLst/>
            <a:ahLst/>
            <a:cxnLst/>
            <a:rect l="l" t="t" r="r" b="b"/>
            <a:pathLst>
              <a:path w="3565740" h="939001" extrusionOk="0">
                <a:moveTo>
                  <a:pt x="507765" y="0"/>
                </a:moveTo>
                <a:lnTo>
                  <a:pt x="3021120" y="0"/>
                </a:lnTo>
                <a:lnTo>
                  <a:pt x="3565740" y="939001"/>
                </a:lnTo>
                <a:lnTo>
                  <a:pt x="0" y="939001"/>
                </a:lnTo>
                <a:cubicBezTo>
                  <a:pt x="181540" y="626001"/>
                  <a:pt x="326225" y="313000"/>
                  <a:pt x="507765" y="0"/>
                </a:cubicBezTo>
                <a:close/>
              </a:path>
            </a:pathLst>
          </a:custGeom>
          <a:noFill/>
          <a:ln w="38100" cap="flat" cmpd="sng">
            <a:solidFill>
              <a:srgbClr val="00AB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 name="Google Shape;187;p3"/>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Have a VISION that motivates the team. Pivot when STRATEGY does not generate the growth you plan for.</a:t>
            </a:r>
            <a:endParaRPr/>
          </a:p>
        </p:txBody>
      </p:sp>
      <p:sp>
        <p:nvSpPr>
          <p:cNvPr id="188" name="Google Shape;188;p3"/>
          <p:cNvSpPr/>
          <p:nvPr/>
        </p:nvSpPr>
        <p:spPr>
          <a:xfrm>
            <a:off x="5382926" y="1672433"/>
            <a:ext cx="2560982" cy="2320386"/>
          </a:xfrm>
          <a:custGeom>
            <a:avLst/>
            <a:gdLst/>
            <a:ahLst/>
            <a:cxnLst/>
            <a:rect l="l" t="t" r="r" b="b"/>
            <a:pathLst>
              <a:path w="2560982" h="2320386" extrusionOk="0">
                <a:moveTo>
                  <a:pt x="0" y="2320386"/>
                </a:moveTo>
                <a:lnTo>
                  <a:pt x="1294779" y="0"/>
                </a:lnTo>
                <a:lnTo>
                  <a:pt x="2560982" y="2320386"/>
                </a:lnTo>
                <a:lnTo>
                  <a:pt x="0" y="2320386"/>
                </a:lnTo>
                <a:close/>
              </a:path>
            </a:pathLst>
          </a:custGeom>
          <a:noFill/>
          <a:ln w="38100" cap="flat" cmpd="sng">
            <a:solidFill>
              <a:srgbClr val="0072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 name="Google Shape;189;p3"/>
          <p:cNvSpPr/>
          <p:nvPr/>
        </p:nvSpPr>
        <p:spPr>
          <a:xfrm>
            <a:off x="4182776" y="5026985"/>
            <a:ext cx="5038726" cy="1136134"/>
          </a:xfrm>
          <a:custGeom>
            <a:avLst/>
            <a:gdLst/>
            <a:ahLst/>
            <a:cxnLst/>
            <a:rect l="l" t="t" r="r" b="b"/>
            <a:pathLst>
              <a:path w="4727448" h="1136134" extrusionOk="0">
                <a:moveTo>
                  <a:pt x="605034" y="0"/>
                </a:moveTo>
                <a:lnTo>
                  <a:pt x="4097839" y="0"/>
                </a:lnTo>
                <a:lnTo>
                  <a:pt x="4727448" y="1136134"/>
                </a:lnTo>
                <a:lnTo>
                  <a:pt x="0" y="1136134"/>
                </a:lnTo>
                <a:cubicBezTo>
                  <a:pt x="213593" y="757423"/>
                  <a:pt x="391441" y="378711"/>
                  <a:pt x="605034" y="0"/>
                </a:cubicBezTo>
                <a:close/>
              </a:path>
            </a:pathLst>
          </a:custGeom>
          <a:noFill/>
          <a:ln w="38100" cap="flat" cmpd="sng">
            <a:solidFill>
              <a:srgbClr val="55FF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3"/>
          <p:cNvSpPr/>
          <p:nvPr/>
        </p:nvSpPr>
        <p:spPr>
          <a:xfrm>
            <a:off x="410878" y="1645610"/>
            <a:ext cx="6144614" cy="4483129"/>
          </a:xfrm>
          <a:custGeom>
            <a:avLst/>
            <a:gdLst/>
            <a:ahLst/>
            <a:cxnLst/>
            <a:rect l="l" t="t" r="r" b="b"/>
            <a:pathLst>
              <a:path w="6144614" h="4483129" extrusionOk="0">
                <a:moveTo>
                  <a:pt x="274947" y="0"/>
                </a:moveTo>
                <a:lnTo>
                  <a:pt x="6106805" y="0"/>
                </a:lnTo>
                <a:lnTo>
                  <a:pt x="6130997" y="50220"/>
                </a:lnTo>
                <a:lnTo>
                  <a:pt x="6144614" y="87424"/>
                </a:lnTo>
                <a:lnTo>
                  <a:pt x="3622114" y="4442246"/>
                </a:lnTo>
                <a:cubicBezTo>
                  <a:pt x="3614948" y="4443618"/>
                  <a:pt x="3569681" y="4444991"/>
                  <a:pt x="3562515" y="4446363"/>
                </a:cubicBezTo>
                <a:cubicBezTo>
                  <a:pt x="3404070" y="4470573"/>
                  <a:pt x="3356089" y="4483129"/>
                  <a:pt x="3190876" y="4483129"/>
                </a:cubicBezTo>
                <a:cubicBezTo>
                  <a:pt x="1428604" y="4483129"/>
                  <a:pt x="0" y="3054525"/>
                  <a:pt x="0" y="1292253"/>
                </a:cubicBezTo>
                <a:cubicBezTo>
                  <a:pt x="0" y="851685"/>
                  <a:pt x="89288" y="431971"/>
                  <a:pt x="250755" y="50220"/>
                </a:cubicBezTo>
                <a:lnTo>
                  <a:pt x="274947" y="0"/>
                </a:lnTo>
                <a:close/>
              </a:path>
            </a:pathLst>
          </a:custGeom>
          <a:noFill/>
          <a:ln w="38100" cap="flat" cmpd="sng">
            <a:solidFill>
              <a:srgbClr val="D0D5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Y</a:t>
            </a:r>
            <a:endParaRPr/>
          </a:p>
        </p:txBody>
      </p:sp>
      <p:sp>
        <p:nvSpPr>
          <p:cNvPr id="191" name="Google Shape;191;p3"/>
          <p:cNvSpPr/>
          <p:nvPr/>
        </p:nvSpPr>
        <p:spPr>
          <a:xfrm>
            <a:off x="5982389" y="3321948"/>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7243"/>
                </a:solidFill>
                <a:latin typeface="Calibri"/>
                <a:ea typeface="Calibri"/>
                <a:cs typeface="Calibri"/>
                <a:sym typeface="Calibri"/>
              </a:rPr>
              <a:t>VISION</a:t>
            </a:r>
            <a:endParaRPr/>
          </a:p>
        </p:txBody>
      </p:sp>
      <p:sp>
        <p:nvSpPr>
          <p:cNvPr id="192" name="Google Shape;192;p3"/>
          <p:cNvSpPr/>
          <p:nvPr/>
        </p:nvSpPr>
        <p:spPr>
          <a:xfrm>
            <a:off x="5756967" y="4225703"/>
            <a:ext cx="1812896"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AB65"/>
                </a:solidFill>
                <a:latin typeface="Calibri"/>
                <a:ea typeface="Calibri"/>
                <a:cs typeface="Calibri"/>
                <a:sym typeface="Calibri"/>
              </a:rPr>
              <a:t>STRATEGY</a:t>
            </a:r>
            <a:endParaRPr/>
          </a:p>
        </p:txBody>
      </p:sp>
      <p:sp>
        <p:nvSpPr>
          <p:cNvPr id="193" name="Google Shape;193;p3"/>
          <p:cNvSpPr/>
          <p:nvPr/>
        </p:nvSpPr>
        <p:spPr>
          <a:xfrm>
            <a:off x="5756966" y="5409126"/>
            <a:ext cx="1812896"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55FFBA"/>
                </a:solidFill>
                <a:latin typeface="Calibri"/>
                <a:ea typeface="Calibri"/>
                <a:cs typeface="Calibri"/>
                <a:sym typeface="Calibri"/>
              </a:rPr>
              <a:t>PRODUCT</a:t>
            </a:r>
            <a:endParaRPr/>
          </a:p>
        </p:txBody>
      </p:sp>
      <p:sp>
        <p:nvSpPr>
          <p:cNvPr id="194" name="Google Shape;194;p3"/>
          <p:cNvSpPr/>
          <p:nvPr/>
        </p:nvSpPr>
        <p:spPr>
          <a:xfrm>
            <a:off x="4162048" y="2185673"/>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1ACE"/>
                </a:solidFill>
                <a:latin typeface="Calibri"/>
                <a:ea typeface="Calibri"/>
                <a:cs typeface="Calibri"/>
                <a:sym typeface="Calibri"/>
              </a:rPr>
              <a:t>WHY</a:t>
            </a:r>
            <a:endParaRPr/>
          </a:p>
        </p:txBody>
      </p:sp>
      <p:sp>
        <p:nvSpPr>
          <p:cNvPr id="195" name="Google Shape;195;p3"/>
          <p:cNvSpPr/>
          <p:nvPr/>
        </p:nvSpPr>
        <p:spPr>
          <a:xfrm>
            <a:off x="2448640" y="2210272"/>
            <a:ext cx="1238232"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7283FF"/>
                </a:solidFill>
                <a:latin typeface="Calibri"/>
                <a:ea typeface="Calibri"/>
                <a:cs typeface="Calibri"/>
                <a:sym typeface="Calibri"/>
              </a:rPr>
              <a:t>HOW</a:t>
            </a:r>
            <a:endParaRPr/>
          </a:p>
        </p:txBody>
      </p:sp>
      <p:sp>
        <p:nvSpPr>
          <p:cNvPr id="196" name="Google Shape;196;p3"/>
          <p:cNvSpPr/>
          <p:nvPr/>
        </p:nvSpPr>
        <p:spPr>
          <a:xfrm>
            <a:off x="624606" y="2185673"/>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A1ACFE"/>
                </a:solidFill>
                <a:latin typeface="Calibri"/>
                <a:ea typeface="Calibri"/>
                <a:cs typeface="Calibri"/>
                <a:sym typeface="Calibri"/>
              </a:rPr>
              <a:t>WHAT</a:t>
            </a:r>
            <a:endParaRPr/>
          </a:p>
        </p:txBody>
      </p:sp>
      <p:sp>
        <p:nvSpPr>
          <p:cNvPr id="197" name="Google Shape;197;p3"/>
          <p:cNvSpPr/>
          <p:nvPr/>
        </p:nvSpPr>
        <p:spPr>
          <a:xfrm>
            <a:off x="2173001" y="1668634"/>
            <a:ext cx="4403135" cy="3309153"/>
          </a:xfrm>
          <a:custGeom>
            <a:avLst/>
            <a:gdLst/>
            <a:ahLst/>
            <a:cxnLst/>
            <a:rect l="l" t="t" r="r" b="b"/>
            <a:pathLst>
              <a:path w="4403135" h="3309153" extrusionOk="0">
                <a:moveTo>
                  <a:pt x="229812" y="0"/>
                </a:moveTo>
                <a:lnTo>
                  <a:pt x="4389816" y="0"/>
                </a:lnTo>
                <a:lnTo>
                  <a:pt x="4403135" y="27649"/>
                </a:lnTo>
                <a:lnTo>
                  <a:pt x="2520951" y="3293470"/>
                </a:lnTo>
                <a:lnTo>
                  <a:pt x="2434756" y="3303488"/>
                </a:lnTo>
                <a:cubicBezTo>
                  <a:pt x="2380897" y="3307244"/>
                  <a:pt x="2364629" y="3309153"/>
                  <a:pt x="2309814" y="3309153"/>
                </a:cubicBezTo>
                <a:cubicBezTo>
                  <a:pt x="1034139" y="3309153"/>
                  <a:pt x="0" y="2275014"/>
                  <a:pt x="0" y="999339"/>
                </a:cubicBezTo>
                <a:cubicBezTo>
                  <a:pt x="0" y="680420"/>
                  <a:pt x="64634" y="376598"/>
                  <a:pt x="181517" y="100255"/>
                </a:cubicBezTo>
                <a:lnTo>
                  <a:pt x="229812" y="0"/>
                </a:lnTo>
                <a:close/>
              </a:path>
            </a:pathLst>
          </a:custGeom>
          <a:noFill/>
          <a:ln w="38100" cap="flat" cmpd="sng">
            <a:solidFill>
              <a:srgbClr val="7283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 name="Google Shape;198;p3"/>
          <p:cNvSpPr/>
          <p:nvPr/>
        </p:nvSpPr>
        <p:spPr>
          <a:xfrm>
            <a:off x="3786703" y="1668634"/>
            <a:ext cx="2783335" cy="2325458"/>
          </a:xfrm>
          <a:custGeom>
            <a:avLst/>
            <a:gdLst/>
            <a:ahLst/>
            <a:cxnLst/>
            <a:rect l="l" t="t" r="r" b="b"/>
            <a:pathLst>
              <a:path w="2783335" h="2325458" extrusionOk="0">
                <a:moveTo>
                  <a:pt x="245985" y="0"/>
                </a:moveTo>
                <a:lnTo>
                  <a:pt x="2759941" y="0"/>
                </a:lnTo>
                <a:lnTo>
                  <a:pt x="2783335" y="38507"/>
                </a:lnTo>
                <a:lnTo>
                  <a:pt x="1460551" y="2325458"/>
                </a:lnTo>
                <a:cubicBezTo>
                  <a:pt x="1410765" y="2322944"/>
                  <a:pt x="1399080" y="2320431"/>
                  <a:pt x="1349294" y="2317917"/>
                </a:cubicBezTo>
                <a:cubicBezTo>
                  <a:pt x="591415" y="2240950"/>
                  <a:pt x="0" y="1600898"/>
                  <a:pt x="0" y="822713"/>
                </a:cubicBezTo>
                <a:cubicBezTo>
                  <a:pt x="0" y="563318"/>
                  <a:pt x="65713" y="319271"/>
                  <a:pt x="181400" y="106311"/>
                </a:cubicBezTo>
                <a:lnTo>
                  <a:pt x="245985" y="0"/>
                </a:lnTo>
                <a:close/>
              </a:path>
            </a:pathLst>
          </a:custGeom>
          <a:noFill/>
          <a:ln w="38100" cap="flat" cmpd="sng">
            <a:solidFill>
              <a:srgbClr val="001A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99" name="Google Shape;199;p3"/>
          <p:cNvCxnSpPr/>
          <p:nvPr/>
        </p:nvCxnSpPr>
        <p:spPr>
          <a:xfrm>
            <a:off x="6787276" y="1645610"/>
            <a:ext cx="2528174" cy="4459915"/>
          </a:xfrm>
          <a:prstGeom prst="straightConnector1">
            <a:avLst/>
          </a:prstGeom>
          <a:noFill/>
          <a:ln w="9525" cap="flat" cmpd="sng">
            <a:solidFill>
              <a:srgbClr val="A5A5A5"/>
            </a:solidFill>
            <a:prstDash val="solid"/>
            <a:miter lim="800000"/>
            <a:headEnd type="none" w="sm" len="sm"/>
            <a:tailEnd type="triangle" w="med" len="med"/>
          </a:ln>
        </p:spPr>
      </p:cxnSp>
      <p:cxnSp>
        <p:nvCxnSpPr>
          <p:cNvPr id="200" name="Google Shape;200;p3"/>
          <p:cNvCxnSpPr/>
          <p:nvPr/>
        </p:nvCxnSpPr>
        <p:spPr>
          <a:xfrm rot="10800000">
            <a:off x="806235" y="1533525"/>
            <a:ext cx="5550331" cy="0"/>
          </a:xfrm>
          <a:prstGeom prst="straightConnector1">
            <a:avLst/>
          </a:prstGeom>
          <a:noFill/>
          <a:ln w="9525" cap="flat" cmpd="sng">
            <a:solidFill>
              <a:srgbClr val="A5A5A5"/>
            </a:solidFill>
            <a:prstDash val="solid"/>
            <a:miter lim="800000"/>
            <a:headEnd type="none" w="sm" len="sm"/>
            <a:tailEnd type="triangle" w="med" len="med"/>
          </a:ln>
        </p:spPr>
      </p:cxnSp>
      <p:sp>
        <p:nvSpPr>
          <p:cNvPr id="201" name="Google Shape;201;p3"/>
          <p:cNvSpPr/>
          <p:nvPr/>
        </p:nvSpPr>
        <p:spPr>
          <a:xfrm>
            <a:off x="3358281" y="1281275"/>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COMMUNICATE</a:t>
            </a:r>
            <a:endParaRPr/>
          </a:p>
        </p:txBody>
      </p:sp>
      <p:sp>
        <p:nvSpPr>
          <p:cNvPr id="202" name="Google Shape;202;p3"/>
          <p:cNvSpPr/>
          <p:nvPr/>
        </p:nvSpPr>
        <p:spPr>
          <a:xfrm rot="3600000">
            <a:off x="7397003" y="3398688"/>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STEER</a:t>
            </a:r>
            <a:endParaRPr/>
          </a:p>
        </p:txBody>
      </p:sp>
      <p:cxnSp>
        <p:nvCxnSpPr>
          <p:cNvPr id="203" name="Google Shape;203;p3"/>
          <p:cNvCxnSpPr/>
          <p:nvPr/>
        </p:nvCxnSpPr>
        <p:spPr>
          <a:xfrm>
            <a:off x="8763000" y="3992819"/>
            <a:ext cx="2924175" cy="0"/>
          </a:xfrm>
          <a:prstGeom prst="straightConnector1">
            <a:avLst/>
          </a:prstGeom>
          <a:noFill/>
          <a:ln w="9525" cap="flat" cmpd="sng">
            <a:solidFill>
              <a:schemeClr val="accent1"/>
            </a:solidFill>
            <a:prstDash val="dash"/>
            <a:miter lim="800000"/>
            <a:headEnd type="none" w="sm" len="sm"/>
            <a:tailEnd type="none" w="sm" len="sm"/>
          </a:ln>
        </p:spPr>
      </p:cxnSp>
      <p:cxnSp>
        <p:nvCxnSpPr>
          <p:cNvPr id="204" name="Google Shape;204;p3"/>
          <p:cNvCxnSpPr/>
          <p:nvPr/>
        </p:nvCxnSpPr>
        <p:spPr>
          <a:xfrm>
            <a:off x="9105900" y="4977787"/>
            <a:ext cx="2581275" cy="0"/>
          </a:xfrm>
          <a:prstGeom prst="straightConnector1">
            <a:avLst/>
          </a:prstGeom>
          <a:noFill/>
          <a:ln w="9525" cap="flat" cmpd="sng">
            <a:solidFill>
              <a:schemeClr val="accent1"/>
            </a:solidFill>
            <a:prstDash val="dash"/>
            <a:miter lim="800000"/>
            <a:headEnd type="none" w="sm" len="sm"/>
            <a:tailEnd type="none" w="sm" len="sm"/>
          </a:ln>
        </p:spPr>
      </p:cxnSp>
      <p:sp>
        <p:nvSpPr>
          <p:cNvPr id="205" name="Google Shape;205;p3"/>
          <p:cNvSpPr/>
          <p:nvPr/>
        </p:nvSpPr>
        <p:spPr>
          <a:xfrm>
            <a:off x="8922048" y="3275153"/>
            <a:ext cx="2742277" cy="66302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dirty="0">
                <a:solidFill>
                  <a:srgbClr val="A5A5A5"/>
                </a:solidFill>
                <a:latin typeface="Calibri"/>
                <a:ea typeface="Calibri"/>
                <a:cs typeface="Calibri"/>
                <a:sym typeface="Calibri"/>
              </a:rPr>
              <a:t>This is your or your company’s TRUE CORE, the reason why you wake-up every day. It almost NEVER changes</a:t>
            </a:r>
            <a:endParaRPr dirty="0"/>
          </a:p>
        </p:txBody>
      </p:sp>
      <p:sp>
        <p:nvSpPr>
          <p:cNvPr id="206" name="Google Shape;206;p3"/>
          <p:cNvSpPr/>
          <p:nvPr/>
        </p:nvSpPr>
        <p:spPr>
          <a:xfrm>
            <a:off x="8884347" y="4037685"/>
            <a:ext cx="2779977" cy="90472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dirty="0">
                <a:solidFill>
                  <a:srgbClr val="A5A5A5"/>
                </a:solidFill>
                <a:latin typeface="Calibri"/>
                <a:ea typeface="Calibri"/>
                <a:cs typeface="Calibri"/>
                <a:sym typeface="Calibri"/>
              </a:rPr>
              <a:t>Operating in in highly uncertain environments requires you to continuously evaluate your strategy. Have a clear set of  PIVOT or PERSEVERE meetings set to discuss change</a:t>
            </a:r>
            <a:endParaRPr dirty="0"/>
          </a:p>
        </p:txBody>
      </p:sp>
      <p:sp>
        <p:nvSpPr>
          <p:cNvPr id="207" name="Google Shape;207;p3"/>
          <p:cNvSpPr/>
          <p:nvPr/>
        </p:nvSpPr>
        <p:spPr>
          <a:xfrm>
            <a:off x="9227992" y="5122679"/>
            <a:ext cx="2436331" cy="679737"/>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A5A5A5"/>
                </a:solidFill>
                <a:latin typeface="Calibri"/>
                <a:ea typeface="Calibri"/>
                <a:cs typeface="Calibri"/>
                <a:sym typeface="Calibri"/>
              </a:rPr>
              <a:t>Changes every day based on customer feedback and the vision of the Product Manager </a:t>
            </a:r>
            <a:endParaRPr/>
          </a:p>
        </p:txBody>
      </p:sp>
      <p:sp>
        <p:nvSpPr>
          <p:cNvPr id="208" name="Google Shape;208;p3"/>
          <p:cNvSpPr/>
          <p:nvPr/>
        </p:nvSpPr>
        <p:spPr>
          <a:xfrm>
            <a:off x="9039954" y="1326553"/>
            <a:ext cx="199418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CHANGE</a:t>
            </a:r>
            <a:endParaRPr/>
          </a:p>
        </p:txBody>
      </p:sp>
      <p:cxnSp>
        <p:nvCxnSpPr>
          <p:cNvPr id="209" name="Google Shape;209;p3"/>
          <p:cNvCxnSpPr/>
          <p:nvPr/>
        </p:nvCxnSpPr>
        <p:spPr>
          <a:xfrm>
            <a:off x="7569862" y="1614827"/>
            <a:ext cx="4094464" cy="0"/>
          </a:xfrm>
          <a:prstGeom prst="straightConnector1">
            <a:avLst/>
          </a:prstGeom>
          <a:noFill/>
          <a:ln w="9525" cap="flat" cmpd="sng">
            <a:solidFill>
              <a:srgbClr val="A5A5A5"/>
            </a:solidFill>
            <a:prstDash val="solid"/>
            <a:miter lim="800000"/>
            <a:headEnd type="none" w="sm" len="sm"/>
            <a:tailEnd type="none" w="sm" len="sm"/>
          </a:ln>
        </p:spPr>
      </p:cxnSp>
      <p:sp>
        <p:nvSpPr>
          <p:cNvPr id="210" name="Google Shape;210;p3"/>
          <p:cNvSpPr/>
          <p:nvPr/>
        </p:nvSpPr>
        <p:spPr>
          <a:xfrm>
            <a:off x="6002060" y="3561015"/>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a:solidFill>
                  <a:srgbClr val="007243"/>
                </a:solidFill>
                <a:latin typeface="Calibri"/>
                <a:ea typeface="Calibri"/>
                <a:cs typeface="Calibri"/>
                <a:sym typeface="Calibri"/>
              </a:rPr>
              <a:t>True North</a:t>
            </a:r>
            <a:endParaRPr/>
          </a:p>
        </p:txBody>
      </p:sp>
      <p:sp>
        <p:nvSpPr>
          <p:cNvPr id="211" name="Google Shape;211;p3"/>
          <p:cNvSpPr/>
          <p:nvPr/>
        </p:nvSpPr>
        <p:spPr>
          <a:xfrm>
            <a:off x="5085157" y="4621125"/>
            <a:ext cx="318065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a:solidFill>
                  <a:srgbClr val="00AB65"/>
                </a:solidFill>
                <a:latin typeface="Calibri"/>
                <a:ea typeface="Calibri"/>
                <a:cs typeface="Calibri"/>
                <a:sym typeface="Calibri"/>
              </a:rPr>
              <a:t>Business Model, Product Roadmap, Partners and Competitors, Customers, Launch and Growth Plans</a:t>
            </a:r>
            <a:endParaRPr/>
          </a:p>
        </p:txBody>
      </p:sp>
      <p:sp>
        <p:nvSpPr>
          <p:cNvPr id="212" name="Google Shape;212;p3"/>
          <p:cNvSpPr/>
          <p:nvPr/>
        </p:nvSpPr>
        <p:spPr>
          <a:xfrm>
            <a:off x="5092759" y="5752884"/>
            <a:ext cx="318065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a:solidFill>
                  <a:srgbClr val="55FFBA"/>
                </a:solidFill>
                <a:latin typeface="Calibri"/>
                <a:ea typeface="Calibri"/>
                <a:cs typeface="Calibri"/>
                <a:sym typeface="Calibri"/>
              </a:rPr>
              <a:t>Product Features, User Stories, Product Architectures</a:t>
            </a:r>
            <a:endParaRPr/>
          </a:p>
        </p:txBody>
      </p:sp>
      <p:sp>
        <p:nvSpPr>
          <p:cNvPr id="213" name="Google Shape;213;p3"/>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214" name="Google Shape;214;p3"/>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25" name="Google Shape;1325;p2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30</a:t>
            </a:fld>
            <a:endParaRPr/>
          </a:p>
        </p:txBody>
      </p:sp>
      <p:sp>
        <p:nvSpPr>
          <p:cNvPr id="1326" name="Google Shape;1326;p26"/>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Category kings are taking 70..80% of the category value</a:t>
            </a:r>
            <a:br>
              <a:rPr lang="en-US"/>
            </a:br>
            <a:r>
              <a:rPr lang="en-US" sz="1800" b="0"/>
              <a:t>They design PRODUCT, COMPANY and CATEGORY at the same time. They sell </a:t>
            </a:r>
            <a:r>
              <a:rPr lang="en-US" sz="1800" b="0" i="1"/>
              <a:t>DIFFERENT</a:t>
            </a:r>
            <a:r>
              <a:rPr lang="en-US" sz="1800" b="0"/>
              <a:t> not just better</a:t>
            </a:r>
            <a:endParaRPr/>
          </a:p>
        </p:txBody>
      </p:sp>
      <p:pic>
        <p:nvPicPr>
          <p:cNvPr id="1327" name="Google Shape;1327;p26"/>
          <p:cNvPicPr preferRelativeResize="0"/>
          <p:nvPr/>
        </p:nvPicPr>
        <p:blipFill rotWithShape="1">
          <a:blip r:embed="rId3">
            <a:alphaModFix/>
          </a:blip>
          <a:srcRect/>
          <a:stretch/>
        </p:blipFill>
        <p:spPr>
          <a:xfrm>
            <a:off x="262332" y="1744986"/>
            <a:ext cx="4658375" cy="3639058"/>
          </a:xfrm>
          <a:prstGeom prst="rect">
            <a:avLst/>
          </a:prstGeom>
          <a:noFill/>
          <a:ln>
            <a:noFill/>
          </a:ln>
        </p:spPr>
      </p:pic>
      <p:pic>
        <p:nvPicPr>
          <p:cNvPr id="1328" name="Google Shape;1328;p26"/>
          <p:cNvPicPr preferRelativeResize="0"/>
          <p:nvPr/>
        </p:nvPicPr>
        <p:blipFill rotWithShape="1">
          <a:blip r:embed="rId4">
            <a:alphaModFix/>
          </a:blip>
          <a:srcRect/>
          <a:stretch/>
        </p:blipFill>
        <p:spPr>
          <a:xfrm>
            <a:off x="6587046" y="1612021"/>
            <a:ext cx="5191850" cy="3724795"/>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2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31</a:t>
            </a:fld>
            <a:endParaRPr/>
          </a:p>
        </p:txBody>
      </p:sp>
      <p:pic>
        <p:nvPicPr>
          <p:cNvPr id="1334" name="Google Shape;1334;p27" descr="CDA_Steps"/>
          <p:cNvPicPr preferRelativeResize="0"/>
          <p:nvPr/>
        </p:nvPicPr>
        <p:blipFill rotWithShape="1">
          <a:blip r:embed="rId3">
            <a:alphaModFix/>
          </a:blip>
          <a:srcRect t="20826" b="27882"/>
          <a:stretch/>
        </p:blipFill>
        <p:spPr>
          <a:xfrm>
            <a:off x="712965" y="2249441"/>
            <a:ext cx="10366019" cy="3030567"/>
          </a:xfrm>
          <a:prstGeom prst="rect">
            <a:avLst/>
          </a:prstGeom>
          <a:noFill/>
          <a:ln>
            <a:noFill/>
          </a:ln>
        </p:spPr>
      </p:pic>
      <p:sp>
        <p:nvSpPr>
          <p:cNvPr id="1335" name="Google Shape;1335;p27"/>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From Insight to Category to Point-of-View to Launch</a:t>
            </a:r>
            <a:endParaRPr/>
          </a:p>
        </p:txBody>
      </p:sp>
      <p:sp>
        <p:nvSpPr>
          <p:cNvPr id="1336" name="Google Shape;1336;p27"/>
          <p:cNvSpPr txBox="1"/>
          <p:nvPr/>
        </p:nvSpPr>
        <p:spPr>
          <a:xfrm>
            <a:off x="410878" y="1288536"/>
            <a:ext cx="5485097"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i="0">
                <a:solidFill>
                  <a:srgbClr val="000000"/>
                </a:solidFill>
                <a:latin typeface="Roboto"/>
                <a:ea typeface="Roboto"/>
                <a:cs typeface="Roboto"/>
                <a:sym typeface="Roboto"/>
              </a:rPr>
              <a:t>Technology insight</a:t>
            </a:r>
            <a:r>
              <a:rPr lang="en-US" sz="1100" b="0" i="0">
                <a:solidFill>
                  <a:srgbClr val="000000"/>
                </a:solidFill>
                <a:latin typeface="Roboto"/>
                <a:ea typeface="Roboto"/>
                <a:cs typeface="Roboto"/>
                <a:sym typeface="Roboto"/>
              </a:rPr>
              <a:t>: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Market insight</a:t>
            </a:r>
            <a:r>
              <a:rPr lang="en-US" sz="1100" b="0" i="0">
                <a:solidFill>
                  <a:srgbClr val="000000"/>
                </a:solidFill>
                <a:latin typeface="Roboto"/>
                <a:ea typeface="Roboto"/>
                <a:cs typeface="Roboto"/>
                <a:sym typeface="Roboto"/>
              </a:rPr>
              <a:t>: …</a:t>
            </a:r>
            <a:endParaRPr/>
          </a:p>
        </p:txBody>
      </p:sp>
      <p:sp>
        <p:nvSpPr>
          <p:cNvPr id="1337" name="Google Shape;1337;p2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28"/>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32</a:t>
            </a:fld>
            <a:endParaRPr/>
          </a:p>
        </p:txBody>
      </p:sp>
      <p:sp>
        <p:nvSpPr>
          <p:cNvPr id="1343" name="Google Shape;1343;p28"/>
          <p:cNvSpPr txBox="1"/>
          <p:nvPr/>
        </p:nvSpPr>
        <p:spPr>
          <a:xfrm>
            <a:off x="6919908" y="160570"/>
            <a:ext cx="5038725" cy="1015663"/>
          </a:xfrm>
          <a:prstGeom prst="rect">
            <a:avLst/>
          </a:prstGeom>
          <a:noFill/>
          <a:ln>
            <a:noFill/>
          </a:ln>
        </p:spPr>
        <p:txBody>
          <a:bodyPr spcFirstLastPara="1" wrap="square" lIns="0" tIns="0" rIns="0" bIns="0" anchor="t" anchorCtr="0">
            <a:spAutoFit/>
          </a:bodyPr>
          <a:lstStyle/>
          <a:p>
            <a:pPr marL="228600" marR="0" lvl="0" indent="-228600" algn="l" rtl="0">
              <a:spcBef>
                <a:spcPts val="0"/>
              </a:spcBef>
              <a:spcAft>
                <a:spcPts val="0"/>
              </a:spcAft>
              <a:buClr>
                <a:srgbClr val="000000"/>
              </a:buClr>
              <a:buSzPts val="1100"/>
              <a:buFont typeface="Roboto"/>
              <a:buAutoNum type="arabicPeriod"/>
            </a:pPr>
            <a:r>
              <a:rPr lang="en-US" sz="1100" b="0" i="0">
                <a:solidFill>
                  <a:srgbClr val="000000"/>
                </a:solidFill>
                <a:latin typeface="Roboto"/>
                <a:ea typeface="Roboto"/>
                <a:cs typeface="Roboto"/>
                <a:sym typeface="Roboto"/>
              </a:rPr>
              <a:t>What problem do you want to solve?</a:t>
            </a:r>
            <a:endParaRPr/>
          </a:p>
          <a:p>
            <a:pPr marL="228600" marR="0" lvl="0" indent="-228600" algn="l" rtl="0">
              <a:spcBef>
                <a:spcPts val="0"/>
              </a:spcBef>
              <a:spcAft>
                <a:spcPts val="0"/>
              </a:spcAft>
              <a:buClr>
                <a:srgbClr val="000000"/>
              </a:buClr>
              <a:buSzPts val="1100"/>
              <a:buFont typeface="Roboto"/>
              <a:buAutoNum type="arabicPeriod"/>
            </a:pPr>
            <a:r>
              <a:rPr lang="en-US" sz="1100" b="0" i="0">
                <a:solidFill>
                  <a:srgbClr val="000000"/>
                </a:solidFill>
                <a:latin typeface="Roboto"/>
                <a:ea typeface="Roboto"/>
                <a:cs typeface="Roboto"/>
                <a:sym typeface="Roboto"/>
              </a:rPr>
              <a:t>Is this a market insight (Uber) or technology insight (VM Ware), and why?</a:t>
            </a:r>
            <a:endParaRPr/>
          </a:p>
          <a:p>
            <a:pPr marL="228600" marR="0" lvl="0" indent="-228600" algn="l" rtl="0">
              <a:spcBef>
                <a:spcPts val="0"/>
              </a:spcBef>
              <a:spcAft>
                <a:spcPts val="0"/>
              </a:spcAft>
              <a:buClr>
                <a:srgbClr val="000000"/>
              </a:buClr>
              <a:buSzPts val="1100"/>
              <a:buFont typeface="Roboto"/>
              <a:buAutoNum type="arabicPeriod"/>
            </a:pPr>
            <a:r>
              <a:rPr lang="en-US" sz="1100" b="0" i="0">
                <a:solidFill>
                  <a:srgbClr val="000000"/>
                </a:solidFill>
                <a:latin typeface="Roboto"/>
                <a:ea typeface="Roboto"/>
                <a:cs typeface="Roboto"/>
                <a:sym typeface="Roboto"/>
              </a:rPr>
              <a:t>If you solve that problem, what is the category?</a:t>
            </a:r>
            <a:endParaRPr/>
          </a:p>
          <a:p>
            <a:pPr marL="228600" marR="0" lvl="0" indent="-228600" algn="l" rtl="0">
              <a:spcBef>
                <a:spcPts val="0"/>
              </a:spcBef>
              <a:spcAft>
                <a:spcPts val="0"/>
              </a:spcAft>
              <a:buClr>
                <a:srgbClr val="000000"/>
              </a:buClr>
              <a:buSzPts val="1100"/>
              <a:buFont typeface="Roboto"/>
              <a:buAutoNum type="arabicPeriod"/>
            </a:pPr>
            <a:r>
              <a:rPr lang="en-US" sz="1100" b="0" i="0">
                <a:solidFill>
                  <a:srgbClr val="000000"/>
                </a:solidFill>
                <a:latin typeface="Roboto"/>
                <a:ea typeface="Roboto"/>
                <a:cs typeface="Roboto"/>
                <a:sym typeface="Roboto"/>
              </a:rPr>
              <a:t>If you build the category, how big is it?</a:t>
            </a:r>
            <a:endParaRPr/>
          </a:p>
          <a:p>
            <a:pPr marL="228600" marR="0" lvl="0" indent="-228600" algn="l" rtl="0">
              <a:spcBef>
                <a:spcPts val="0"/>
              </a:spcBef>
              <a:spcAft>
                <a:spcPts val="0"/>
              </a:spcAft>
              <a:buClr>
                <a:srgbClr val="000000"/>
              </a:buClr>
              <a:buSzPts val="1100"/>
              <a:buFont typeface="Roboto"/>
              <a:buAutoNum type="arabicPeriod"/>
            </a:pPr>
            <a:r>
              <a:rPr lang="en-US" sz="1100" b="0" i="0">
                <a:solidFill>
                  <a:srgbClr val="000000"/>
                </a:solidFill>
                <a:latin typeface="Roboto"/>
                <a:ea typeface="Roboto"/>
                <a:cs typeface="Roboto"/>
                <a:sym typeface="Roboto"/>
              </a:rPr>
              <a:t>What could be the “emotional a-ha!” your customers will feel when they have a deep problem that needs solving?</a:t>
            </a:r>
            <a:endParaRPr/>
          </a:p>
        </p:txBody>
      </p:sp>
      <p:sp>
        <p:nvSpPr>
          <p:cNvPr id="1344" name="Google Shape;1344;p28"/>
          <p:cNvSpPr txBox="1"/>
          <p:nvPr/>
        </p:nvSpPr>
        <p:spPr>
          <a:xfrm>
            <a:off x="410878" y="1288536"/>
            <a:ext cx="5485097" cy="50783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i="0">
                <a:solidFill>
                  <a:srgbClr val="000000"/>
                </a:solidFill>
                <a:latin typeface="Roboto"/>
                <a:ea typeface="Roboto"/>
                <a:cs typeface="Roboto"/>
                <a:sym typeface="Roboto"/>
              </a:rPr>
              <a:t>Vision mission</a:t>
            </a:r>
            <a:r>
              <a:rPr lang="en-US" sz="1100" b="0" i="0">
                <a:solidFill>
                  <a:srgbClr val="000000"/>
                </a:solidFill>
                <a:latin typeface="Roboto"/>
                <a:ea typeface="Roboto"/>
                <a:cs typeface="Roboto"/>
                <a:sym typeface="Roboto"/>
              </a:rPr>
              <a:t>: What was the original market or technology insight that led you to create this company?</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Customers</a:t>
            </a:r>
            <a:r>
              <a:rPr lang="en-US" sz="1100" b="0" i="0">
                <a:solidFill>
                  <a:srgbClr val="000000"/>
                </a:solidFill>
                <a:latin typeface="Roboto"/>
                <a:ea typeface="Roboto"/>
                <a:cs typeface="Roboto"/>
                <a:sym typeface="Roboto"/>
              </a:rPr>
              <a:t>: Who do you envision buying this product or service? Who will use it?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Problem statement</a:t>
            </a:r>
            <a:r>
              <a:rPr lang="en-US" sz="1100" b="0" i="0">
                <a:solidFill>
                  <a:srgbClr val="000000"/>
                </a:solidFill>
                <a:latin typeface="Roboto"/>
                <a:ea typeface="Roboto"/>
                <a:cs typeface="Roboto"/>
                <a:sym typeface="Roboto"/>
              </a:rPr>
              <a:t>: What’s the problem you think you can solve for your potential customers?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Use cases</a:t>
            </a:r>
            <a:r>
              <a:rPr lang="en-US" sz="1100" b="0" i="0">
                <a:solidFill>
                  <a:srgbClr val="000000"/>
                </a:solidFill>
                <a:latin typeface="Roboto"/>
                <a:ea typeface="Roboto"/>
                <a:cs typeface="Roboto"/>
                <a:sym typeface="Roboto"/>
              </a:rPr>
              <a:t>: What are the specific ways people will use this product or service to solve their problem?</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Product/solution</a:t>
            </a:r>
            <a:r>
              <a:rPr lang="en-US" sz="1100" b="0" i="0">
                <a:solidFill>
                  <a:srgbClr val="000000"/>
                </a:solidFill>
                <a:latin typeface="Roboto"/>
                <a:ea typeface="Roboto"/>
                <a:cs typeface="Roboto"/>
                <a:sym typeface="Roboto"/>
              </a:rPr>
              <a:t>: Give a detailed explanation of the technology behind the solution—what does it do now, and what else is it capable of doing?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Ecosystem</a:t>
            </a:r>
            <a:r>
              <a:rPr lang="en-US" sz="1100" b="0" i="0">
                <a:solidFill>
                  <a:srgbClr val="000000"/>
                </a:solidFill>
                <a:latin typeface="Roboto"/>
                <a:ea typeface="Roboto"/>
                <a:cs typeface="Roboto"/>
                <a:sym typeface="Roboto"/>
              </a:rPr>
              <a:t>: In many cases there are other companies involved in solving the problem or adding additional value. These companies form an ecosystem around the problem and solution. What are all the companies and where in the ecosystem are the control points where one company has leverage?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Competition</a:t>
            </a:r>
            <a:r>
              <a:rPr lang="en-US" sz="1100" b="0" i="0">
                <a:solidFill>
                  <a:srgbClr val="000000"/>
                </a:solidFill>
                <a:latin typeface="Roboto"/>
                <a:ea typeface="Roboto"/>
                <a:cs typeface="Roboto"/>
                <a:sym typeface="Roboto"/>
              </a:rPr>
              <a:t>: Who else is trying to solve this problem—or, if no one else sees the problem yet, who might jump in to compete with you to solve the problem once you identify it?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Business model</a:t>
            </a:r>
            <a:r>
              <a:rPr lang="en-US" sz="1100" b="0" i="0">
                <a:solidFill>
                  <a:srgbClr val="000000"/>
                </a:solidFill>
                <a:latin typeface="Roboto"/>
                <a:ea typeface="Roboto"/>
                <a:cs typeface="Roboto"/>
                <a:sym typeface="Roboto"/>
              </a:rPr>
              <a:t>: How will your product or service change business for your customers? Will it increase their return on investment or reduce costs in a significant way? Or does it allow them to do something that couldn’t have been done with prior technology, creating huge value?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Sales and go-to-market</a:t>
            </a:r>
            <a:r>
              <a:rPr lang="en-US" sz="1100" b="0" i="0">
                <a:solidFill>
                  <a:srgbClr val="000000"/>
                </a:solidFill>
                <a:latin typeface="Roboto"/>
                <a:ea typeface="Roboto"/>
                <a:cs typeface="Roboto"/>
                <a:sym typeface="Roboto"/>
              </a:rPr>
              <a:t>: Enterprise companies should articulate how the product or solution will make its way to the market. Through a sales force? Through distribution partners? Both? For a consumer company, how will users find out about your solution? From app stores? Search? Viral adoption? Growth hacking techniques? Advertising? PR?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Organization</a:t>
            </a:r>
            <a:r>
              <a:rPr lang="en-US" sz="1100" b="0" i="0">
                <a:solidFill>
                  <a:srgbClr val="000000"/>
                </a:solidFill>
                <a:latin typeface="Roboto"/>
                <a:ea typeface="Roboto"/>
                <a:cs typeface="Roboto"/>
                <a:sym typeface="Roboto"/>
              </a:rPr>
              <a:t>: How is the company organized? Who are the major influencers on the company? How are decisions made? What kind of culture will work?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Funding strategy</a:t>
            </a:r>
            <a:r>
              <a:rPr lang="en-US" sz="1100" b="0" i="0">
                <a:solidFill>
                  <a:srgbClr val="000000"/>
                </a:solidFill>
                <a:latin typeface="Roboto"/>
                <a:ea typeface="Roboto"/>
                <a:cs typeface="Roboto"/>
                <a:sym typeface="Roboto"/>
              </a:rPr>
              <a:t>: What’s the next funding event? A private financing? An IPO? How much runway does the company have before it needs more money and what kind of funding is in place to execute against the category strategy?</a:t>
            </a:r>
            <a:endParaRPr/>
          </a:p>
        </p:txBody>
      </p:sp>
      <p:sp>
        <p:nvSpPr>
          <p:cNvPr id="1345" name="Google Shape;1345;p28"/>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Finding the Category</a:t>
            </a:r>
            <a:endParaRPr/>
          </a:p>
        </p:txBody>
      </p:sp>
      <p:sp>
        <p:nvSpPr>
          <p:cNvPr id="1346" name="Google Shape;1346;p28"/>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29"/>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52" name="Google Shape;1352;p29"/>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33</a:t>
            </a:fld>
            <a:endParaRPr/>
          </a:p>
        </p:txBody>
      </p:sp>
      <p:sp>
        <p:nvSpPr>
          <p:cNvPr id="1353" name="Google Shape;1353;p29"/>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Finding the Point-of-View</a:t>
            </a:r>
            <a:endParaRPr/>
          </a:p>
        </p:txBody>
      </p:sp>
      <p:sp>
        <p:nvSpPr>
          <p:cNvPr id="1354" name="Google Shape;1354;p29"/>
          <p:cNvSpPr txBox="1"/>
          <p:nvPr/>
        </p:nvSpPr>
        <p:spPr>
          <a:xfrm>
            <a:off x="410878" y="1288536"/>
            <a:ext cx="5580346" cy="32162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i="0">
                <a:solidFill>
                  <a:srgbClr val="000000"/>
                </a:solidFill>
                <a:latin typeface="Roboto"/>
                <a:ea typeface="Roboto"/>
                <a:cs typeface="Roboto"/>
                <a:sym typeface="Roboto"/>
              </a:rPr>
              <a:t>HOW THE COMPANY AND PRODUCT ARE DIFFERENT</a:t>
            </a:r>
            <a:r>
              <a:rPr lang="en-US" sz="1100" b="0" i="0">
                <a:solidFill>
                  <a:srgbClr val="000000"/>
                </a:solidFill>
                <a:latin typeface="Roboto"/>
                <a:ea typeface="Roboto"/>
                <a:cs typeface="Roboto"/>
                <a:sym typeface="Roboto"/>
              </a:rPr>
              <a:t>: </a:t>
            </a:r>
            <a:endParaRPr/>
          </a:p>
          <a:p>
            <a:pPr marL="0" marR="0" lvl="0" indent="0" algn="l" rtl="0">
              <a:spcBef>
                <a:spcPts val="0"/>
              </a:spcBef>
              <a:spcAft>
                <a:spcPts val="0"/>
              </a:spcAft>
              <a:buNone/>
            </a:pPr>
            <a:r>
              <a:rPr lang="en-US" sz="1100" b="0" i="0">
                <a:solidFill>
                  <a:srgbClr val="000000"/>
                </a:solidFill>
                <a:latin typeface="Roboto"/>
                <a:ea typeface="Roboto"/>
                <a:cs typeface="Roboto"/>
                <a:sym typeface="Roboto"/>
              </a:rPr>
              <a:t>The POV needs to express different , not better . So what is that difference? What are all the things that are different about this company and product? Which ones will strike a chord with which audiences? What is the different that could ultimately give the company its identity?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HOW THIS COMPANY WILL CREATE THE PRODUCT OR SERVICE THAT SOLVES THE CATEGORY’S PROBLEM</a:t>
            </a:r>
            <a:r>
              <a:rPr lang="en-US" sz="1100" b="0" i="0">
                <a:solidFill>
                  <a:srgbClr val="000000"/>
                </a:solidFill>
                <a:latin typeface="Roboto"/>
                <a:ea typeface="Roboto"/>
                <a:cs typeface="Roboto"/>
                <a:sym typeface="Roboto"/>
              </a:rPr>
              <a:t>: </a:t>
            </a:r>
            <a:endParaRPr/>
          </a:p>
          <a:p>
            <a:pPr marL="0" marR="0" lvl="0" indent="0" algn="l" rtl="0">
              <a:spcBef>
                <a:spcPts val="0"/>
              </a:spcBef>
              <a:spcAft>
                <a:spcPts val="0"/>
              </a:spcAft>
              <a:buNone/>
            </a:pPr>
            <a:r>
              <a:rPr lang="en-US" sz="1100" b="0" i="0">
                <a:solidFill>
                  <a:srgbClr val="000000"/>
                </a:solidFill>
                <a:latin typeface="Roboto"/>
                <a:ea typeface="Roboto"/>
                <a:cs typeface="Roboto"/>
                <a:sym typeface="Roboto"/>
              </a:rPr>
              <a:t>Discuss not just what you’ll ultimately offer to customers, but how you can get there. What’s the road map for achieving the vision? For getting to different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THE ENVISIONED ULTIMATE OUTCOME</a:t>
            </a:r>
            <a:r>
              <a:rPr lang="en-US" sz="1100" b="0" i="0">
                <a:solidFill>
                  <a:srgbClr val="000000"/>
                </a:solidFill>
                <a:latin typeface="Roboto"/>
                <a:ea typeface="Roboto"/>
                <a:cs typeface="Roboto"/>
                <a:sym typeface="Roboto"/>
              </a:rPr>
              <a:t>: </a:t>
            </a:r>
            <a:endParaRPr/>
          </a:p>
          <a:p>
            <a:pPr marL="0" marR="0" lvl="0" indent="0" algn="l" rtl="0">
              <a:spcBef>
                <a:spcPts val="0"/>
              </a:spcBef>
              <a:spcAft>
                <a:spcPts val="0"/>
              </a:spcAft>
              <a:buNone/>
            </a:pPr>
            <a:r>
              <a:rPr lang="en-US" sz="1100" b="0" i="0">
                <a:solidFill>
                  <a:srgbClr val="000000"/>
                </a:solidFill>
                <a:latin typeface="Roboto"/>
                <a:ea typeface="Roboto"/>
                <a:cs typeface="Roboto"/>
                <a:sym typeface="Roboto"/>
              </a:rPr>
              <a:t>If the company is successful, what will the world look like? How will it be changed? Will it mean, as Salesforce’s POV said, “the end of software”? Will it mean, as Sensity forecasted in its POV, the establishment of a new kind of Light Sensory Network? How is that ultimate vision different or the same compared to visions already circulating? </a:t>
            </a:r>
            <a:endParaRPr/>
          </a:p>
          <a:p>
            <a:pPr marL="0" marR="0" lvl="0" indent="0" algn="l" rtl="0">
              <a:spcBef>
                <a:spcPts val="0"/>
              </a:spcBef>
              <a:spcAft>
                <a:spcPts val="0"/>
              </a:spcAft>
              <a:buNone/>
            </a:pPr>
            <a:r>
              <a:rPr lang="en-US" sz="1100" b="1" i="0">
                <a:solidFill>
                  <a:srgbClr val="000000"/>
                </a:solidFill>
                <a:latin typeface="Roboto"/>
                <a:ea typeface="Roboto"/>
                <a:cs typeface="Roboto"/>
                <a:sym typeface="Roboto"/>
              </a:rPr>
              <a:t>THE NATURE OF THE COMPANY</a:t>
            </a:r>
            <a:r>
              <a:rPr lang="en-US" sz="1100" b="0" i="0">
                <a:solidFill>
                  <a:srgbClr val="000000"/>
                </a:solidFill>
                <a:latin typeface="Roboto"/>
                <a:ea typeface="Roboto"/>
                <a:cs typeface="Roboto"/>
                <a:sym typeface="Roboto"/>
              </a:rPr>
              <a:t>: </a:t>
            </a:r>
            <a:endParaRPr/>
          </a:p>
          <a:p>
            <a:pPr marL="0" marR="0" lvl="0" indent="0" algn="l" rtl="0">
              <a:spcBef>
                <a:spcPts val="0"/>
              </a:spcBef>
              <a:spcAft>
                <a:spcPts val="0"/>
              </a:spcAft>
              <a:buNone/>
            </a:pPr>
            <a:r>
              <a:rPr lang="en-US" sz="1100" b="0" i="0">
                <a:solidFill>
                  <a:srgbClr val="000000"/>
                </a:solidFill>
                <a:latin typeface="Roboto"/>
                <a:ea typeface="Roboto"/>
                <a:cs typeface="Roboto"/>
                <a:sym typeface="Roboto"/>
              </a:rPr>
              <a:t>Benioff set up Salesforce as a pirate competitor with a humanitarian heart. Southwest has a freewheeling, fun-loving image. Apple is on a mission to bring elegant and uncompromising design to technology. What is your company’s culture? What kinds of people lead it? What image does it want with the public and in the media?</a:t>
            </a:r>
            <a:endParaRPr/>
          </a:p>
        </p:txBody>
      </p:sp>
      <p:pic>
        <p:nvPicPr>
          <p:cNvPr id="1355" name="Google Shape;1355;p29" descr="CDA_POVOutline"/>
          <p:cNvPicPr preferRelativeResize="0"/>
          <p:nvPr/>
        </p:nvPicPr>
        <p:blipFill rotWithShape="1">
          <a:blip r:embed="rId3">
            <a:alphaModFix/>
          </a:blip>
          <a:srcRect/>
          <a:stretch/>
        </p:blipFill>
        <p:spPr>
          <a:xfrm>
            <a:off x="6070600" y="0"/>
            <a:ext cx="6121400" cy="3489174"/>
          </a:xfrm>
          <a:prstGeom prst="rect">
            <a:avLst/>
          </a:prstGeom>
          <a:noFill/>
          <a:ln>
            <a:noFill/>
          </a:ln>
        </p:spPr>
      </p:pic>
      <p:pic>
        <p:nvPicPr>
          <p:cNvPr id="1356" name="Google Shape;1356;p29" descr="CDA_Frotos"/>
          <p:cNvPicPr preferRelativeResize="0"/>
          <p:nvPr/>
        </p:nvPicPr>
        <p:blipFill rotWithShape="1">
          <a:blip r:embed="rId4">
            <a:alphaModFix/>
          </a:blip>
          <a:srcRect/>
          <a:stretch/>
        </p:blipFill>
        <p:spPr>
          <a:xfrm>
            <a:off x="6096793" y="3429000"/>
            <a:ext cx="6015831" cy="3429000"/>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30"/>
          <p:cNvSpPr txBox="1">
            <a:spLocks noGrp="1"/>
          </p:cNvSpPr>
          <p:nvPr>
            <p:ph type="body" idx="1"/>
          </p:nvPr>
        </p:nvSpPr>
        <p:spPr>
          <a:xfrm>
            <a:off x="410880" y="1521184"/>
            <a:ext cx="6178854" cy="381744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2400"/>
              <a:buNone/>
            </a:pPr>
            <a:endParaRPr/>
          </a:p>
        </p:txBody>
      </p:sp>
      <p:sp>
        <p:nvSpPr>
          <p:cNvPr id="1362" name="Google Shape;1362;p30"/>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34</a:t>
            </a:fld>
            <a:endParaRPr/>
          </a:p>
        </p:txBody>
      </p:sp>
      <p:graphicFrame>
        <p:nvGraphicFramePr>
          <p:cNvPr id="1363" name="Google Shape;1363;p30"/>
          <p:cNvGraphicFramePr/>
          <p:nvPr/>
        </p:nvGraphicFramePr>
        <p:xfrm>
          <a:off x="410878" y="956666"/>
          <a:ext cx="7913975" cy="5208840"/>
        </p:xfrm>
        <a:graphic>
          <a:graphicData uri="http://schemas.openxmlformats.org/drawingml/2006/table">
            <a:tbl>
              <a:tblPr>
                <a:noFill/>
                <a:tableStyleId>{865799F9-5507-4C4E-8A35-93D8A294544C}</a:tableStyleId>
              </a:tblPr>
              <a:tblGrid>
                <a:gridCol w="2098725">
                  <a:extLst>
                    <a:ext uri="{9D8B030D-6E8A-4147-A177-3AD203B41FA5}">
                      <a16:colId xmlns:a16="http://schemas.microsoft.com/office/drawing/2014/main" val="20000"/>
                    </a:ext>
                  </a:extLst>
                </a:gridCol>
                <a:gridCol w="3498675">
                  <a:extLst>
                    <a:ext uri="{9D8B030D-6E8A-4147-A177-3AD203B41FA5}">
                      <a16:colId xmlns:a16="http://schemas.microsoft.com/office/drawing/2014/main" val="20001"/>
                    </a:ext>
                  </a:extLst>
                </a:gridCol>
                <a:gridCol w="2316575">
                  <a:extLst>
                    <a:ext uri="{9D8B030D-6E8A-4147-A177-3AD203B41FA5}">
                      <a16:colId xmlns:a16="http://schemas.microsoft.com/office/drawing/2014/main" val="20002"/>
                    </a:ext>
                  </a:extLst>
                </a:gridCol>
              </a:tblGrid>
              <a:tr h="222550">
                <a:tc>
                  <a:txBody>
                    <a:bodyPr/>
                    <a:lstStyle/>
                    <a:p>
                      <a:pPr marL="0" marR="0" lvl="0" indent="0" algn="l" rtl="0">
                        <a:spcBef>
                          <a:spcPts val="0"/>
                        </a:spcBef>
                        <a:spcAft>
                          <a:spcPts val="0"/>
                        </a:spcAft>
                        <a:buNone/>
                      </a:pPr>
                      <a:r>
                        <a:rPr lang="en-US" sz="1200" b="1" u="none" strike="noStrike" cap="none">
                          <a:solidFill>
                            <a:srgbClr val="FFFFFF"/>
                          </a:solidFill>
                        </a:rPr>
                        <a:t>Metric Term</a:t>
                      </a:r>
                      <a:endParaRPr/>
                    </a:p>
                  </a:txBody>
                  <a:tcPr marL="17650" marR="17650" marT="17650" marB="17650" anchor="ctr">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6D91A3"/>
                    </a:solidFill>
                  </a:tcPr>
                </a:tc>
                <a:tc>
                  <a:txBody>
                    <a:bodyPr/>
                    <a:lstStyle/>
                    <a:p>
                      <a:pPr marL="0" marR="0" lvl="0" indent="0" algn="l" rtl="0">
                        <a:spcBef>
                          <a:spcPts val="0"/>
                        </a:spcBef>
                        <a:spcAft>
                          <a:spcPts val="0"/>
                        </a:spcAft>
                        <a:buNone/>
                      </a:pPr>
                      <a:r>
                        <a:rPr lang="en-US" sz="1200" b="1">
                          <a:solidFill>
                            <a:srgbClr val="FFFFFF"/>
                          </a:solidFill>
                        </a:rPr>
                        <a:t>Definition</a:t>
                      </a:r>
                      <a:endParaRPr/>
                    </a:p>
                  </a:txBody>
                  <a:tcPr marL="17650" marR="17650" marT="17650" marB="17650" anchor="ctr">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6D91A3"/>
                    </a:solidFill>
                  </a:tcPr>
                </a:tc>
                <a:tc>
                  <a:txBody>
                    <a:bodyPr/>
                    <a:lstStyle/>
                    <a:p>
                      <a:pPr marL="0" marR="0" lvl="0" indent="0" algn="l" rtl="0">
                        <a:spcBef>
                          <a:spcPts val="0"/>
                        </a:spcBef>
                        <a:spcAft>
                          <a:spcPts val="0"/>
                        </a:spcAft>
                        <a:buNone/>
                      </a:pPr>
                      <a:r>
                        <a:rPr lang="en-US" sz="1200" b="1">
                          <a:solidFill>
                            <a:srgbClr val="FFFFFF"/>
                          </a:solidFill>
                        </a:rPr>
                        <a:t>Example</a:t>
                      </a:r>
                      <a:endParaRPr/>
                    </a:p>
                  </a:txBody>
                  <a:tcPr marL="17650" marR="17650" marT="17650" marB="17650" anchor="ctr">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6D91A3"/>
                    </a:solidFill>
                  </a:tcPr>
                </a:tc>
                <a:extLst>
                  <a:ext uri="{0D108BD9-81ED-4DB2-BD59-A6C34878D82A}">
                    <a16:rowId xmlns:a16="http://schemas.microsoft.com/office/drawing/2014/main" val="10000"/>
                  </a:ext>
                </a:extLst>
              </a:tr>
              <a:tr h="266850">
                <a:tc>
                  <a:txBody>
                    <a:bodyPr/>
                    <a:lstStyle/>
                    <a:p>
                      <a:pPr marL="0" marR="0" lvl="0" indent="0" algn="l" rtl="0">
                        <a:spcBef>
                          <a:spcPts val="0"/>
                        </a:spcBef>
                        <a:spcAft>
                          <a:spcPts val="0"/>
                        </a:spcAft>
                        <a:buNone/>
                      </a:pPr>
                      <a:r>
                        <a:rPr lang="en-US" sz="1200"/>
                        <a:t>Actionable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Measurements that indicate clear actions to be taken.</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iOS crash reports per day</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2550">
                <a:tc>
                  <a:txBody>
                    <a:bodyPr/>
                    <a:lstStyle/>
                    <a:p>
                      <a:pPr marL="0" marR="0" lvl="0" indent="0" algn="l" rtl="0">
                        <a:spcBef>
                          <a:spcPts val="0"/>
                        </a:spcBef>
                        <a:spcAft>
                          <a:spcPts val="0"/>
                        </a:spcAft>
                        <a:buNone/>
                      </a:pPr>
                      <a:r>
                        <a:rPr lang="en-US" sz="1200"/>
                        <a:t>Vanity</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Measurements for the sake of bragging.</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Total iOS downloads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2550">
                <a:tc>
                  <a:txBody>
                    <a:bodyPr/>
                    <a:lstStyle/>
                    <a:p>
                      <a:pPr marL="0" marR="0" lvl="0" indent="0" algn="l" rtl="0">
                        <a:spcBef>
                          <a:spcPts val="0"/>
                        </a:spcBef>
                        <a:spcAft>
                          <a:spcPts val="0"/>
                        </a:spcAft>
                        <a:buNone/>
                      </a:pPr>
                      <a:r>
                        <a:rPr lang="en-US" sz="1200"/>
                        <a:t>Flow</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Measurements that change over time.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Daily active users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22550">
                <a:tc>
                  <a:txBody>
                    <a:bodyPr/>
                    <a:lstStyle/>
                    <a:p>
                      <a:pPr marL="0" marR="0" lvl="0" indent="0" algn="l" rtl="0">
                        <a:spcBef>
                          <a:spcPts val="0"/>
                        </a:spcBef>
                        <a:spcAft>
                          <a:spcPts val="0"/>
                        </a:spcAft>
                        <a:buNone/>
                      </a:pPr>
                      <a:r>
                        <a:rPr lang="en-US" sz="1200"/>
                        <a:t>Stock</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Cumulative metrics.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Total user signups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22550">
                <a:tc>
                  <a:txBody>
                    <a:bodyPr/>
                    <a:lstStyle/>
                    <a:p>
                      <a:pPr marL="0" marR="0" lvl="0" indent="0" algn="l" rtl="0">
                        <a:spcBef>
                          <a:spcPts val="0"/>
                        </a:spcBef>
                        <a:spcAft>
                          <a:spcPts val="0"/>
                        </a:spcAft>
                        <a:buNone/>
                      </a:pPr>
                      <a:r>
                        <a:rPr lang="en-US" sz="1200"/>
                        <a:t>Qualitative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Stories.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NPS O Feedback</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22550">
                <a:tc>
                  <a:txBody>
                    <a:bodyPr/>
                    <a:lstStyle/>
                    <a:p>
                      <a:pPr marL="0" marR="0" lvl="0" indent="0" algn="l" rtl="0">
                        <a:spcBef>
                          <a:spcPts val="0"/>
                        </a:spcBef>
                        <a:spcAft>
                          <a:spcPts val="0"/>
                        </a:spcAft>
                        <a:buNone/>
                      </a:pPr>
                      <a:r>
                        <a:rPr lang="en-US" sz="1200"/>
                        <a:t>Quantitative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Numbers.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30 Day NPS Score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2550">
                <a:tc>
                  <a:txBody>
                    <a:bodyPr/>
                    <a:lstStyle/>
                    <a:p>
                      <a:pPr marL="0" marR="0" lvl="0" indent="0" algn="l" rtl="0">
                        <a:spcBef>
                          <a:spcPts val="0"/>
                        </a:spcBef>
                        <a:spcAft>
                          <a:spcPts val="0"/>
                        </a:spcAft>
                        <a:buNone/>
                      </a:pPr>
                      <a:r>
                        <a:rPr lang="en-US" sz="1200"/>
                        <a:t>Leading</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Predictors of future performance.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Average weekly hours in manufacturing</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22550">
                <a:tc>
                  <a:txBody>
                    <a:bodyPr/>
                    <a:lstStyle/>
                    <a:p>
                      <a:pPr marL="0" marR="0" lvl="0" indent="0" algn="l" rtl="0">
                        <a:spcBef>
                          <a:spcPts val="0"/>
                        </a:spcBef>
                        <a:spcAft>
                          <a:spcPts val="0"/>
                        </a:spcAft>
                        <a:buNone/>
                      </a:pPr>
                      <a:r>
                        <a:rPr lang="en-US" sz="1200"/>
                        <a:t>Lagging</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Indicators of past performance.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Labor cost per unit of output</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66850">
                <a:tc>
                  <a:txBody>
                    <a:bodyPr/>
                    <a:lstStyle/>
                    <a:p>
                      <a:pPr marL="0" marR="0" lvl="0" indent="0" algn="l" rtl="0">
                        <a:spcBef>
                          <a:spcPts val="0"/>
                        </a:spcBef>
                        <a:spcAft>
                          <a:spcPts val="0"/>
                        </a:spcAft>
                        <a:buNone/>
                      </a:pPr>
                      <a:r>
                        <a:rPr lang="en-US" sz="1200"/>
                        <a:t>Correlation</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Those indicators that are common to most every company.</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Cash balance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35600">
                <a:tc>
                  <a:txBody>
                    <a:bodyPr/>
                    <a:lstStyle/>
                    <a:p>
                      <a:pPr marL="0" marR="0" lvl="0" indent="0" algn="l" rtl="0">
                        <a:spcBef>
                          <a:spcPts val="0"/>
                        </a:spcBef>
                        <a:spcAft>
                          <a:spcPts val="0"/>
                        </a:spcAft>
                        <a:buNone/>
                      </a:pPr>
                      <a:r>
                        <a:rPr lang="en-US" sz="1200"/>
                        <a:t>Specific</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Indicators unique to businesses like yours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Daily active users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35600">
                <a:tc>
                  <a:txBody>
                    <a:bodyPr/>
                    <a:lstStyle/>
                    <a:p>
                      <a:pPr marL="0" marR="0" lvl="0" indent="0" algn="l" rtl="0">
                        <a:spcBef>
                          <a:spcPts val="0"/>
                        </a:spcBef>
                        <a:spcAft>
                          <a:spcPts val="0"/>
                        </a:spcAft>
                        <a:buNone/>
                      </a:pPr>
                      <a:r>
                        <a:rPr lang="en-US" sz="1200"/>
                        <a:t>Behavioral</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Operating based on the behavior of customers.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 of new users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416975">
                <a:tc>
                  <a:txBody>
                    <a:bodyPr/>
                    <a:lstStyle/>
                    <a:p>
                      <a:pPr marL="0" marR="0" lvl="0" indent="0" algn="l" rtl="0">
                        <a:spcBef>
                          <a:spcPts val="0"/>
                        </a:spcBef>
                        <a:spcAft>
                          <a:spcPts val="0"/>
                        </a:spcAft>
                        <a:buNone/>
                      </a:pPr>
                      <a:r>
                        <a:rPr lang="en-US" sz="1200"/>
                        <a:t>Management KPIs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KPIs that drive the behavior of your company based on customer insights.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 new users posting 7th picture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506000">
                <a:tc>
                  <a:txBody>
                    <a:bodyPr/>
                    <a:lstStyle/>
                    <a:p>
                      <a:pPr marL="0" marR="0" lvl="0" indent="0" algn="l" rtl="0">
                        <a:spcBef>
                          <a:spcPts val="0"/>
                        </a:spcBef>
                        <a:spcAft>
                          <a:spcPts val="0"/>
                        </a:spcAft>
                        <a:buNone/>
                      </a:pPr>
                      <a:r>
                        <a:rPr lang="en-US" sz="1200"/>
                        <a:t>Investor KPIs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More specific and leading metrics often inquired of by people knowledgeable of businesses like yours.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Monthly Recurring Revenue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35600">
                <a:tc>
                  <a:txBody>
                    <a:bodyPr/>
                    <a:lstStyle/>
                    <a:p>
                      <a:pPr marL="0" marR="0" lvl="0" indent="0" algn="l" rtl="0">
                        <a:spcBef>
                          <a:spcPts val="0"/>
                        </a:spcBef>
                        <a:spcAft>
                          <a:spcPts val="0"/>
                        </a:spcAft>
                        <a:buNone/>
                      </a:pPr>
                      <a:r>
                        <a:rPr lang="en-US" sz="1200"/>
                        <a:t>Accounting KPIs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Common metrics shared by most companies.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Cash balance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416975">
                <a:tc>
                  <a:txBody>
                    <a:bodyPr/>
                    <a:lstStyle/>
                    <a:p>
                      <a:pPr marL="0" marR="0" lvl="0" indent="0" algn="l" rtl="0">
                        <a:spcBef>
                          <a:spcPts val="0"/>
                        </a:spcBef>
                        <a:spcAft>
                          <a:spcPts val="0"/>
                        </a:spcAft>
                        <a:buNone/>
                      </a:pPr>
                      <a:r>
                        <a:rPr lang="en-US" sz="1200"/>
                        <a:t>Value KPIs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Indicates the value you’re creating for your customer and capturing in your business.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Lifetime Value</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CAE6ED"/>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35600">
                <a:tc>
                  <a:txBody>
                    <a:bodyPr/>
                    <a:lstStyle/>
                    <a:p>
                      <a:pPr marL="0" marR="0" lvl="0" indent="0" algn="l" rtl="0">
                        <a:spcBef>
                          <a:spcPts val="0"/>
                        </a:spcBef>
                        <a:spcAft>
                          <a:spcPts val="0"/>
                        </a:spcAft>
                        <a:buNone/>
                      </a:pPr>
                      <a:r>
                        <a:rPr lang="en-US" sz="1200"/>
                        <a:t>Growth KPIs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EBF1F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Measures your ability to scale the business.</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EBF1F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200"/>
                        <a:t>Cost-to-acquire and lifetime value ratio</a:t>
                      </a:r>
                      <a:endParaRPr/>
                    </a:p>
                  </a:txBody>
                  <a:tcPr marL="17650" marR="17650" marT="17650" marB="17650">
                    <a:lnL w="9525" cap="flat" cmpd="sng">
                      <a:solidFill>
                        <a:srgbClr val="CAE6ED"/>
                      </a:solidFill>
                      <a:prstDash val="solid"/>
                      <a:round/>
                      <a:headEnd type="none" w="sm" len="sm"/>
                      <a:tailEnd type="none" w="sm" len="sm"/>
                    </a:lnL>
                    <a:lnR w="9525" cap="flat" cmpd="sng">
                      <a:solidFill>
                        <a:srgbClr val="CAE6ED"/>
                      </a:solidFill>
                      <a:prstDash val="solid"/>
                      <a:round/>
                      <a:headEnd type="none" w="sm" len="sm"/>
                      <a:tailEnd type="none" w="sm" len="sm"/>
                    </a:lnR>
                    <a:lnT w="9525" cap="flat" cmpd="sng">
                      <a:solidFill>
                        <a:srgbClr val="CAE6ED"/>
                      </a:solidFill>
                      <a:prstDash val="solid"/>
                      <a:round/>
                      <a:headEnd type="none" w="sm" len="sm"/>
                      <a:tailEnd type="none" w="sm" len="sm"/>
                    </a:lnT>
                    <a:lnB w="9525" cap="flat" cmpd="sng">
                      <a:solidFill>
                        <a:srgbClr val="EBF1F2"/>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pic>
        <p:nvPicPr>
          <p:cNvPr id="1364" name="Google Shape;1364;p30" descr="image2-1"/>
          <p:cNvPicPr preferRelativeResize="0"/>
          <p:nvPr/>
        </p:nvPicPr>
        <p:blipFill rotWithShape="1">
          <a:blip r:embed="rId3">
            <a:alphaModFix/>
          </a:blip>
          <a:srcRect/>
          <a:stretch/>
        </p:blipFill>
        <p:spPr>
          <a:xfrm>
            <a:off x="8438417" y="3429000"/>
            <a:ext cx="3616569" cy="2602307"/>
          </a:xfrm>
          <a:prstGeom prst="rect">
            <a:avLst/>
          </a:prstGeom>
          <a:noFill/>
          <a:ln>
            <a:noFill/>
          </a:ln>
        </p:spPr>
      </p:pic>
      <p:sp>
        <p:nvSpPr>
          <p:cNvPr id="1365" name="Google Shape;1365;p30"/>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31"/>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71" name="Google Shape;1371;p31"/>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35</a:t>
            </a:fld>
            <a:endParaRPr/>
          </a:p>
        </p:txBody>
      </p:sp>
      <p:pic>
        <p:nvPicPr>
          <p:cNvPr id="1372" name="Google Shape;1372;p31"/>
          <p:cNvPicPr preferRelativeResize="0"/>
          <p:nvPr/>
        </p:nvPicPr>
        <p:blipFill rotWithShape="1">
          <a:blip r:embed="rId3">
            <a:alphaModFix/>
          </a:blip>
          <a:srcRect/>
          <a:stretch/>
        </p:blipFill>
        <p:spPr>
          <a:xfrm>
            <a:off x="148414" y="398910"/>
            <a:ext cx="9878804" cy="5849166"/>
          </a:xfrm>
          <a:prstGeom prst="rect">
            <a:avLst/>
          </a:prstGeom>
          <a:noFill/>
          <a:ln>
            <a:noFill/>
          </a:ln>
        </p:spPr>
      </p:pic>
      <p:pic>
        <p:nvPicPr>
          <p:cNvPr id="1373" name="Google Shape;1373;p31"/>
          <p:cNvPicPr preferRelativeResize="0"/>
          <p:nvPr/>
        </p:nvPicPr>
        <p:blipFill rotWithShape="1">
          <a:blip r:embed="rId4">
            <a:alphaModFix/>
          </a:blip>
          <a:srcRect/>
          <a:stretch/>
        </p:blipFill>
        <p:spPr>
          <a:xfrm>
            <a:off x="3441311" y="1803553"/>
            <a:ext cx="8602275" cy="2991267"/>
          </a:xfrm>
          <a:prstGeom prst="rect">
            <a:avLst/>
          </a:prstGeom>
          <a:noFill/>
          <a:ln>
            <a:noFill/>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32"/>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79" name="Google Shape;1379;p32"/>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36</a:t>
            </a:fld>
            <a:endParaRPr/>
          </a:p>
        </p:txBody>
      </p:sp>
      <p:pic>
        <p:nvPicPr>
          <p:cNvPr id="1380" name="Google Shape;1380;p32"/>
          <p:cNvPicPr preferRelativeResize="0"/>
          <p:nvPr/>
        </p:nvPicPr>
        <p:blipFill rotWithShape="1">
          <a:blip r:embed="rId3">
            <a:alphaModFix/>
          </a:blip>
          <a:srcRect/>
          <a:stretch/>
        </p:blipFill>
        <p:spPr>
          <a:xfrm>
            <a:off x="6316619" y="369624"/>
            <a:ext cx="5875381" cy="5050102"/>
          </a:xfrm>
          <a:prstGeom prst="rect">
            <a:avLst/>
          </a:prstGeom>
          <a:noFill/>
          <a:ln>
            <a:noFill/>
          </a:ln>
        </p:spPr>
      </p:pic>
      <p:pic>
        <p:nvPicPr>
          <p:cNvPr id="1381" name="Google Shape;1381;p32"/>
          <p:cNvPicPr preferRelativeResize="0"/>
          <p:nvPr/>
        </p:nvPicPr>
        <p:blipFill rotWithShape="1">
          <a:blip r:embed="rId4">
            <a:alphaModFix/>
          </a:blip>
          <a:srcRect/>
          <a:stretch/>
        </p:blipFill>
        <p:spPr>
          <a:xfrm>
            <a:off x="306103" y="369623"/>
            <a:ext cx="4970747" cy="3063517"/>
          </a:xfrm>
          <a:prstGeom prst="rect">
            <a:avLst/>
          </a:prstGeom>
          <a:noFill/>
          <a:ln>
            <a:noFill/>
          </a:ln>
        </p:spPr>
      </p:pic>
      <p:pic>
        <p:nvPicPr>
          <p:cNvPr id="1382" name="Google Shape;1382;p32"/>
          <p:cNvPicPr preferRelativeResize="0"/>
          <p:nvPr/>
        </p:nvPicPr>
        <p:blipFill rotWithShape="1">
          <a:blip r:embed="rId5">
            <a:alphaModFix/>
          </a:blip>
          <a:srcRect/>
          <a:stretch/>
        </p:blipFill>
        <p:spPr>
          <a:xfrm>
            <a:off x="306103" y="3286125"/>
            <a:ext cx="5914779" cy="3034405"/>
          </a:xfrm>
          <a:prstGeom prst="rect">
            <a:avLst/>
          </a:prstGeom>
          <a:noFill/>
          <a:ln>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33"/>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88" name="Google Shape;1388;p33"/>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37</a:t>
            </a:fld>
            <a:endParaRPr/>
          </a:p>
        </p:txBody>
      </p:sp>
      <p:pic>
        <p:nvPicPr>
          <p:cNvPr id="1389" name="Google Shape;1389;p33"/>
          <p:cNvPicPr preferRelativeResize="0"/>
          <p:nvPr/>
        </p:nvPicPr>
        <p:blipFill rotWithShape="1">
          <a:blip r:embed="rId3">
            <a:alphaModFix/>
          </a:blip>
          <a:srcRect/>
          <a:stretch/>
        </p:blipFill>
        <p:spPr>
          <a:xfrm>
            <a:off x="0" y="217780"/>
            <a:ext cx="6595920" cy="6115050"/>
          </a:xfrm>
          <a:prstGeom prst="rect">
            <a:avLst/>
          </a:prstGeom>
          <a:noFill/>
          <a:ln>
            <a:noFill/>
          </a:ln>
        </p:spPr>
      </p:pic>
      <p:pic>
        <p:nvPicPr>
          <p:cNvPr id="1390" name="Google Shape;1390;p33"/>
          <p:cNvPicPr preferRelativeResize="0"/>
          <p:nvPr/>
        </p:nvPicPr>
        <p:blipFill rotWithShape="1">
          <a:blip r:embed="rId4">
            <a:alphaModFix/>
          </a:blip>
          <a:srcRect/>
          <a:stretch/>
        </p:blipFill>
        <p:spPr>
          <a:xfrm>
            <a:off x="7643293" y="0"/>
            <a:ext cx="4317936" cy="4114800"/>
          </a:xfrm>
          <a:prstGeom prst="rect">
            <a:avLst/>
          </a:prstGeom>
          <a:noFill/>
          <a:ln>
            <a:noFill/>
          </a:ln>
        </p:spPr>
      </p:pic>
      <p:pic>
        <p:nvPicPr>
          <p:cNvPr id="1391" name="Google Shape;1391;p33"/>
          <p:cNvPicPr preferRelativeResize="0"/>
          <p:nvPr/>
        </p:nvPicPr>
        <p:blipFill rotWithShape="1">
          <a:blip r:embed="rId5">
            <a:alphaModFix/>
          </a:blip>
          <a:srcRect/>
          <a:stretch/>
        </p:blipFill>
        <p:spPr>
          <a:xfrm>
            <a:off x="7524625" y="4114800"/>
            <a:ext cx="4637986" cy="2743199"/>
          </a:xfrm>
          <a:prstGeom prst="rect">
            <a:avLst/>
          </a:prstGeom>
          <a:noFill/>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397" name="Google Shape;1397;p3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38</a:t>
            </a:fld>
            <a:endParaRPr/>
          </a:p>
        </p:txBody>
      </p:sp>
      <p:pic>
        <p:nvPicPr>
          <p:cNvPr id="1398" name="Google Shape;1398;p34"/>
          <p:cNvPicPr preferRelativeResize="0"/>
          <p:nvPr/>
        </p:nvPicPr>
        <p:blipFill rotWithShape="1">
          <a:blip r:embed="rId3">
            <a:alphaModFix/>
          </a:blip>
          <a:srcRect/>
          <a:stretch/>
        </p:blipFill>
        <p:spPr>
          <a:xfrm>
            <a:off x="180641" y="333210"/>
            <a:ext cx="4782217" cy="2362530"/>
          </a:xfrm>
          <a:prstGeom prst="rect">
            <a:avLst/>
          </a:prstGeom>
          <a:noFill/>
          <a:ln>
            <a:noFill/>
          </a:ln>
        </p:spPr>
      </p:pic>
      <p:pic>
        <p:nvPicPr>
          <p:cNvPr id="1399" name="Google Shape;1399;p34" descr="Digital Transformation | Wildcat Venture Partners | Wildcat ..."/>
          <p:cNvPicPr preferRelativeResize="0"/>
          <p:nvPr/>
        </p:nvPicPr>
        <p:blipFill rotWithShape="1">
          <a:blip r:embed="rId4">
            <a:alphaModFix/>
          </a:blip>
          <a:srcRect/>
          <a:stretch/>
        </p:blipFill>
        <p:spPr>
          <a:xfrm>
            <a:off x="5944033" y="143720"/>
            <a:ext cx="5503216" cy="3352800"/>
          </a:xfrm>
          <a:prstGeom prst="rect">
            <a:avLst/>
          </a:prstGeom>
          <a:noFill/>
          <a:ln>
            <a:noFill/>
          </a:ln>
        </p:spPr>
      </p:pic>
      <p:pic>
        <p:nvPicPr>
          <p:cNvPr id="1400" name="Google Shape;1400;p34"/>
          <p:cNvPicPr preferRelativeResize="0"/>
          <p:nvPr/>
        </p:nvPicPr>
        <p:blipFill rotWithShape="1">
          <a:blip r:embed="rId5">
            <a:alphaModFix/>
          </a:blip>
          <a:srcRect/>
          <a:stretch/>
        </p:blipFill>
        <p:spPr>
          <a:xfrm>
            <a:off x="4000266" y="371310"/>
            <a:ext cx="768584" cy="524035"/>
          </a:xfrm>
          <a:prstGeom prst="rect">
            <a:avLst/>
          </a:prstGeom>
          <a:noFill/>
          <a:ln>
            <a:noFill/>
          </a:ln>
        </p:spPr>
      </p:pic>
      <p:pic>
        <p:nvPicPr>
          <p:cNvPr id="1401" name="Google Shape;1401;p34"/>
          <p:cNvPicPr preferRelativeResize="0"/>
          <p:nvPr/>
        </p:nvPicPr>
        <p:blipFill rotWithShape="1">
          <a:blip r:embed="rId6">
            <a:alphaModFix/>
          </a:blip>
          <a:srcRect/>
          <a:stretch/>
        </p:blipFill>
        <p:spPr>
          <a:xfrm>
            <a:off x="2543175" y="1586914"/>
            <a:ext cx="742950" cy="475328"/>
          </a:xfrm>
          <a:prstGeom prst="rect">
            <a:avLst/>
          </a:prstGeom>
          <a:noFill/>
          <a:ln>
            <a:noFill/>
          </a:ln>
        </p:spPr>
      </p:pic>
      <p:pic>
        <p:nvPicPr>
          <p:cNvPr id="1402" name="Google Shape;1402;p34"/>
          <p:cNvPicPr preferRelativeResize="0"/>
          <p:nvPr/>
        </p:nvPicPr>
        <p:blipFill rotWithShape="1">
          <a:blip r:embed="rId7">
            <a:alphaModFix/>
          </a:blip>
          <a:srcRect/>
          <a:stretch/>
        </p:blipFill>
        <p:spPr>
          <a:xfrm>
            <a:off x="2543175" y="982620"/>
            <a:ext cx="765806" cy="475328"/>
          </a:xfrm>
          <a:prstGeom prst="rect">
            <a:avLst/>
          </a:prstGeom>
          <a:noFill/>
          <a:ln>
            <a:noFill/>
          </a:ln>
        </p:spPr>
      </p:pic>
      <p:pic>
        <p:nvPicPr>
          <p:cNvPr id="1403" name="Google Shape;1403;p34"/>
          <p:cNvPicPr preferRelativeResize="0"/>
          <p:nvPr/>
        </p:nvPicPr>
        <p:blipFill rotWithShape="1">
          <a:blip r:embed="rId8">
            <a:alphaModFix/>
          </a:blip>
          <a:srcRect/>
          <a:stretch/>
        </p:blipFill>
        <p:spPr>
          <a:xfrm>
            <a:off x="3806735" y="982620"/>
            <a:ext cx="742950" cy="478510"/>
          </a:xfrm>
          <a:prstGeom prst="rect">
            <a:avLst/>
          </a:prstGeom>
          <a:noFill/>
          <a:ln>
            <a:noFill/>
          </a:ln>
        </p:spPr>
      </p:pic>
      <p:pic>
        <p:nvPicPr>
          <p:cNvPr id="1404" name="Google Shape;1404;p34"/>
          <p:cNvPicPr preferRelativeResize="0"/>
          <p:nvPr/>
        </p:nvPicPr>
        <p:blipFill rotWithShape="1">
          <a:blip r:embed="rId9">
            <a:alphaModFix/>
          </a:blip>
          <a:srcRect/>
          <a:stretch/>
        </p:blipFill>
        <p:spPr>
          <a:xfrm>
            <a:off x="1264984" y="982620"/>
            <a:ext cx="749246" cy="475328"/>
          </a:xfrm>
          <a:prstGeom prst="rect">
            <a:avLst/>
          </a:prstGeom>
          <a:noFill/>
          <a:ln>
            <a:noFill/>
          </a:ln>
        </p:spPr>
      </p:pic>
      <p:pic>
        <p:nvPicPr>
          <p:cNvPr id="1405" name="Google Shape;1405;p34"/>
          <p:cNvPicPr preferRelativeResize="0"/>
          <p:nvPr/>
        </p:nvPicPr>
        <p:blipFill rotWithShape="1">
          <a:blip r:embed="rId10">
            <a:alphaModFix/>
          </a:blip>
          <a:srcRect/>
          <a:stretch/>
        </p:blipFill>
        <p:spPr>
          <a:xfrm>
            <a:off x="1161816" y="389639"/>
            <a:ext cx="742951" cy="487376"/>
          </a:xfrm>
          <a:prstGeom prst="rect">
            <a:avLst/>
          </a:prstGeom>
          <a:noFill/>
          <a:ln>
            <a:noFill/>
          </a:ln>
        </p:spPr>
      </p:pic>
      <p:pic>
        <p:nvPicPr>
          <p:cNvPr id="1406" name="Google Shape;1406;p34"/>
          <p:cNvPicPr preferRelativeResize="0"/>
          <p:nvPr/>
        </p:nvPicPr>
        <p:blipFill rotWithShape="1">
          <a:blip r:embed="rId11">
            <a:alphaModFix/>
          </a:blip>
          <a:srcRect/>
          <a:stretch/>
        </p:blipFill>
        <p:spPr>
          <a:xfrm>
            <a:off x="1264984" y="1577998"/>
            <a:ext cx="742950" cy="484244"/>
          </a:xfrm>
          <a:prstGeom prst="rect">
            <a:avLst/>
          </a:prstGeom>
          <a:noFill/>
          <a:ln>
            <a:noFill/>
          </a:ln>
        </p:spPr>
      </p:pic>
      <p:sp>
        <p:nvSpPr>
          <p:cNvPr id="1407" name="Google Shape;1407;p34"/>
          <p:cNvSpPr txBox="1"/>
          <p:nvPr/>
        </p:nvSpPr>
        <p:spPr>
          <a:xfrm>
            <a:off x="7642317" y="3549402"/>
            <a:ext cx="2028997" cy="33085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50">
                <a:solidFill>
                  <a:schemeClr val="dk2"/>
                </a:solidFill>
                <a:latin typeface="Calibri"/>
                <a:ea typeface="Calibri"/>
                <a:cs typeface="Calibri"/>
                <a:sym typeface="Calibri"/>
              </a:rPr>
              <a:t>Market differentiation</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Will this use case create a strong, sustainable differentiation for the organization in the market? </a:t>
            </a:r>
            <a:endParaRPr/>
          </a:p>
          <a:p>
            <a:pPr marL="0" marR="0" lvl="0" indent="0" algn="l" rtl="0">
              <a:spcBef>
                <a:spcPts val="0"/>
              </a:spcBef>
              <a:spcAft>
                <a:spcPts val="0"/>
              </a:spcAft>
              <a:buNone/>
            </a:pPr>
            <a:r>
              <a:rPr lang="en-US" sz="1050">
                <a:solidFill>
                  <a:schemeClr val="dk2"/>
                </a:solidFill>
                <a:latin typeface="Calibri"/>
                <a:ea typeface="Calibri"/>
                <a:cs typeface="Calibri"/>
                <a:sym typeface="Calibri"/>
              </a:rPr>
              <a:t>Market opportunity</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What total addressable market is associated with this use case? </a:t>
            </a:r>
            <a:endParaRPr/>
          </a:p>
          <a:p>
            <a:pPr marL="0" marR="0" lvl="0" indent="0" algn="l" rtl="0">
              <a:spcBef>
                <a:spcPts val="0"/>
              </a:spcBef>
              <a:spcAft>
                <a:spcPts val="0"/>
              </a:spcAft>
              <a:buNone/>
            </a:pPr>
            <a:r>
              <a:rPr lang="en-US" sz="1050">
                <a:solidFill>
                  <a:schemeClr val="dk2"/>
                </a:solidFill>
                <a:latin typeface="Calibri"/>
                <a:ea typeface="Calibri"/>
                <a:cs typeface="Calibri"/>
                <a:sym typeface="Calibri"/>
              </a:rPr>
              <a:t>Unique assets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What unique assets (data, processes, customer base, etc.) does the organization have to address this use case in a different way than its competitors? </a:t>
            </a:r>
            <a:endParaRPr/>
          </a:p>
          <a:p>
            <a:pPr marL="0" marR="0" lvl="0" indent="0" algn="l" rtl="0">
              <a:spcBef>
                <a:spcPts val="0"/>
              </a:spcBef>
              <a:spcAft>
                <a:spcPts val="0"/>
              </a:spcAft>
              <a:buNone/>
            </a:pPr>
            <a:r>
              <a:rPr lang="en-US" sz="1050">
                <a:solidFill>
                  <a:schemeClr val="dk2"/>
                </a:solidFill>
                <a:latin typeface="Calibri"/>
                <a:ea typeface="Calibri"/>
                <a:cs typeface="Calibri"/>
                <a:sym typeface="Calibri"/>
              </a:rPr>
              <a:t>Investment required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Can the organization sustain the long-term investment required to successfully develop the use case and move it to the transformation zone? </a:t>
            </a:r>
            <a:endParaRPr/>
          </a:p>
          <a:p>
            <a:pPr marL="0" marR="0" lvl="0" indent="0" algn="l" rtl="0">
              <a:spcBef>
                <a:spcPts val="0"/>
              </a:spcBef>
              <a:spcAft>
                <a:spcPts val="0"/>
              </a:spcAft>
              <a:buNone/>
            </a:pPr>
            <a:r>
              <a:rPr lang="en-US" sz="1050">
                <a:solidFill>
                  <a:schemeClr val="dk2"/>
                </a:solidFill>
                <a:latin typeface="Calibri"/>
                <a:ea typeface="Calibri"/>
                <a:cs typeface="Calibri"/>
                <a:sym typeface="Calibri"/>
              </a:rPr>
              <a:t>External disruptions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Is there an external disruption that the organization may miss out on if it doesn’t target this use case? What is the potential negative impact of that? </a:t>
            </a:r>
            <a:endParaRPr/>
          </a:p>
          <a:p>
            <a:pPr marL="0" marR="0" lvl="0" indent="0" algn="l" rtl="0">
              <a:spcBef>
                <a:spcPts val="0"/>
              </a:spcBef>
              <a:spcAft>
                <a:spcPts val="0"/>
              </a:spcAft>
              <a:buNone/>
            </a:pPr>
            <a:r>
              <a:rPr lang="en-US" sz="1050">
                <a:solidFill>
                  <a:schemeClr val="dk2"/>
                </a:solidFill>
                <a:latin typeface="Calibri"/>
                <a:ea typeface="Calibri"/>
                <a:cs typeface="Calibri"/>
                <a:sym typeface="Calibri"/>
              </a:rPr>
              <a:t>Network effect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Can this use case ignite a virtuous cycle with exponential growth?</a:t>
            </a:r>
            <a:endParaRPr/>
          </a:p>
        </p:txBody>
      </p:sp>
      <p:sp>
        <p:nvSpPr>
          <p:cNvPr id="1408" name="Google Shape;1408;p34"/>
          <p:cNvSpPr txBox="1"/>
          <p:nvPr/>
        </p:nvSpPr>
        <p:spPr>
          <a:xfrm>
            <a:off x="10150493" y="3673227"/>
            <a:ext cx="2028997" cy="32316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chemeClr val="dk2"/>
                </a:solidFill>
                <a:latin typeface="Calibri"/>
                <a:ea typeface="Calibri"/>
                <a:cs typeface="Calibri"/>
                <a:sym typeface="Calibri"/>
              </a:rPr>
              <a:t>Cost</a:t>
            </a:r>
            <a:r>
              <a:rPr lang="en-US" sz="800">
                <a:solidFill>
                  <a:schemeClr val="dk2"/>
                </a:solidFill>
                <a:latin typeface="Calibri"/>
                <a:ea typeface="Calibri"/>
                <a:cs typeface="Calibri"/>
                <a:sym typeface="Calibri"/>
              </a:rPr>
              <a:t>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What is the estimated cost of the implementation, including internal and external  resources?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Return on investment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How profitable can we estimate the use case to be, in terms of incremental sales, reduced costs, productivity gains, or improved quality?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Payback period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What’s the estimated time it will take for the investment to pay for itself?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Nonmaterial impact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What other metrics might be affected by the use case (customer satisfaction, loyalty, brand perception, increased barriers for competitors, etc.)?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Risk </a:t>
            </a:r>
            <a:endParaRPr sz="800">
              <a:solidFill>
                <a:schemeClr val="dk2"/>
              </a:solidFill>
              <a:latin typeface="Calibri"/>
              <a:ea typeface="Calibri"/>
              <a:cs typeface="Calibri"/>
              <a:sym typeface="Calibri"/>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How likely is the implementation of the use case to be successful? What dependencies and uncertainties are involved?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Readiness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Is the organization in a good position to implement this use case? Does it have the necessary resources (data, infrastructure, human resources, organizational resources) for it?</a:t>
            </a:r>
            <a:endParaRPr/>
          </a:p>
        </p:txBody>
      </p:sp>
      <p:sp>
        <p:nvSpPr>
          <p:cNvPr id="1409" name="Google Shape;1409;p34"/>
          <p:cNvSpPr txBox="1"/>
          <p:nvPr/>
        </p:nvSpPr>
        <p:spPr>
          <a:xfrm>
            <a:off x="4888802" y="3549402"/>
            <a:ext cx="2414399" cy="192360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chemeClr val="dk2"/>
                </a:solidFill>
                <a:latin typeface="Calibri"/>
                <a:ea typeface="Calibri"/>
                <a:cs typeface="Calibri"/>
                <a:sym typeface="Calibri"/>
              </a:rPr>
              <a:t>Metrics associated with the business impact</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These are closely aligned to your selection criteria and they are different for projects in each of the four zones. Some examples of business impact metrics are adoption, revenue, cost savings, and productivity increase.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Quality metrics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You’ll want to measure the level of quality of the final product, as well as its evolution. Metrics in this group can include the accuracy of the system, user satisfaction, deployment ratios, and volume of support incidents. </a:t>
            </a:r>
            <a:endParaRPr/>
          </a:p>
          <a:p>
            <a:pPr marL="0" marR="0" lvl="0" indent="0" algn="l" rtl="0">
              <a:spcBef>
                <a:spcPts val="0"/>
              </a:spcBef>
              <a:spcAft>
                <a:spcPts val="0"/>
              </a:spcAft>
              <a:buNone/>
            </a:pPr>
            <a:r>
              <a:rPr lang="en-US" sz="1000">
                <a:solidFill>
                  <a:schemeClr val="dk2"/>
                </a:solidFill>
                <a:latin typeface="Calibri"/>
                <a:ea typeface="Calibri"/>
                <a:cs typeface="Calibri"/>
                <a:sym typeface="Calibri"/>
              </a:rPr>
              <a:t>Metrics related to the implementation </a:t>
            </a:r>
            <a:endParaRPr/>
          </a:p>
          <a:p>
            <a:pPr marL="0" marR="0" lvl="0" indent="0" algn="l" rtl="0">
              <a:spcBef>
                <a:spcPts val="0"/>
              </a:spcBef>
              <a:spcAft>
                <a:spcPts val="0"/>
              </a:spcAft>
              <a:buNone/>
            </a:pPr>
            <a:r>
              <a:rPr lang="en-US" sz="800">
                <a:solidFill>
                  <a:schemeClr val="dk2"/>
                </a:solidFill>
                <a:latin typeface="Calibri"/>
                <a:ea typeface="Calibri"/>
                <a:cs typeface="Calibri"/>
                <a:sym typeface="Calibri"/>
              </a:rPr>
              <a:t>To improve future execution and readiness, you should also measure the implementation itself: for example, schedule performance, budget performance, employee satisfaction, and completeness of requirements.</a:t>
            </a:r>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pic>
        <p:nvPicPr>
          <p:cNvPr id="1414" name="Google Shape;1414;p35" descr="Vol-2-The Three Games Graphic"/>
          <p:cNvPicPr preferRelativeResize="0"/>
          <p:nvPr/>
        </p:nvPicPr>
        <p:blipFill rotWithShape="1">
          <a:blip r:embed="rId3">
            <a:alphaModFix/>
          </a:blip>
          <a:srcRect l="2365" t="9928" r="1522" b="9346"/>
          <a:stretch/>
        </p:blipFill>
        <p:spPr>
          <a:xfrm>
            <a:off x="287313" y="688256"/>
            <a:ext cx="11717874" cy="2910349"/>
          </a:xfrm>
          <a:prstGeom prst="rect">
            <a:avLst/>
          </a:prstGeom>
          <a:noFill/>
          <a:ln>
            <a:noFill/>
          </a:ln>
        </p:spPr>
      </p:pic>
      <p:sp>
        <p:nvSpPr>
          <p:cNvPr id="1415" name="Google Shape;1415;p35"/>
          <p:cNvSpPr txBox="1">
            <a:spLocks noGrp="1"/>
          </p:cNvSpPr>
          <p:nvPr>
            <p:ph type="body" idx="1"/>
          </p:nvPr>
        </p:nvSpPr>
        <p:spPr>
          <a:xfrm>
            <a:off x="287313" y="3519946"/>
            <a:ext cx="3498106" cy="262521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050"/>
              <a:buNone/>
            </a:pPr>
            <a:r>
              <a:rPr lang="en-US" sz="1050"/>
              <a:t>You are playing the Attention Game…</a:t>
            </a:r>
            <a:endParaRPr/>
          </a:p>
          <a:p>
            <a:pPr marL="0" lvl="0" indent="0" algn="l" rtl="0">
              <a:lnSpc>
                <a:spcPct val="100000"/>
              </a:lnSpc>
              <a:spcBef>
                <a:spcPts val="900"/>
              </a:spcBef>
              <a:spcAft>
                <a:spcPts val="0"/>
              </a:spcAft>
              <a:buClr>
                <a:schemeClr val="dk2"/>
              </a:buClr>
              <a:buSzPts val="1050"/>
              <a:buNone/>
            </a:pPr>
            <a:r>
              <a:rPr lang="en-US" sz="1050"/>
              <a:t>If you find yourself saying this:</a:t>
            </a:r>
            <a:endParaRPr/>
          </a:p>
          <a:p>
            <a:pPr marL="171450" lvl="0" indent="-171450" algn="l" rtl="0">
              <a:lnSpc>
                <a:spcPct val="100000"/>
              </a:lnSpc>
              <a:spcBef>
                <a:spcPts val="0"/>
              </a:spcBef>
              <a:spcAft>
                <a:spcPts val="0"/>
              </a:spcAft>
              <a:buClr>
                <a:schemeClr val="dk2"/>
              </a:buClr>
              <a:buSzPts val="1050"/>
              <a:buFont typeface="Arial"/>
              <a:buChar char="•"/>
            </a:pPr>
            <a:r>
              <a:rPr lang="en-US" sz="1050" b="0"/>
              <a:t>Our business benefits directly if customers spend more time with our product.</a:t>
            </a:r>
            <a:endParaRPr/>
          </a:p>
          <a:p>
            <a:pPr marL="171450" lvl="0" indent="-171450" algn="l" rtl="0">
              <a:lnSpc>
                <a:spcPct val="100000"/>
              </a:lnSpc>
              <a:spcBef>
                <a:spcPts val="0"/>
              </a:spcBef>
              <a:spcAft>
                <a:spcPts val="0"/>
              </a:spcAft>
              <a:buClr>
                <a:schemeClr val="dk2"/>
              </a:buClr>
              <a:buSzPts val="1050"/>
              <a:buFont typeface="Arial"/>
              <a:buChar char="•"/>
            </a:pPr>
            <a:r>
              <a:rPr lang="en-US" sz="1050" b="0"/>
              <a:t>We want customers’ mindshare.</a:t>
            </a:r>
            <a:endParaRPr/>
          </a:p>
          <a:p>
            <a:pPr marL="171450" lvl="0" indent="-171450" algn="l" rtl="0">
              <a:lnSpc>
                <a:spcPct val="90000"/>
              </a:lnSpc>
              <a:spcBef>
                <a:spcPts val="0"/>
              </a:spcBef>
              <a:spcAft>
                <a:spcPts val="0"/>
              </a:spcAft>
              <a:buClr>
                <a:schemeClr val="dk2"/>
              </a:buClr>
              <a:buSzPts val="1050"/>
              <a:buFont typeface="Arial"/>
              <a:buChar char="•"/>
            </a:pPr>
            <a:r>
              <a:rPr lang="en-US" sz="1050" b="0"/>
              <a:t>Customers use our product to read, watch, listen, and play.</a:t>
            </a:r>
            <a:endParaRPr/>
          </a:p>
          <a:p>
            <a:pPr marL="171450" lvl="0" indent="-104775" algn="l" rtl="0">
              <a:lnSpc>
                <a:spcPct val="100000"/>
              </a:lnSpc>
              <a:spcBef>
                <a:spcPts val="900"/>
              </a:spcBef>
              <a:spcAft>
                <a:spcPts val="0"/>
              </a:spcAft>
              <a:buClr>
                <a:schemeClr val="dk2"/>
              </a:buClr>
              <a:buSzPts val="1050"/>
              <a:buFont typeface="Arial"/>
              <a:buNone/>
            </a:pPr>
            <a:endParaRPr sz="1050" b="0"/>
          </a:p>
          <a:p>
            <a:pPr marL="171450" lvl="0" indent="-104775" algn="l" rtl="0">
              <a:lnSpc>
                <a:spcPct val="90000"/>
              </a:lnSpc>
              <a:spcBef>
                <a:spcPts val="0"/>
              </a:spcBef>
              <a:spcAft>
                <a:spcPts val="0"/>
              </a:spcAft>
              <a:buClr>
                <a:schemeClr val="dk2"/>
              </a:buClr>
              <a:buSzPts val="1050"/>
              <a:buFont typeface="Arial"/>
              <a:buNone/>
            </a:pPr>
            <a:endParaRPr sz="1050" b="0"/>
          </a:p>
          <a:p>
            <a:pPr marL="0" lvl="0" indent="0" algn="l" rtl="0">
              <a:lnSpc>
                <a:spcPct val="90000"/>
              </a:lnSpc>
              <a:spcBef>
                <a:spcPts val="900"/>
              </a:spcBef>
              <a:spcAft>
                <a:spcPts val="0"/>
              </a:spcAft>
              <a:buClr>
                <a:schemeClr val="dk2"/>
              </a:buClr>
              <a:buSzPts val="1050"/>
              <a:buNone/>
            </a:pPr>
            <a:r>
              <a:rPr lang="en-US" sz="1050"/>
              <a:t>Or your product is similar to this: </a:t>
            </a:r>
            <a:r>
              <a:rPr lang="en-US" sz="1050" b="0"/>
              <a:t>Facebook (social networking); Netflix (online video); Atlanta Journal Constitution (newspaper)</a:t>
            </a:r>
            <a:endParaRPr/>
          </a:p>
          <a:p>
            <a:pPr marL="0" lvl="0" indent="0" algn="l" rtl="0">
              <a:lnSpc>
                <a:spcPct val="100000"/>
              </a:lnSpc>
              <a:spcBef>
                <a:spcPts val="900"/>
              </a:spcBef>
              <a:spcAft>
                <a:spcPts val="0"/>
              </a:spcAft>
              <a:buClr>
                <a:schemeClr val="dk2"/>
              </a:buClr>
              <a:buSzPts val="1050"/>
              <a:buNone/>
            </a:pPr>
            <a:r>
              <a:rPr lang="en-US" sz="1050"/>
              <a:t>Example of an Attention oriented North Star Metric:</a:t>
            </a:r>
            <a:endParaRPr/>
          </a:p>
          <a:p>
            <a:pPr marL="0" lvl="0" indent="0" algn="l" rtl="0">
              <a:lnSpc>
                <a:spcPct val="100000"/>
              </a:lnSpc>
              <a:spcBef>
                <a:spcPts val="0"/>
              </a:spcBef>
              <a:spcAft>
                <a:spcPts val="0"/>
              </a:spcAft>
              <a:buClr>
                <a:schemeClr val="dk2"/>
              </a:buClr>
              <a:buSzPts val="1050"/>
              <a:buNone/>
            </a:pPr>
            <a:r>
              <a:rPr lang="en-US" sz="1050" b="0"/>
              <a:t>Company: Atlanta Journal-Constitution (newspaper)</a:t>
            </a:r>
            <a:endParaRPr/>
          </a:p>
          <a:p>
            <a:pPr marL="0" lvl="0" indent="0" algn="l" rtl="0">
              <a:lnSpc>
                <a:spcPct val="100000"/>
              </a:lnSpc>
              <a:spcBef>
                <a:spcPts val="0"/>
              </a:spcBef>
              <a:spcAft>
                <a:spcPts val="0"/>
              </a:spcAft>
              <a:buClr>
                <a:schemeClr val="dk2"/>
              </a:buClr>
              <a:buSzPts val="1050"/>
              <a:buNone/>
            </a:pPr>
            <a:r>
              <a:rPr lang="en-US" sz="1050" b="0"/>
              <a:t>North Star Metric: Regular readers</a:t>
            </a:r>
            <a:endParaRPr/>
          </a:p>
          <a:p>
            <a:pPr marL="0" lvl="0" indent="0" algn="l" rtl="0">
              <a:lnSpc>
                <a:spcPct val="100000"/>
              </a:lnSpc>
              <a:spcBef>
                <a:spcPts val="0"/>
              </a:spcBef>
              <a:spcAft>
                <a:spcPts val="0"/>
              </a:spcAft>
              <a:buClr>
                <a:schemeClr val="dk2"/>
              </a:buClr>
              <a:buSzPts val="1050"/>
              <a:buNone/>
            </a:pPr>
            <a:r>
              <a:rPr lang="en-US" sz="1050" b="0"/>
              <a:t>Definition: Number of subscribers consuming more than 7 articles per month</a:t>
            </a:r>
            <a:endParaRPr/>
          </a:p>
        </p:txBody>
      </p:sp>
      <p:sp>
        <p:nvSpPr>
          <p:cNvPr id="1416" name="Google Shape;1416;p3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17" name="Google Shape;1417;p3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39</a:t>
            </a:fld>
            <a:endParaRPr/>
          </a:p>
        </p:txBody>
      </p:sp>
      <p:sp>
        <p:nvSpPr>
          <p:cNvPr id="1418" name="Google Shape;1418;p35"/>
          <p:cNvSpPr txBox="1">
            <a:spLocks noGrp="1"/>
          </p:cNvSpPr>
          <p:nvPr>
            <p:ph type="title"/>
          </p:nvPr>
        </p:nvSpPr>
        <p:spPr>
          <a:xfrm>
            <a:off x="410878" y="36501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F7F7F"/>
              </a:buClr>
              <a:buSzPts val="2800"/>
              <a:buFont typeface="Calibri"/>
              <a:buNone/>
            </a:pPr>
            <a:r>
              <a:rPr lang="en-US">
                <a:solidFill>
                  <a:srgbClr val="7F7F7F"/>
                </a:solidFill>
              </a:rPr>
              <a:t>What game are you playing?</a:t>
            </a:r>
            <a:endParaRPr/>
          </a:p>
        </p:txBody>
      </p:sp>
      <p:sp>
        <p:nvSpPr>
          <p:cNvPr id="1419" name="Google Shape;1419;p35"/>
          <p:cNvSpPr txBox="1"/>
          <p:nvPr/>
        </p:nvSpPr>
        <p:spPr>
          <a:xfrm>
            <a:off x="4171055" y="3519947"/>
            <a:ext cx="3950390" cy="26252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You are playing the Transaction Game…</a:t>
            </a:r>
            <a:endParaRPr/>
          </a:p>
          <a:p>
            <a:pPr marL="0" marR="0" lvl="0" indent="0" algn="l" rtl="0">
              <a:lnSpc>
                <a:spcPct val="90000"/>
              </a:lnSpc>
              <a:spcBef>
                <a:spcPts val="90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If you find yourself saying this:</a:t>
            </a:r>
            <a:endParaRPr/>
          </a:p>
          <a:p>
            <a:pPr marL="171450" marR="0" lvl="0" indent="-171450" algn="l" rtl="0">
              <a:lnSpc>
                <a:spcPct val="100000"/>
              </a:lnSpc>
              <a:spcBef>
                <a:spcPts val="90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Our business benefits directly if customers participate in the economy using our product.</a:t>
            </a:r>
            <a:endParaRPr/>
          </a:p>
          <a:p>
            <a:pPr marL="171450" marR="0" lvl="0" indent="-171450" algn="l" rtl="0">
              <a:lnSpc>
                <a:spcPct val="100000"/>
              </a:lnSpc>
              <a:spcBef>
                <a:spcPts val="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We want customers’ wallets.</a:t>
            </a:r>
            <a:endParaRPr/>
          </a:p>
          <a:p>
            <a:pPr marL="171450" marR="0" lvl="0" indent="-171450" algn="l" rtl="0">
              <a:lnSpc>
                <a:spcPct val="100000"/>
              </a:lnSpc>
              <a:spcBef>
                <a:spcPts val="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Payments and commerce are important to us.</a:t>
            </a:r>
            <a:endParaRPr/>
          </a:p>
          <a:p>
            <a:pPr marL="171450" marR="0" lvl="0" indent="-171450" algn="l" rtl="0">
              <a:lnSpc>
                <a:spcPct val="90000"/>
              </a:lnSpc>
              <a:spcBef>
                <a:spcPts val="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Customers use our product to purchase, order, measure, transact, and track.</a:t>
            </a:r>
            <a:endParaRPr/>
          </a:p>
          <a:p>
            <a:pPr marL="0" marR="0" lvl="0" indent="0" algn="l" rtl="0">
              <a:lnSpc>
                <a:spcPct val="90000"/>
              </a:lnSpc>
              <a:spcBef>
                <a:spcPts val="90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Or your product is similar to this: </a:t>
            </a:r>
            <a:r>
              <a:rPr lang="en-US" sz="1050" b="0">
                <a:solidFill>
                  <a:schemeClr val="dk2"/>
                </a:solidFill>
                <a:latin typeface="Calibri"/>
                <a:ea typeface="Calibri"/>
                <a:cs typeface="Calibri"/>
                <a:sym typeface="Calibri"/>
              </a:rPr>
              <a:t>Amazon (retail and logistics); Walmart (discount retail); Progressive Insurance (personal insurance)</a:t>
            </a:r>
            <a:endParaRPr/>
          </a:p>
          <a:p>
            <a:pPr marL="0" marR="0" lvl="0" indent="0" algn="l" rtl="0">
              <a:lnSpc>
                <a:spcPct val="90000"/>
              </a:lnSpc>
              <a:spcBef>
                <a:spcPts val="90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Example of a Transaction oriented North Star Metric:</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Company: Walmart (discount retailer)</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North Star Metric: Full Carts</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Definition: Number of monthly purchases that contain over a certain number of items.</a:t>
            </a:r>
            <a:endParaRPr sz="1050" b="1">
              <a:solidFill>
                <a:schemeClr val="dk2"/>
              </a:solidFill>
              <a:latin typeface="Calibri"/>
              <a:ea typeface="Calibri"/>
              <a:cs typeface="Calibri"/>
              <a:sym typeface="Calibri"/>
            </a:endParaRPr>
          </a:p>
        </p:txBody>
      </p:sp>
      <p:sp>
        <p:nvSpPr>
          <p:cNvPr id="1420" name="Google Shape;1420;p35"/>
          <p:cNvSpPr txBox="1"/>
          <p:nvPr/>
        </p:nvSpPr>
        <p:spPr>
          <a:xfrm>
            <a:off x="8507081" y="3519947"/>
            <a:ext cx="3498106" cy="26252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You are playing the Productivity Game…</a:t>
            </a:r>
            <a:endParaRPr/>
          </a:p>
          <a:p>
            <a:pPr marL="0" marR="0" lvl="0" indent="0" algn="l" rtl="0">
              <a:lnSpc>
                <a:spcPct val="90000"/>
              </a:lnSpc>
              <a:spcBef>
                <a:spcPts val="90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If you find yourself saying this:</a:t>
            </a:r>
            <a:endParaRPr/>
          </a:p>
          <a:p>
            <a:pPr marL="171450" marR="0" lvl="0" indent="-171450" algn="l" rtl="0">
              <a:lnSpc>
                <a:spcPct val="100000"/>
              </a:lnSpc>
              <a:spcBef>
                <a:spcPts val="90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Our business benefits directly if customers efficiently accomplish tasks using our product.</a:t>
            </a:r>
            <a:endParaRPr/>
          </a:p>
          <a:p>
            <a:pPr marL="171450" marR="0" lvl="0" indent="-171450" algn="l" rtl="0">
              <a:lnSpc>
                <a:spcPct val="100000"/>
              </a:lnSpc>
              <a:spcBef>
                <a:spcPts val="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Efficiency and achievement are important to us.</a:t>
            </a:r>
            <a:endParaRPr/>
          </a:p>
          <a:p>
            <a:pPr marL="171450" marR="0" lvl="0" indent="-171450" algn="l" rtl="0">
              <a:lnSpc>
                <a:spcPct val="90000"/>
              </a:lnSpc>
              <a:spcBef>
                <a:spcPts val="0"/>
              </a:spcBef>
              <a:spcAft>
                <a:spcPts val="0"/>
              </a:spcAft>
              <a:buClr>
                <a:schemeClr val="dk2"/>
              </a:buClr>
              <a:buSzPts val="1050"/>
              <a:buFont typeface="Arial"/>
              <a:buChar char="•"/>
            </a:pPr>
            <a:r>
              <a:rPr lang="en-US" sz="1050" b="0">
                <a:solidFill>
                  <a:schemeClr val="dk2"/>
                </a:solidFill>
                <a:latin typeface="Calibri"/>
                <a:ea typeface="Calibri"/>
                <a:cs typeface="Calibri"/>
                <a:sym typeface="Calibri"/>
              </a:rPr>
              <a:t>Customers use our product to make, work, complete, configure, and build.</a:t>
            </a:r>
            <a:endParaRPr/>
          </a:p>
          <a:p>
            <a:pPr marL="171450" marR="0" lvl="0" indent="-104775" algn="l" rtl="0">
              <a:lnSpc>
                <a:spcPct val="90000"/>
              </a:lnSpc>
              <a:spcBef>
                <a:spcPts val="0"/>
              </a:spcBef>
              <a:spcAft>
                <a:spcPts val="0"/>
              </a:spcAft>
              <a:buClr>
                <a:schemeClr val="dk2"/>
              </a:buClr>
              <a:buSzPts val="1050"/>
              <a:buFont typeface="Arial"/>
              <a:buNone/>
            </a:pPr>
            <a:endParaRPr sz="1050" b="0">
              <a:solidFill>
                <a:schemeClr val="dk2"/>
              </a:solidFill>
              <a:latin typeface="Calibri"/>
              <a:ea typeface="Calibri"/>
              <a:cs typeface="Calibri"/>
              <a:sym typeface="Calibri"/>
            </a:endParaRPr>
          </a:p>
          <a:p>
            <a:pPr marL="171450" marR="0" lvl="0" indent="-104775" algn="l" rtl="0">
              <a:lnSpc>
                <a:spcPct val="90000"/>
              </a:lnSpc>
              <a:spcBef>
                <a:spcPts val="0"/>
              </a:spcBef>
              <a:spcAft>
                <a:spcPts val="0"/>
              </a:spcAft>
              <a:buClr>
                <a:schemeClr val="dk2"/>
              </a:buClr>
              <a:buSzPts val="1050"/>
              <a:buFont typeface="Arial"/>
              <a:buNone/>
            </a:pPr>
            <a:endParaRPr sz="1050" b="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Or your product is similar to this: </a:t>
            </a:r>
            <a:r>
              <a:rPr lang="en-US" sz="1050" b="0">
                <a:solidFill>
                  <a:schemeClr val="dk2"/>
                </a:solidFill>
                <a:latin typeface="Calibri"/>
                <a:ea typeface="Calibri"/>
                <a:cs typeface="Calibri"/>
                <a:sym typeface="Calibri"/>
              </a:rPr>
              <a:t>Salesforce (business &amp; customer management software); Adobe (design and publishing software); LexisNexis (legal research)</a:t>
            </a:r>
            <a:endParaRPr/>
          </a:p>
          <a:p>
            <a:pPr marL="0" marR="0" lvl="0" indent="0" algn="l" rtl="0">
              <a:lnSpc>
                <a:spcPct val="90000"/>
              </a:lnSpc>
              <a:spcBef>
                <a:spcPts val="900"/>
              </a:spcBef>
              <a:spcAft>
                <a:spcPts val="0"/>
              </a:spcAft>
              <a:buClr>
                <a:schemeClr val="dk2"/>
              </a:buClr>
              <a:buSzPts val="1050"/>
              <a:buFont typeface="Arial"/>
              <a:buNone/>
            </a:pPr>
            <a:r>
              <a:rPr lang="en-US" sz="1050" b="1">
                <a:solidFill>
                  <a:schemeClr val="dk2"/>
                </a:solidFill>
                <a:latin typeface="Calibri"/>
                <a:ea typeface="Calibri"/>
                <a:cs typeface="Calibri"/>
                <a:sym typeface="Calibri"/>
              </a:rPr>
              <a:t>Example of a Productivity oriented North Star Metric:</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Company: LexisNexis (legal research)</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North Star Metric: Actionable Searches</a:t>
            </a:r>
            <a:endParaRPr/>
          </a:p>
          <a:p>
            <a:pPr marL="0" marR="0" lvl="0" indent="0" algn="l" rtl="0">
              <a:lnSpc>
                <a:spcPct val="100000"/>
              </a:lnSpc>
              <a:spcBef>
                <a:spcPts val="0"/>
              </a:spcBef>
              <a:spcAft>
                <a:spcPts val="0"/>
              </a:spcAft>
              <a:buClr>
                <a:schemeClr val="dk2"/>
              </a:buClr>
              <a:buSzPts val="1050"/>
              <a:buFont typeface="Arial"/>
              <a:buNone/>
            </a:pPr>
            <a:r>
              <a:rPr lang="en-US" sz="1050" b="0">
                <a:solidFill>
                  <a:schemeClr val="dk2"/>
                </a:solidFill>
                <a:latin typeface="Calibri"/>
                <a:ea typeface="Calibri"/>
                <a:cs typeface="Calibri"/>
                <a:sym typeface="Calibri"/>
              </a:rPr>
              <a:t>Definition: Percentage of searches that return results selected by users within first 5 results.</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 descr="/images/custdev.png"/>
          <p:cNvPicPr preferRelativeResize="0"/>
          <p:nvPr/>
        </p:nvPicPr>
        <p:blipFill rotWithShape="1">
          <a:blip r:embed="rId3">
            <a:alphaModFix/>
          </a:blip>
          <a:srcRect t="18121"/>
          <a:stretch/>
        </p:blipFill>
        <p:spPr>
          <a:xfrm>
            <a:off x="918143" y="499915"/>
            <a:ext cx="10732695" cy="5832915"/>
          </a:xfrm>
          <a:prstGeom prst="rect">
            <a:avLst/>
          </a:prstGeom>
          <a:noFill/>
          <a:ln>
            <a:noFill/>
          </a:ln>
        </p:spPr>
      </p:pic>
      <p:sp>
        <p:nvSpPr>
          <p:cNvPr id="220" name="Google Shape;220;p4"/>
          <p:cNvSpPr txBox="1"/>
          <p:nvPr/>
        </p:nvSpPr>
        <p:spPr>
          <a:xfrm rot="-5400000">
            <a:off x="-2469591" y="2849199"/>
            <a:ext cx="6021506"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09A61"/>
              </a:buClr>
              <a:buSzPts val="4000"/>
              <a:buFont typeface="Calibri"/>
              <a:buNone/>
            </a:pPr>
            <a:r>
              <a:rPr lang="en-US" sz="4000" b="1">
                <a:solidFill>
                  <a:srgbClr val="109A61"/>
                </a:solidFill>
                <a:latin typeface="Calibri"/>
                <a:ea typeface="Calibri"/>
                <a:cs typeface="Calibri"/>
                <a:sym typeface="Calibri"/>
              </a:rPr>
              <a:t>Customer Discovery Process</a:t>
            </a:r>
            <a:endParaRPr/>
          </a:p>
        </p:txBody>
      </p:sp>
      <p:sp>
        <p:nvSpPr>
          <p:cNvPr id="221" name="Google Shape;221;p4"/>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222" name="Google Shape;222;p4"/>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3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26" name="Google Shape;1426;p3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40</a:t>
            </a:fld>
            <a:endParaRPr/>
          </a:p>
        </p:txBody>
      </p:sp>
      <p:pic>
        <p:nvPicPr>
          <p:cNvPr id="1427" name="Google Shape;1427;p36" descr="north-star-2"/>
          <p:cNvPicPr preferRelativeResize="0"/>
          <p:nvPr/>
        </p:nvPicPr>
        <p:blipFill rotWithShape="1">
          <a:blip r:embed="rId3">
            <a:alphaModFix/>
          </a:blip>
          <a:srcRect/>
          <a:stretch/>
        </p:blipFill>
        <p:spPr>
          <a:xfrm>
            <a:off x="918143" y="83419"/>
            <a:ext cx="10978897" cy="6203091"/>
          </a:xfrm>
          <a:prstGeom prst="rect">
            <a:avLst/>
          </a:prstGeom>
          <a:noFill/>
          <a:ln>
            <a:noFill/>
          </a:ln>
        </p:spPr>
      </p:pic>
      <p:sp>
        <p:nvSpPr>
          <p:cNvPr id="1428" name="Google Shape;1428;p36"/>
          <p:cNvSpPr txBox="1">
            <a:spLocks noGrp="1"/>
          </p:cNvSpPr>
          <p:nvPr>
            <p:ph type="title"/>
          </p:nvPr>
        </p:nvSpPr>
        <p:spPr>
          <a:xfrm>
            <a:off x="410878" y="365018"/>
            <a:ext cx="11368018" cy="776038"/>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7F7F7F"/>
              </a:buClr>
              <a:buSzPts val="2800"/>
              <a:buFont typeface="Calibri"/>
              <a:buNone/>
            </a:pPr>
            <a:r>
              <a:rPr lang="en-US">
                <a:solidFill>
                  <a:srgbClr val="7F7F7F"/>
                </a:solidFill>
              </a:rPr>
              <a:t>What is North Star Metric?</a:t>
            </a:r>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37"/>
          <p:cNvSpPr txBox="1">
            <a:spLocks noGrp="1"/>
          </p:cNvSpPr>
          <p:nvPr>
            <p:ph type="body" idx="1"/>
          </p:nvPr>
        </p:nvSpPr>
        <p:spPr>
          <a:xfrm>
            <a:off x="410880" y="1521183"/>
            <a:ext cx="7041972" cy="445682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200"/>
              <a:buNone/>
            </a:pPr>
            <a:r>
              <a:rPr lang="en-US" sz="1200" b="0"/>
              <a:t>There will always be a healthy tension between </a:t>
            </a:r>
            <a:r>
              <a:rPr lang="en-US" sz="1200" b="0" i="1"/>
              <a:t>what you are</a:t>
            </a:r>
            <a:r>
              <a:rPr lang="en-US" sz="1200" b="0"/>
              <a:t> (the current state of your product) and </a:t>
            </a:r>
            <a:r>
              <a:rPr lang="en-US" sz="1200" b="0" i="1"/>
              <a:t>what you want to be</a:t>
            </a:r>
            <a:r>
              <a:rPr lang="en-US" sz="1200" b="0"/>
              <a:t> (some new reality you want to enable with your product). For a first pass, brainstorm the actual behaviors that might align with the concept behind your North Star Metric and inputs. For example, if your product is designed to encourage regular meditation, you might observe prolonged streaks of daily meditation sessions.</a:t>
            </a:r>
            <a:br>
              <a:rPr lang="en-US" sz="1200" b="0"/>
            </a:br>
            <a:endParaRPr sz="1200" b="0"/>
          </a:p>
          <a:p>
            <a:pPr marL="0" lvl="0" indent="0" algn="l" rtl="0">
              <a:lnSpc>
                <a:spcPct val="90000"/>
              </a:lnSpc>
              <a:spcBef>
                <a:spcPts val="900"/>
              </a:spcBef>
              <a:spcAft>
                <a:spcPts val="0"/>
              </a:spcAft>
              <a:buClr>
                <a:schemeClr val="dk2"/>
              </a:buClr>
              <a:buSzPts val="1200"/>
              <a:buNone/>
            </a:pPr>
            <a:r>
              <a:rPr lang="en-US" sz="1200" b="0"/>
              <a:t>When converging on your North Star Metric and inputs, consider the following questions:</a:t>
            </a:r>
            <a:endParaRPr/>
          </a:p>
          <a:p>
            <a:pPr marL="171450" lvl="0" indent="-171450" algn="l" rtl="0">
              <a:lnSpc>
                <a:spcPct val="90000"/>
              </a:lnSpc>
              <a:spcBef>
                <a:spcPts val="900"/>
              </a:spcBef>
              <a:spcAft>
                <a:spcPts val="0"/>
              </a:spcAft>
              <a:buClr>
                <a:schemeClr val="dk2"/>
              </a:buClr>
              <a:buSzPts val="1200"/>
              <a:buFont typeface="Arial"/>
              <a:buChar char="•"/>
            </a:pPr>
            <a:r>
              <a:rPr lang="en-US" sz="1200" b="0"/>
              <a:t>How will changes in this metric impact your decision-making? What decisions are you hoping to inform? If you have historical data, “try on” the various changes in the metric over the months or years.</a:t>
            </a:r>
            <a:endParaRPr/>
          </a:p>
          <a:p>
            <a:pPr marL="171450" lvl="0" indent="-171450" algn="l" rtl="0">
              <a:lnSpc>
                <a:spcPct val="90000"/>
              </a:lnSpc>
              <a:spcBef>
                <a:spcPts val="900"/>
              </a:spcBef>
              <a:spcAft>
                <a:spcPts val="0"/>
              </a:spcAft>
              <a:buClr>
                <a:schemeClr val="dk2"/>
              </a:buClr>
              <a:buSzPts val="1200"/>
              <a:buFont typeface="Arial"/>
              <a:buChar char="•"/>
            </a:pPr>
            <a:r>
              <a:rPr lang="en-US" sz="1200" b="0"/>
              <a:t>What doesn’t this metric tell you? Are any of those questions or uncertainties more important to address?</a:t>
            </a:r>
            <a:endParaRPr/>
          </a:p>
          <a:p>
            <a:pPr marL="171450" lvl="0" indent="-171450" algn="l" rtl="0">
              <a:lnSpc>
                <a:spcPct val="90000"/>
              </a:lnSpc>
              <a:spcBef>
                <a:spcPts val="900"/>
              </a:spcBef>
              <a:spcAft>
                <a:spcPts val="0"/>
              </a:spcAft>
              <a:buClr>
                <a:schemeClr val="dk2"/>
              </a:buClr>
              <a:buSzPts val="1200"/>
              <a:buFont typeface="Arial"/>
              <a:buChar char="•"/>
            </a:pPr>
            <a:r>
              <a:rPr lang="en-US" sz="1200" b="0"/>
              <a:t>Assume that all product development activities stopped. Would the metric increase? For how long? Why?</a:t>
            </a:r>
            <a:endParaRPr/>
          </a:p>
          <a:p>
            <a:pPr marL="171450" lvl="0" indent="-171450" algn="l" rtl="0">
              <a:lnSpc>
                <a:spcPct val="90000"/>
              </a:lnSpc>
              <a:spcBef>
                <a:spcPts val="900"/>
              </a:spcBef>
              <a:spcAft>
                <a:spcPts val="0"/>
              </a:spcAft>
              <a:buClr>
                <a:schemeClr val="dk2"/>
              </a:buClr>
              <a:buSzPts val="1200"/>
              <a:buFont typeface="Arial"/>
              <a:buChar char="•"/>
            </a:pPr>
            <a:r>
              <a:rPr lang="en-US" sz="1200" b="0"/>
              <a:t>In his talk Performance… It’s for People!, Andy Davies argues that, “Your analytics are skewed. They’re biased towards visitors who’ll tolerate the experience you’re delivering,” How does your chosen metric account for this?</a:t>
            </a:r>
            <a:endParaRPr/>
          </a:p>
          <a:p>
            <a:pPr marL="171450" lvl="0" indent="-171450" algn="l" rtl="0">
              <a:lnSpc>
                <a:spcPct val="90000"/>
              </a:lnSpc>
              <a:spcBef>
                <a:spcPts val="900"/>
              </a:spcBef>
              <a:spcAft>
                <a:spcPts val="0"/>
              </a:spcAft>
              <a:buClr>
                <a:schemeClr val="dk2"/>
              </a:buClr>
              <a:buSzPts val="1200"/>
              <a:buFont typeface="Arial"/>
              <a:buChar char="•"/>
            </a:pPr>
            <a:r>
              <a:rPr lang="en-US" sz="1200" b="0"/>
              <a:t>Will you eventually be able to generate this metric continuously or frequently with minimal effort?</a:t>
            </a:r>
            <a:endParaRPr/>
          </a:p>
          <a:p>
            <a:pPr marL="171450" lvl="0" indent="-171450" algn="l" rtl="0">
              <a:lnSpc>
                <a:spcPct val="90000"/>
              </a:lnSpc>
              <a:spcBef>
                <a:spcPts val="900"/>
              </a:spcBef>
              <a:spcAft>
                <a:spcPts val="0"/>
              </a:spcAft>
              <a:buClr>
                <a:schemeClr val="dk2"/>
              </a:buClr>
              <a:buSzPts val="1200"/>
              <a:buFont typeface="Arial"/>
              <a:buChar char="•"/>
            </a:pPr>
            <a:r>
              <a:rPr lang="en-US" sz="1200" b="0"/>
              <a:t>How is the metric affected by seasonality, day-of-the-week, and day-of-the-month effects?</a:t>
            </a:r>
            <a:endParaRPr/>
          </a:p>
          <a:p>
            <a:pPr marL="171450" lvl="0" indent="-171450" algn="l" rtl="0">
              <a:lnSpc>
                <a:spcPct val="90000"/>
              </a:lnSpc>
              <a:spcBef>
                <a:spcPts val="900"/>
              </a:spcBef>
              <a:spcAft>
                <a:spcPts val="0"/>
              </a:spcAft>
              <a:buClr>
                <a:schemeClr val="dk2"/>
              </a:buClr>
              <a:buSzPts val="1200"/>
              <a:buFont typeface="Arial"/>
              <a:buChar char="•"/>
            </a:pPr>
            <a:r>
              <a:rPr lang="en-US" sz="1200" b="0"/>
              <a:t>Is it possible (and helpful) to compare this metric across various account and user cohorts? Ideally, there is value in viewing it in isolation and across cohorts.</a:t>
            </a:r>
            <a:endParaRPr/>
          </a:p>
          <a:p>
            <a:pPr marL="171450" lvl="0" indent="-171450" algn="l" rtl="0">
              <a:lnSpc>
                <a:spcPct val="90000"/>
              </a:lnSpc>
              <a:spcBef>
                <a:spcPts val="900"/>
              </a:spcBef>
              <a:spcAft>
                <a:spcPts val="0"/>
              </a:spcAft>
              <a:buClr>
                <a:schemeClr val="dk2"/>
              </a:buClr>
              <a:buSzPts val="1200"/>
              <a:buFont typeface="Arial"/>
              <a:buChar char="•"/>
            </a:pPr>
            <a:r>
              <a:rPr lang="en-US" sz="1200" b="0"/>
              <a:t>What will be your signal to revisit this metric? Assuming you revisit it periodically, what tests will you run to determine that it is still useful?</a:t>
            </a:r>
            <a:endParaRPr/>
          </a:p>
          <a:p>
            <a:pPr marL="0" lvl="0" indent="0" algn="l" rtl="0">
              <a:lnSpc>
                <a:spcPct val="90000"/>
              </a:lnSpc>
              <a:spcBef>
                <a:spcPts val="900"/>
              </a:spcBef>
              <a:spcAft>
                <a:spcPts val="0"/>
              </a:spcAft>
              <a:buClr>
                <a:schemeClr val="dk2"/>
              </a:buClr>
              <a:buSzPts val="1200"/>
              <a:buNone/>
            </a:pPr>
            <a:endParaRPr sz="1200"/>
          </a:p>
        </p:txBody>
      </p:sp>
      <p:sp>
        <p:nvSpPr>
          <p:cNvPr id="1434" name="Google Shape;1434;p3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35" name="Google Shape;1435;p3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41</a:t>
            </a:fld>
            <a:endParaRPr/>
          </a:p>
        </p:txBody>
      </p:sp>
      <p:sp>
        <p:nvSpPr>
          <p:cNvPr id="1436" name="Google Shape;1436;p37"/>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The definition of your metric should cover both your product’s current market, functionality, and performance and its potential future.</a:t>
            </a:r>
            <a:r>
              <a:rPr lang="en-US" b="0"/>
              <a:t> </a:t>
            </a:r>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38"/>
          <p:cNvSpPr txBox="1">
            <a:spLocks noGrp="1"/>
          </p:cNvSpPr>
          <p:nvPr>
            <p:ph type="body" idx="1"/>
          </p:nvPr>
        </p:nvSpPr>
        <p:spPr>
          <a:xfrm>
            <a:off x="6334126" y="1647229"/>
            <a:ext cx="5444769" cy="38174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600"/>
              <a:buNone/>
            </a:pPr>
            <a:r>
              <a:rPr lang="en-US" sz="1600" b="0"/>
              <a:t>It expresses </a:t>
            </a:r>
            <a:r>
              <a:rPr lang="en-US" sz="1600"/>
              <a:t>value</a:t>
            </a:r>
            <a:r>
              <a:rPr lang="en-US" sz="1600" b="0"/>
              <a:t>. We can see why it matters to customers.</a:t>
            </a:r>
            <a:endParaRPr/>
          </a:p>
          <a:p>
            <a:pPr marL="0" lvl="0" indent="0" algn="l" rtl="0">
              <a:lnSpc>
                <a:spcPct val="90000"/>
              </a:lnSpc>
              <a:spcBef>
                <a:spcPts val="900"/>
              </a:spcBef>
              <a:spcAft>
                <a:spcPts val="0"/>
              </a:spcAft>
              <a:buClr>
                <a:schemeClr val="dk2"/>
              </a:buClr>
              <a:buSzPts val="1600"/>
              <a:buNone/>
            </a:pPr>
            <a:r>
              <a:rPr lang="en-US" sz="1600" b="0"/>
              <a:t>It represents </a:t>
            </a:r>
            <a:r>
              <a:rPr lang="en-US" sz="1600"/>
              <a:t>vision and strategy</a:t>
            </a:r>
            <a:r>
              <a:rPr lang="en-US" sz="1600" b="0"/>
              <a:t>. Our company’s product and business strategy are reflected in it.</a:t>
            </a:r>
            <a:endParaRPr/>
          </a:p>
          <a:p>
            <a:pPr marL="0" lvl="0" indent="0" algn="l" rtl="0">
              <a:lnSpc>
                <a:spcPct val="90000"/>
              </a:lnSpc>
              <a:spcBef>
                <a:spcPts val="900"/>
              </a:spcBef>
              <a:spcAft>
                <a:spcPts val="0"/>
              </a:spcAft>
              <a:buClr>
                <a:schemeClr val="dk2"/>
              </a:buClr>
              <a:buSzPts val="1600"/>
              <a:buNone/>
            </a:pPr>
            <a:r>
              <a:rPr lang="en-US" sz="1600" b="0"/>
              <a:t>It’s a </a:t>
            </a:r>
            <a:r>
              <a:rPr lang="en-US" sz="1600"/>
              <a:t>leading indicator</a:t>
            </a:r>
            <a:r>
              <a:rPr lang="en-US" sz="1600" b="0"/>
              <a:t> of success. It predicts future results, rather than reflecting past results.</a:t>
            </a:r>
            <a:endParaRPr/>
          </a:p>
          <a:p>
            <a:pPr marL="0" lvl="0" indent="0" algn="l" rtl="0">
              <a:lnSpc>
                <a:spcPct val="90000"/>
              </a:lnSpc>
              <a:spcBef>
                <a:spcPts val="900"/>
              </a:spcBef>
              <a:spcAft>
                <a:spcPts val="0"/>
              </a:spcAft>
              <a:buClr>
                <a:schemeClr val="dk2"/>
              </a:buClr>
              <a:buSzPts val="1600"/>
              <a:buNone/>
            </a:pPr>
            <a:r>
              <a:rPr lang="en-US" sz="1600" b="0"/>
              <a:t>It’s </a:t>
            </a:r>
            <a:r>
              <a:rPr lang="en-US" sz="1600"/>
              <a:t>actionable</a:t>
            </a:r>
            <a:r>
              <a:rPr lang="en-US" sz="1600" b="0"/>
              <a:t>. We can take action to influence it.</a:t>
            </a:r>
            <a:endParaRPr/>
          </a:p>
          <a:p>
            <a:pPr marL="0" lvl="0" indent="0" algn="l" rtl="0">
              <a:lnSpc>
                <a:spcPct val="90000"/>
              </a:lnSpc>
              <a:spcBef>
                <a:spcPts val="900"/>
              </a:spcBef>
              <a:spcAft>
                <a:spcPts val="0"/>
              </a:spcAft>
              <a:buClr>
                <a:schemeClr val="dk2"/>
              </a:buClr>
              <a:buSzPts val="1600"/>
              <a:buNone/>
            </a:pPr>
            <a:r>
              <a:rPr lang="en-US" sz="1600" b="0"/>
              <a:t>It’s </a:t>
            </a:r>
            <a:r>
              <a:rPr lang="en-US" sz="1600"/>
              <a:t>understandable</a:t>
            </a:r>
            <a:r>
              <a:rPr lang="en-US" sz="1600" b="0"/>
              <a:t>. It’s framed in plain language that non-technical partners can understand.</a:t>
            </a:r>
            <a:endParaRPr/>
          </a:p>
          <a:p>
            <a:pPr marL="0" lvl="0" indent="0" algn="l" rtl="0">
              <a:lnSpc>
                <a:spcPct val="90000"/>
              </a:lnSpc>
              <a:spcBef>
                <a:spcPts val="900"/>
              </a:spcBef>
              <a:spcAft>
                <a:spcPts val="0"/>
              </a:spcAft>
              <a:buClr>
                <a:schemeClr val="dk2"/>
              </a:buClr>
              <a:buSzPts val="1600"/>
              <a:buNone/>
            </a:pPr>
            <a:r>
              <a:rPr lang="en-US" sz="1600" b="0"/>
              <a:t>It’s </a:t>
            </a:r>
            <a:r>
              <a:rPr lang="en-US" sz="1600"/>
              <a:t>measurable</a:t>
            </a:r>
            <a:r>
              <a:rPr lang="en-US" sz="1600" b="0"/>
              <a:t>. We can instrument our products to track it.</a:t>
            </a:r>
            <a:endParaRPr/>
          </a:p>
          <a:p>
            <a:pPr marL="0" lvl="0" indent="0" algn="l" rtl="0">
              <a:lnSpc>
                <a:spcPct val="90000"/>
              </a:lnSpc>
              <a:spcBef>
                <a:spcPts val="900"/>
              </a:spcBef>
              <a:spcAft>
                <a:spcPts val="0"/>
              </a:spcAft>
              <a:buClr>
                <a:schemeClr val="dk2"/>
              </a:buClr>
              <a:buSzPts val="1600"/>
              <a:buNone/>
            </a:pPr>
            <a:r>
              <a:rPr lang="en-US" sz="1600" b="0"/>
              <a:t>It’s </a:t>
            </a:r>
            <a:r>
              <a:rPr lang="en-US" sz="1600"/>
              <a:t>not a vanity metric</a:t>
            </a:r>
            <a:r>
              <a:rPr lang="en-US" sz="1600" b="0"/>
              <a:t>. When it changes, we can be confident that the change is meaningful and valuable, rather than being something that doesn’t actually predict long-term success—even if it makes the team feel good about itself.</a:t>
            </a:r>
            <a:endParaRPr/>
          </a:p>
        </p:txBody>
      </p:sp>
      <p:sp>
        <p:nvSpPr>
          <p:cNvPr id="1442" name="Google Shape;1442;p38"/>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43" name="Google Shape;1443;p38"/>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42</a:t>
            </a:fld>
            <a:endParaRPr/>
          </a:p>
        </p:txBody>
      </p:sp>
      <p:pic>
        <p:nvPicPr>
          <p:cNvPr id="1444" name="Google Shape;1444;p38" descr="north-star worksheet opentable"/>
          <p:cNvPicPr preferRelativeResize="0"/>
          <p:nvPr/>
        </p:nvPicPr>
        <p:blipFill rotWithShape="1">
          <a:blip r:embed="rId3">
            <a:alphaModFix/>
          </a:blip>
          <a:srcRect b="12499"/>
          <a:stretch/>
        </p:blipFill>
        <p:spPr>
          <a:xfrm>
            <a:off x="643933" y="3162300"/>
            <a:ext cx="4650874" cy="3170530"/>
          </a:xfrm>
          <a:prstGeom prst="rect">
            <a:avLst/>
          </a:prstGeom>
          <a:noFill/>
          <a:ln>
            <a:noFill/>
          </a:ln>
        </p:spPr>
      </p:pic>
      <p:pic>
        <p:nvPicPr>
          <p:cNvPr id="1445" name="Google Shape;1445;p38" descr="north star worksheet - spotify - shadow"/>
          <p:cNvPicPr preferRelativeResize="0"/>
          <p:nvPr/>
        </p:nvPicPr>
        <p:blipFill rotWithShape="1">
          <a:blip r:embed="rId4">
            <a:alphaModFix/>
          </a:blip>
          <a:srcRect b="12499"/>
          <a:stretch/>
        </p:blipFill>
        <p:spPr>
          <a:xfrm>
            <a:off x="670559" y="251720"/>
            <a:ext cx="4619244" cy="3152378"/>
          </a:xfrm>
          <a:prstGeom prst="rect">
            <a:avLst/>
          </a:prstGeom>
          <a:noFill/>
          <a:ln>
            <a:noFill/>
          </a:ln>
        </p:spPr>
      </p:pic>
      <p:sp>
        <p:nvSpPr>
          <p:cNvPr id="1446" name="Google Shape;1446;p38"/>
          <p:cNvSpPr txBox="1">
            <a:spLocks noGrp="1"/>
          </p:cNvSpPr>
          <p:nvPr>
            <p:ph type="title"/>
          </p:nvPr>
        </p:nvSpPr>
        <p:spPr>
          <a:xfrm>
            <a:off x="410878" y="365018"/>
            <a:ext cx="11368018" cy="776038"/>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7F7F7F"/>
              </a:buClr>
              <a:buSzPts val="2800"/>
              <a:buFont typeface="Calibri"/>
              <a:buNone/>
            </a:pPr>
            <a:r>
              <a:rPr lang="en-US">
                <a:solidFill>
                  <a:srgbClr val="7F7F7F"/>
                </a:solidFill>
              </a:rPr>
              <a:t>North Star checklist</a:t>
            </a:r>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39"/>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52" name="Google Shape;1452;p39"/>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43</a:t>
            </a:fld>
            <a:endParaRPr/>
          </a:p>
        </p:txBody>
      </p:sp>
      <p:sp>
        <p:nvSpPr>
          <p:cNvPr id="1453" name="Google Shape;1453;p39"/>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North Star - examples</a:t>
            </a:r>
            <a:endParaRPr/>
          </a:p>
        </p:txBody>
      </p:sp>
      <p:pic>
        <p:nvPicPr>
          <p:cNvPr id="1454" name="Google Shape;1454;p39" descr="brainstorm 003"/>
          <p:cNvPicPr preferRelativeResize="0"/>
          <p:nvPr/>
        </p:nvPicPr>
        <p:blipFill rotWithShape="1">
          <a:blip r:embed="rId3">
            <a:alphaModFix/>
          </a:blip>
          <a:srcRect l="5838"/>
          <a:stretch/>
        </p:blipFill>
        <p:spPr>
          <a:xfrm>
            <a:off x="410878" y="1366974"/>
            <a:ext cx="5596634" cy="3317831"/>
          </a:xfrm>
          <a:prstGeom prst="rect">
            <a:avLst/>
          </a:prstGeom>
          <a:noFill/>
          <a:ln>
            <a:noFill/>
          </a:ln>
        </p:spPr>
      </p:pic>
      <p:pic>
        <p:nvPicPr>
          <p:cNvPr id="1455" name="Google Shape;1455;p39" descr="brainstorm 004a"/>
          <p:cNvPicPr preferRelativeResize="0"/>
          <p:nvPr/>
        </p:nvPicPr>
        <p:blipFill rotWithShape="1">
          <a:blip r:embed="rId4">
            <a:alphaModFix/>
          </a:blip>
          <a:srcRect l="5086"/>
          <a:stretch/>
        </p:blipFill>
        <p:spPr>
          <a:xfrm>
            <a:off x="6184490" y="1366974"/>
            <a:ext cx="5641264" cy="3317831"/>
          </a:xfrm>
          <a:prstGeom prst="rect">
            <a:avLst/>
          </a:prstGeom>
          <a:noFill/>
          <a:ln>
            <a:noFill/>
          </a:ln>
        </p:spPr>
      </p:pic>
      <p:cxnSp>
        <p:nvCxnSpPr>
          <p:cNvPr id="1456" name="Google Shape;1456;p39"/>
          <p:cNvCxnSpPr/>
          <p:nvPr/>
        </p:nvCxnSpPr>
        <p:spPr>
          <a:xfrm>
            <a:off x="5899354" y="1347310"/>
            <a:ext cx="0" cy="373596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40"/>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62" name="Google Shape;1462;p40"/>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44</a:t>
            </a:fld>
            <a:endParaRPr/>
          </a:p>
        </p:txBody>
      </p:sp>
      <p:pic>
        <p:nvPicPr>
          <p:cNvPr id="1463" name="Google Shape;1463;p40" descr="just north star.001"/>
          <p:cNvPicPr preferRelativeResize="0"/>
          <p:nvPr/>
        </p:nvPicPr>
        <p:blipFill rotWithShape="1">
          <a:blip r:embed="rId3">
            <a:alphaModFix/>
          </a:blip>
          <a:srcRect/>
          <a:stretch/>
        </p:blipFill>
        <p:spPr>
          <a:xfrm>
            <a:off x="533400" y="211630"/>
            <a:ext cx="11125200" cy="6257925"/>
          </a:xfrm>
          <a:prstGeom prst="rect">
            <a:avLst/>
          </a:prstGeom>
          <a:noFill/>
          <a:ln>
            <a:noFill/>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41"/>
          <p:cNvSpPr txBox="1">
            <a:spLocks noGrp="1"/>
          </p:cNvSpPr>
          <p:nvPr>
            <p:ph type="body" idx="1"/>
          </p:nvPr>
        </p:nvSpPr>
        <p:spPr>
          <a:xfrm>
            <a:off x="410880" y="1759309"/>
            <a:ext cx="4342095" cy="381744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2400"/>
              <a:buNone/>
            </a:pPr>
            <a:r>
              <a:rPr lang="en-US"/>
              <a:t>Believes</a:t>
            </a: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r>
              <a:rPr lang="en-US"/>
              <a:t>Vision Statement</a:t>
            </a: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endParaRPr/>
          </a:p>
          <a:p>
            <a:pPr marL="0" lvl="0" indent="0" algn="l" rtl="0">
              <a:lnSpc>
                <a:spcPct val="90000"/>
              </a:lnSpc>
              <a:spcBef>
                <a:spcPts val="900"/>
              </a:spcBef>
              <a:spcAft>
                <a:spcPts val="0"/>
              </a:spcAft>
              <a:buClr>
                <a:schemeClr val="dk2"/>
              </a:buClr>
              <a:buSzPts val="2400"/>
              <a:buNone/>
            </a:pPr>
            <a:r>
              <a:rPr lang="en-US"/>
              <a:t>Value Exchanges</a:t>
            </a:r>
            <a:endParaRPr/>
          </a:p>
        </p:txBody>
      </p:sp>
      <p:sp>
        <p:nvSpPr>
          <p:cNvPr id="1469" name="Google Shape;1469;p41"/>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1470" name="Google Shape;1470;p41"/>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45</a:t>
            </a:fld>
            <a:endParaRPr/>
          </a:p>
        </p:txBody>
      </p:sp>
      <p:sp>
        <p:nvSpPr>
          <p:cNvPr id="1471" name="Google Shape;1471;p41"/>
          <p:cNvSpPr txBox="1">
            <a:spLocks noGrp="1"/>
          </p:cNvSpPr>
          <p:nvPr>
            <p:ph type="title"/>
          </p:nvPr>
        </p:nvSpPr>
        <p:spPr>
          <a:xfrm>
            <a:off x="410878" y="512498"/>
            <a:ext cx="11368018"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Creating shared understanding by writing down the believes, the vision and values to the customer</a:t>
            </a:r>
            <a:endParaRPr/>
          </a:p>
        </p:txBody>
      </p:sp>
      <p:sp>
        <p:nvSpPr>
          <p:cNvPr id="1472" name="Google Shape;1472;p41"/>
          <p:cNvSpPr txBox="1"/>
          <p:nvPr/>
        </p:nvSpPr>
        <p:spPr>
          <a:xfrm>
            <a:off x="4905375" y="1331152"/>
            <a:ext cx="6286500" cy="1485900"/>
          </a:xfrm>
          <a:prstGeom prst="rect">
            <a:avLst/>
          </a:prstGeom>
          <a:noFill/>
          <a:ln>
            <a:noFill/>
          </a:ln>
        </p:spPr>
        <p:txBody>
          <a:bodyPr spcFirstLastPara="1" wrap="square" lIns="0" tIns="0" rIns="0" bIns="0" anchor="t" anchorCtr="0">
            <a:noAutofit/>
          </a:bodyPr>
          <a:lstStyle/>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Our direct competition is [……………]. We are disrupting legacy options like [……………]. In turn, [……………] may disrupt us.</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One technology change that will affect us is [……………]. This change will impact us because [……………]. As a response, we will [……………].</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I think the real reason we win new customers is because [……………].</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I believe [</a:t>
            </a:r>
            <a:r>
              <a:rPr lang="en-US" sz="1000" i="1">
                <a:solidFill>
                  <a:srgbClr val="7F7F7F"/>
                </a:solidFill>
                <a:latin typeface="Calibri"/>
                <a:ea typeface="Calibri"/>
                <a:cs typeface="Calibri"/>
                <a:sym typeface="Calibri"/>
              </a:rPr>
              <a:t>some behavior in our market</a:t>
            </a:r>
            <a:r>
              <a:rPr lang="en-US" sz="1000">
                <a:solidFill>
                  <a:srgbClr val="7F7F7F"/>
                </a:solidFill>
                <a:latin typeface="Calibri"/>
                <a:ea typeface="Calibri"/>
                <a:cs typeface="Calibri"/>
                <a:sym typeface="Calibri"/>
              </a:rPr>
              <a:t>] is due to [</a:t>
            </a:r>
            <a:r>
              <a:rPr lang="en-US" sz="1000" i="1">
                <a:solidFill>
                  <a:srgbClr val="7F7F7F"/>
                </a:solidFill>
                <a:latin typeface="Calibri"/>
                <a:ea typeface="Calibri"/>
                <a:cs typeface="Calibri"/>
                <a:sym typeface="Calibri"/>
              </a:rPr>
              <a:t>reason</a:t>
            </a:r>
            <a:r>
              <a:rPr lang="en-US" sz="1000">
                <a:solidFill>
                  <a:srgbClr val="7F7F7F"/>
                </a:solidFill>
                <a:latin typeface="Calibri"/>
                <a:ea typeface="Calibri"/>
                <a:cs typeface="Calibri"/>
                <a:sym typeface="Calibri"/>
              </a:rPr>
              <a:t>].</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If we focus on meeting [</a:t>
            </a:r>
            <a:r>
              <a:rPr lang="en-US" sz="1000" i="1">
                <a:solidFill>
                  <a:srgbClr val="7F7F7F"/>
                </a:solidFill>
                <a:latin typeface="Calibri"/>
                <a:ea typeface="Calibri"/>
                <a:cs typeface="Calibri"/>
                <a:sym typeface="Calibri"/>
              </a:rPr>
              <a:t>a specific customer need</a:t>
            </a:r>
            <a:r>
              <a:rPr lang="en-US" sz="1000">
                <a:solidFill>
                  <a:srgbClr val="7F7F7F"/>
                </a:solidFill>
                <a:latin typeface="Calibri"/>
                <a:ea typeface="Calibri"/>
                <a:cs typeface="Calibri"/>
                <a:sym typeface="Calibri"/>
              </a:rPr>
              <a:t>], and do that extremely well, we will have some leeway when it comes to [</a:t>
            </a:r>
            <a:r>
              <a:rPr lang="en-US" sz="1000" i="1">
                <a:solidFill>
                  <a:srgbClr val="7F7F7F"/>
                </a:solidFill>
                <a:latin typeface="Calibri"/>
                <a:ea typeface="Calibri"/>
                <a:cs typeface="Calibri"/>
                <a:sym typeface="Calibri"/>
              </a:rPr>
              <a:t>less important challenges</a:t>
            </a:r>
            <a:r>
              <a:rPr lang="en-US" sz="1000">
                <a:solidFill>
                  <a:srgbClr val="7F7F7F"/>
                </a:solidFill>
                <a:latin typeface="Calibri"/>
                <a:ea typeface="Calibri"/>
                <a:cs typeface="Calibri"/>
                <a:sym typeface="Calibri"/>
              </a:rPr>
              <a:t>]</a:t>
            </a:r>
            <a:endParaRPr/>
          </a:p>
          <a:p>
            <a:pPr marL="285750" marR="0" lvl="0" indent="-247650" algn="l" rtl="0">
              <a:spcBef>
                <a:spcPts val="0"/>
              </a:spcBef>
              <a:spcAft>
                <a:spcPts val="0"/>
              </a:spcAft>
              <a:buClr>
                <a:schemeClr val="dk1"/>
              </a:buClr>
              <a:buSzPts val="600"/>
              <a:buFont typeface="Arial"/>
              <a:buNone/>
            </a:pPr>
            <a:endParaRPr sz="600">
              <a:solidFill>
                <a:srgbClr val="7F7F7F"/>
              </a:solidFill>
              <a:latin typeface="Calibri"/>
              <a:ea typeface="Calibri"/>
              <a:cs typeface="Calibri"/>
              <a:sym typeface="Calibri"/>
            </a:endParaRPr>
          </a:p>
        </p:txBody>
      </p:sp>
      <p:sp>
        <p:nvSpPr>
          <p:cNvPr id="1473" name="Google Shape;1473;p41"/>
          <p:cNvSpPr txBox="1"/>
          <p:nvPr/>
        </p:nvSpPr>
        <p:spPr>
          <a:xfrm>
            <a:off x="4972050" y="2780018"/>
            <a:ext cx="6286500" cy="20383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a:solidFill>
                  <a:srgbClr val="7F7F7F"/>
                </a:solidFill>
                <a:latin typeface="Calibri"/>
                <a:ea typeface="Calibri"/>
                <a:cs typeface="Calibri"/>
                <a:sym typeface="Calibri"/>
              </a:rPr>
              <a:t>Hypothetical Vision: “For the film aficionado, our documentary streaming service is the world’s most authoritative source of expertly-curated short films, expert commentary, and informed community.”</a:t>
            </a:r>
            <a:endParaRPr sz="1000">
              <a:solidFill>
                <a:srgbClr val="7F7F7F"/>
              </a:solidFill>
              <a:latin typeface="Calibri"/>
              <a:ea typeface="Calibri"/>
              <a:cs typeface="Calibri"/>
              <a:sym typeface="Calibri"/>
            </a:endParaRPr>
          </a:p>
          <a:p>
            <a:pPr marL="0" marR="0" lvl="0" indent="0" algn="l" rtl="0">
              <a:spcBef>
                <a:spcPts val="0"/>
              </a:spcBef>
              <a:spcAft>
                <a:spcPts val="0"/>
              </a:spcAft>
              <a:buNone/>
            </a:pPr>
            <a:endParaRPr sz="1000" b="1">
              <a:solidFill>
                <a:srgbClr val="7F7F7F"/>
              </a:solidFill>
              <a:latin typeface="Calibri"/>
              <a:ea typeface="Calibri"/>
              <a:cs typeface="Calibri"/>
              <a:sym typeface="Calibri"/>
            </a:endParaRPr>
          </a:p>
          <a:p>
            <a:pPr marL="0" marR="0" lvl="0" indent="0" algn="l" rtl="0">
              <a:spcBef>
                <a:spcPts val="0"/>
              </a:spcBef>
              <a:spcAft>
                <a:spcPts val="0"/>
              </a:spcAft>
              <a:buNone/>
            </a:pPr>
            <a:r>
              <a:rPr lang="en-US" sz="1000" b="1">
                <a:solidFill>
                  <a:srgbClr val="7F7F7F"/>
                </a:solidFill>
                <a:latin typeface="Calibri"/>
                <a:ea typeface="Calibri"/>
                <a:cs typeface="Calibri"/>
                <a:sym typeface="Calibri"/>
              </a:rPr>
              <a:t>What we learn from this statement:</a:t>
            </a:r>
            <a:endParaRPr sz="1000">
              <a:solidFill>
                <a:srgbClr val="7F7F7F"/>
              </a:solidFill>
              <a:latin typeface="Calibri"/>
              <a:ea typeface="Calibri"/>
              <a:cs typeface="Calibri"/>
              <a:sym typeface="Calibri"/>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The product isn’t for everyone; it’s for aficionados.</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The product doesn’t endeavor to be comprehensive. A relatively small selection of films is a feature, not a bug.</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The films in the service’s library are short.</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“Authoritative” is a key characteristic of the service.</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The service is differentiated from competitors through quality of curation, commentary, and a community of like-minded people.</a:t>
            </a:r>
            <a:endParaRPr/>
          </a:p>
          <a:p>
            <a:pPr marL="0" marR="0" lvl="0" indent="0" algn="l" rtl="0">
              <a:spcBef>
                <a:spcPts val="0"/>
              </a:spcBef>
              <a:spcAft>
                <a:spcPts val="0"/>
              </a:spcAft>
              <a:buNone/>
            </a:pPr>
            <a:r>
              <a:rPr lang="en-US" sz="1000" b="1">
                <a:solidFill>
                  <a:srgbClr val="7F7F7F"/>
                </a:solidFill>
                <a:latin typeface="Calibri"/>
                <a:ea typeface="Calibri"/>
                <a:cs typeface="Calibri"/>
                <a:sym typeface="Calibri"/>
              </a:rPr>
              <a:t>Questions this statement raises:</a:t>
            </a:r>
            <a:endParaRPr sz="1000">
              <a:solidFill>
                <a:srgbClr val="7F7F7F"/>
              </a:solidFill>
              <a:latin typeface="Calibri"/>
              <a:ea typeface="Calibri"/>
              <a:cs typeface="Calibri"/>
              <a:sym typeface="Calibri"/>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Does the company differentiate through deep technical expertise in video streaming?</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Communities are hard. How will the company build a community?</a:t>
            </a:r>
            <a:endParaRPr/>
          </a:p>
        </p:txBody>
      </p:sp>
      <p:sp>
        <p:nvSpPr>
          <p:cNvPr id="1474" name="Google Shape;1474;p41"/>
          <p:cNvSpPr txBox="1"/>
          <p:nvPr/>
        </p:nvSpPr>
        <p:spPr>
          <a:xfrm>
            <a:off x="4972050" y="4905375"/>
            <a:ext cx="6286500" cy="1323975"/>
          </a:xfrm>
          <a:prstGeom prst="rect">
            <a:avLst/>
          </a:prstGeom>
          <a:noFill/>
          <a:ln>
            <a:noFill/>
          </a:ln>
        </p:spPr>
        <p:txBody>
          <a:bodyPr spcFirstLastPara="1" wrap="square" lIns="0" tIns="0" rIns="0" bIns="0" anchor="t" anchorCtr="0">
            <a:noAutofit/>
          </a:bodyPr>
          <a:lstStyle/>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The delivery arrives intact outside your apartment in under 30 minutes</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Monthly account reconciliation was successful</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A collaborator makes their first comment on your design</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Wow. This music recommendation is actually pretty decent.</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Based on the logging, it looks like the SDK is working</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Your significant other says “Yes!”</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Your medication arrives before you need to call for a refill</a:t>
            </a:r>
            <a:endParaRPr/>
          </a:p>
          <a:p>
            <a:pPr marL="171450" marR="0" lvl="0" indent="-171450" algn="l" rtl="0">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Your student was pre-registered for the next courses in their degree plan at days and times that fit their preferences.</a:t>
            </a:r>
            <a:endParaRPr/>
          </a:p>
        </p:txBody>
      </p:sp>
      <p:cxnSp>
        <p:nvCxnSpPr>
          <p:cNvPr id="1475" name="Google Shape;1475;p41"/>
          <p:cNvCxnSpPr/>
          <p:nvPr/>
        </p:nvCxnSpPr>
        <p:spPr>
          <a:xfrm>
            <a:off x="104775" y="2674177"/>
            <a:ext cx="11525250" cy="0"/>
          </a:xfrm>
          <a:prstGeom prst="straightConnector1">
            <a:avLst/>
          </a:prstGeom>
          <a:noFill/>
          <a:ln w="9525" cap="flat" cmpd="sng">
            <a:solidFill>
              <a:schemeClr val="accent1"/>
            </a:solidFill>
            <a:prstDash val="solid"/>
            <a:miter lim="800000"/>
            <a:headEnd type="none" w="sm" len="sm"/>
            <a:tailEnd type="none" w="sm" len="sm"/>
          </a:ln>
        </p:spPr>
      </p:cxnSp>
      <p:cxnSp>
        <p:nvCxnSpPr>
          <p:cNvPr id="1476" name="Google Shape;1476;p41"/>
          <p:cNvCxnSpPr/>
          <p:nvPr/>
        </p:nvCxnSpPr>
        <p:spPr>
          <a:xfrm>
            <a:off x="104775" y="4817302"/>
            <a:ext cx="1152525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gba9209e1cb_0_0"/>
          <p:cNvSpPr txBox="1">
            <a:spLocks noGrp="1"/>
          </p:cNvSpPr>
          <p:nvPr>
            <p:ph type="sldNum" idx="12"/>
          </p:nvPr>
        </p:nvSpPr>
        <p:spPr>
          <a:xfrm>
            <a:off x="410881" y="6332830"/>
            <a:ext cx="507300" cy="273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a:p>
        </p:txBody>
      </p:sp>
      <p:sp>
        <p:nvSpPr>
          <p:cNvPr id="1483" name="Google Shape;1483;gba9209e1cb_0_0"/>
          <p:cNvSpPr txBox="1">
            <a:spLocks noGrp="1"/>
          </p:cNvSpPr>
          <p:nvPr>
            <p:ph type="body" idx="1"/>
          </p:nvPr>
        </p:nvSpPr>
        <p:spPr>
          <a:xfrm>
            <a:off x="410871" y="1521175"/>
            <a:ext cx="10888500" cy="38175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US" sz="1300" b="0">
                <a:solidFill>
                  <a:srgbClr val="424242"/>
                </a:solidFill>
                <a:latin typeface="Nunito"/>
                <a:ea typeface="Nunito"/>
                <a:cs typeface="Nunito"/>
                <a:sym typeface="Nunito"/>
              </a:rPr>
              <a:t>For MAIN TARGET CUSTOMER SEGMENT, who has IMPORTANT UNDERSERVED NEED, POPULATION is a HIGH GROWTH MARKET CATEGORY CREATE / JOIN that MAIN KEY BENEFIT.</a:t>
            </a:r>
            <a:endParaRPr sz="1300" b="0">
              <a:solidFill>
                <a:srgbClr val="424242"/>
              </a:solidFill>
              <a:latin typeface="Nunito"/>
              <a:ea typeface="Nunito"/>
              <a:cs typeface="Nunito"/>
              <a:sym typeface="Nunito"/>
            </a:endParaRPr>
          </a:p>
          <a:p>
            <a:pPr marL="0" lvl="0" indent="0" algn="l" rtl="0">
              <a:lnSpc>
                <a:spcPct val="115000"/>
              </a:lnSpc>
              <a:spcBef>
                <a:spcPts val="1200"/>
              </a:spcBef>
              <a:spcAft>
                <a:spcPts val="0"/>
              </a:spcAft>
              <a:buNone/>
            </a:pPr>
            <a:r>
              <a:rPr lang="en-US" sz="1300" b="0">
                <a:solidFill>
                  <a:srgbClr val="424242"/>
                </a:solidFill>
                <a:latin typeface="Nunito"/>
                <a:ea typeface="Nunito"/>
                <a:cs typeface="Nunito"/>
                <a:sym typeface="Nunito"/>
              </a:rPr>
              <a:t>Unlike COMPETITION SET, the product HARD TO COPY POINT OF DIFFERENTIATION.</a:t>
            </a:r>
            <a:endParaRPr sz="1300" b="0">
              <a:solidFill>
                <a:srgbClr val="424242"/>
              </a:solidFill>
              <a:latin typeface="Nunito"/>
              <a:ea typeface="Nunito"/>
              <a:cs typeface="Nunito"/>
              <a:sym typeface="Nunito"/>
            </a:endParaRPr>
          </a:p>
          <a:p>
            <a:pPr marL="0" lvl="0" indent="0" algn="l" rtl="0">
              <a:lnSpc>
                <a:spcPct val="115000"/>
              </a:lnSpc>
              <a:spcBef>
                <a:spcPts val="1200"/>
              </a:spcBef>
              <a:spcAft>
                <a:spcPts val="0"/>
              </a:spcAft>
              <a:buNone/>
            </a:pPr>
            <a:endParaRPr sz="1300" b="0">
              <a:solidFill>
                <a:srgbClr val="424242"/>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endParaRPr sz="1300" b="0">
              <a:solidFill>
                <a:srgbClr val="424242"/>
              </a:solidFill>
              <a:latin typeface="Nunito"/>
              <a:ea typeface="Nunito"/>
              <a:cs typeface="Nunito"/>
              <a:sym typeface="Nunito"/>
            </a:endParaRPr>
          </a:p>
          <a:p>
            <a:pPr marL="0" lvl="0" indent="0" algn="l" rtl="0">
              <a:spcBef>
                <a:spcPts val="1200"/>
              </a:spcBef>
              <a:spcAft>
                <a:spcPts val="900"/>
              </a:spcAft>
              <a:buNone/>
            </a:pPr>
            <a:endParaRPr/>
          </a:p>
        </p:txBody>
      </p:sp>
      <p:sp>
        <p:nvSpPr>
          <p:cNvPr id="1484" name="Google Shape;1484;gba9209e1cb_0_0"/>
          <p:cNvSpPr txBox="1">
            <a:spLocks noGrp="1"/>
          </p:cNvSpPr>
          <p:nvPr>
            <p:ph type="title"/>
          </p:nvPr>
        </p:nvSpPr>
        <p:spPr>
          <a:xfrm>
            <a:off x="410878" y="512498"/>
            <a:ext cx="11367900" cy="77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Elevator Pitch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
          <p:cNvSpPr txBox="1"/>
          <p:nvPr/>
        </p:nvSpPr>
        <p:spPr>
          <a:xfrm>
            <a:off x="8943029" y="0"/>
            <a:ext cx="3248971" cy="6858000"/>
          </a:xfrm>
          <a:prstGeom prst="rect">
            <a:avLst/>
          </a:prstGeom>
          <a:gradFill>
            <a:gsLst>
              <a:gs pos="0">
                <a:srgbClr val="79F2BE"/>
              </a:gs>
              <a:gs pos="50000">
                <a:srgbClr val="5FF4B7"/>
              </a:gs>
              <a:gs pos="100000">
                <a:srgbClr val="4BE1A3"/>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800"/>
              <a:buFont typeface="Arial"/>
              <a:buNone/>
            </a:pPr>
            <a:r>
              <a:rPr lang="en-US" sz="1800">
                <a:solidFill>
                  <a:schemeClr val="dk2"/>
                </a:solidFill>
                <a:latin typeface="Calibri"/>
                <a:ea typeface="Calibri"/>
                <a:cs typeface="Calibri"/>
                <a:sym typeface="Calibri"/>
              </a:rPr>
              <a:t> </a:t>
            </a:r>
            <a:endParaRPr/>
          </a:p>
        </p:txBody>
      </p:sp>
      <p:pic>
        <p:nvPicPr>
          <p:cNvPr id="228" name="Google Shape;228;p5" descr="https://141nh047iozd1l75s22eer06-wpengine.netdna-ssl.com/wp-content/uploads/2013/06/Personas-Problem-Scenarios-User-Stories-v4.png"/>
          <p:cNvPicPr preferRelativeResize="0"/>
          <p:nvPr/>
        </p:nvPicPr>
        <p:blipFill rotWithShape="1">
          <a:blip r:embed="rId3">
            <a:alphaModFix/>
          </a:blip>
          <a:srcRect/>
          <a:stretch/>
        </p:blipFill>
        <p:spPr>
          <a:xfrm>
            <a:off x="9178161" y="569723"/>
            <a:ext cx="2857500" cy="5619750"/>
          </a:xfrm>
          <a:prstGeom prst="rect">
            <a:avLst/>
          </a:prstGeom>
          <a:noFill/>
          <a:ln>
            <a:noFill/>
          </a:ln>
        </p:spPr>
      </p:pic>
      <p:sp>
        <p:nvSpPr>
          <p:cNvPr id="229" name="Google Shape;229;p5"/>
          <p:cNvSpPr txBox="1"/>
          <p:nvPr/>
        </p:nvSpPr>
        <p:spPr>
          <a:xfrm>
            <a:off x="241826" y="512498"/>
            <a:ext cx="2440161"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1AD0"/>
              </a:buClr>
              <a:buSzPts val="2800"/>
              <a:buFont typeface="Calibri"/>
              <a:buNone/>
            </a:pPr>
            <a:r>
              <a:rPr lang="en-US" sz="2800" b="1">
                <a:solidFill>
                  <a:srgbClr val="001AD0"/>
                </a:solidFill>
                <a:latin typeface="Calibri"/>
                <a:ea typeface="Calibri"/>
                <a:cs typeface="Calibri"/>
                <a:sym typeface="Calibri"/>
              </a:rPr>
              <a:t>PERSON QUESTIONS</a:t>
            </a:r>
            <a:br>
              <a:rPr lang="en-US" sz="2800" b="1">
                <a:solidFill>
                  <a:srgbClr val="001AD0"/>
                </a:solidFill>
                <a:latin typeface="Calibri"/>
                <a:ea typeface="Calibri"/>
                <a:cs typeface="Calibri"/>
                <a:sym typeface="Calibri"/>
              </a:rPr>
            </a:br>
            <a:r>
              <a:rPr lang="en-US" sz="1800" b="0">
                <a:solidFill>
                  <a:srgbClr val="001AD0"/>
                </a:solidFill>
                <a:latin typeface="Calibri"/>
                <a:ea typeface="Calibri"/>
                <a:cs typeface="Calibri"/>
                <a:sym typeface="Calibri"/>
              </a:rPr>
              <a:t>Script</a:t>
            </a:r>
            <a:endParaRPr sz="2800" b="1">
              <a:solidFill>
                <a:srgbClr val="001AD0"/>
              </a:solidFill>
              <a:latin typeface="Calibri"/>
              <a:ea typeface="Calibri"/>
              <a:cs typeface="Calibri"/>
              <a:sym typeface="Calibri"/>
            </a:endParaRPr>
          </a:p>
        </p:txBody>
      </p:sp>
      <p:cxnSp>
        <p:nvCxnSpPr>
          <p:cNvPr id="230" name="Google Shape;230;p5"/>
          <p:cNvCxnSpPr/>
          <p:nvPr/>
        </p:nvCxnSpPr>
        <p:spPr>
          <a:xfrm rot="10800000">
            <a:off x="2935836" y="224790"/>
            <a:ext cx="0" cy="3914942"/>
          </a:xfrm>
          <a:prstGeom prst="straightConnector1">
            <a:avLst/>
          </a:prstGeom>
          <a:noFill/>
          <a:ln w="9525" cap="flat" cmpd="sng">
            <a:solidFill>
              <a:srgbClr val="7F7F7F"/>
            </a:solidFill>
            <a:prstDash val="lgDash"/>
            <a:miter lim="800000"/>
            <a:headEnd type="none" w="sm" len="sm"/>
            <a:tailEnd type="none" w="sm" len="sm"/>
          </a:ln>
        </p:spPr>
      </p:cxnSp>
      <p:sp>
        <p:nvSpPr>
          <p:cNvPr id="231" name="Google Shape;231;p5"/>
          <p:cNvSpPr txBox="1"/>
          <p:nvPr/>
        </p:nvSpPr>
        <p:spPr>
          <a:xfrm>
            <a:off x="6340268" y="512498"/>
            <a:ext cx="2355169" cy="776038"/>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AB65"/>
              </a:buClr>
              <a:buSzPts val="2800"/>
              <a:buFont typeface="Calibri"/>
              <a:buNone/>
            </a:pPr>
            <a:r>
              <a:rPr lang="en-US" sz="2800" b="1">
                <a:solidFill>
                  <a:srgbClr val="00AB65"/>
                </a:solidFill>
                <a:latin typeface="Calibri"/>
                <a:ea typeface="Calibri"/>
                <a:cs typeface="Calibri"/>
                <a:sym typeface="Calibri"/>
              </a:rPr>
              <a:t>SOLUTION QUESTIONS</a:t>
            </a:r>
            <a:br>
              <a:rPr lang="en-US" sz="2800" b="1">
                <a:solidFill>
                  <a:srgbClr val="00AB65"/>
                </a:solidFill>
                <a:latin typeface="Calibri"/>
                <a:ea typeface="Calibri"/>
                <a:cs typeface="Calibri"/>
                <a:sym typeface="Calibri"/>
              </a:rPr>
            </a:br>
            <a:r>
              <a:rPr lang="en-US" sz="1800" b="0">
                <a:solidFill>
                  <a:srgbClr val="00AB65"/>
                </a:solidFill>
                <a:latin typeface="Calibri"/>
                <a:ea typeface="Calibri"/>
                <a:cs typeface="Calibri"/>
                <a:sym typeface="Calibri"/>
              </a:rPr>
              <a:t>Script</a:t>
            </a:r>
            <a:endParaRPr sz="2800" b="1">
              <a:solidFill>
                <a:srgbClr val="00AB65"/>
              </a:solidFill>
              <a:latin typeface="Calibri"/>
              <a:ea typeface="Calibri"/>
              <a:cs typeface="Calibri"/>
              <a:sym typeface="Calibri"/>
            </a:endParaRPr>
          </a:p>
        </p:txBody>
      </p:sp>
      <p:sp>
        <p:nvSpPr>
          <p:cNvPr id="232" name="Google Shape;232;p5"/>
          <p:cNvSpPr/>
          <p:nvPr/>
        </p:nvSpPr>
        <p:spPr>
          <a:xfrm>
            <a:off x="241827" y="2006320"/>
            <a:ext cx="2639327"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7283FF"/>
                </a:solidFill>
                <a:latin typeface="Calibri"/>
                <a:ea typeface="Calibri"/>
                <a:cs typeface="Calibri"/>
                <a:sym typeface="Calibri"/>
              </a:rPr>
              <a:t>Who are they?</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What is their role?</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How do they interact with peers?</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How do they find new products?</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How much time do they spend on TaskX?</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How is their budget handled?</a:t>
            </a:r>
            <a:endParaRPr/>
          </a:p>
        </p:txBody>
      </p:sp>
      <p:sp>
        <p:nvSpPr>
          <p:cNvPr id="233" name="Google Shape;233;p5"/>
          <p:cNvSpPr/>
          <p:nvPr/>
        </p:nvSpPr>
        <p:spPr>
          <a:xfrm>
            <a:off x="6341702" y="1991202"/>
            <a:ext cx="2361352"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109A61"/>
                </a:solidFill>
                <a:latin typeface="Calibri"/>
                <a:ea typeface="Calibri"/>
                <a:cs typeface="Calibri"/>
                <a:sym typeface="Calibri"/>
              </a:rPr>
              <a:t>Does this solution solve the problem you described?</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Would you be willing to pay for this?</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What is your biggest concern about the solution?</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Would you be willing to sign up to be one of our early users?</a:t>
            </a:r>
            <a:endParaRPr/>
          </a:p>
          <a:p>
            <a:pPr marL="0" marR="0" lvl="0" indent="0" algn="r" rtl="0">
              <a:spcBef>
                <a:spcPts val="0"/>
              </a:spcBef>
              <a:spcAft>
                <a:spcPts val="0"/>
              </a:spcAft>
              <a:buNone/>
            </a:pPr>
            <a:r>
              <a:rPr lang="en-US" sz="1200">
                <a:solidFill>
                  <a:srgbClr val="109A61"/>
                </a:solidFill>
                <a:latin typeface="Calibri"/>
                <a:ea typeface="Calibri"/>
                <a:cs typeface="Calibri"/>
                <a:sym typeface="Calibri"/>
              </a:rPr>
              <a:t>Would you mind to participate in a follow-up interview?</a:t>
            </a:r>
            <a:endParaRPr sz="1050">
              <a:solidFill>
                <a:srgbClr val="109A61"/>
              </a:solidFill>
              <a:latin typeface="Calibri"/>
              <a:ea typeface="Calibri"/>
              <a:cs typeface="Calibri"/>
              <a:sym typeface="Calibri"/>
            </a:endParaRPr>
          </a:p>
        </p:txBody>
      </p:sp>
      <p:cxnSp>
        <p:nvCxnSpPr>
          <p:cNvPr id="234" name="Google Shape;234;p5"/>
          <p:cNvCxnSpPr/>
          <p:nvPr/>
        </p:nvCxnSpPr>
        <p:spPr>
          <a:xfrm rot="10800000">
            <a:off x="5945764" y="209672"/>
            <a:ext cx="0" cy="3914942"/>
          </a:xfrm>
          <a:prstGeom prst="straightConnector1">
            <a:avLst/>
          </a:prstGeom>
          <a:noFill/>
          <a:ln w="9525" cap="flat" cmpd="sng">
            <a:solidFill>
              <a:srgbClr val="7F7F7F"/>
            </a:solidFill>
            <a:prstDash val="lgDash"/>
            <a:miter lim="800000"/>
            <a:headEnd type="none" w="sm" len="sm"/>
            <a:tailEnd type="none" w="sm" len="sm"/>
          </a:ln>
        </p:spPr>
      </p:cxnSp>
      <p:sp>
        <p:nvSpPr>
          <p:cNvPr id="235" name="Google Shape;235;p5"/>
          <p:cNvSpPr txBox="1"/>
          <p:nvPr/>
        </p:nvSpPr>
        <p:spPr>
          <a:xfrm>
            <a:off x="3235879" y="512498"/>
            <a:ext cx="2355169" cy="77603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2800"/>
              <a:buFont typeface="Calibri"/>
              <a:buNone/>
            </a:pPr>
            <a:r>
              <a:rPr lang="en-US" sz="2800" b="1">
                <a:solidFill>
                  <a:srgbClr val="7F7F7F"/>
                </a:solidFill>
                <a:latin typeface="Calibri"/>
                <a:ea typeface="Calibri"/>
                <a:cs typeface="Calibri"/>
                <a:sym typeface="Calibri"/>
              </a:rPr>
              <a:t>PROBLEM QUESTIONS</a:t>
            </a:r>
            <a:br>
              <a:rPr lang="en-US" sz="2800" b="1">
                <a:solidFill>
                  <a:srgbClr val="7F7F7F"/>
                </a:solidFill>
                <a:latin typeface="Calibri"/>
                <a:ea typeface="Calibri"/>
                <a:cs typeface="Calibri"/>
                <a:sym typeface="Calibri"/>
              </a:rPr>
            </a:br>
            <a:r>
              <a:rPr lang="en-US" sz="1800" b="0">
                <a:solidFill>
                  <a:srgbClr val="7F7F7F"/>
                </a:solidFill>
                <a:latin typeface="Calibri"/>
                <a:ea typeface="Calibri"/>
                <a:cs typeface="Calibri"/>
                <a:sym typeface="Calibri"/>
              </a:rPr>
              <a:t>Script</a:t>
            </a:r>
            <a:endParaRPr sz="2800" b="1">
              <a:solidFill>
                <a:srgbClr val="7F7F7F"/>
              </a:solidFill>
              <a:latin typeface="Calibri"/>
              <a:ea typeface="Calibri"/>
              <a:cs typeface="Calibri"/>
              <a:sym typeface="Calibri"/>
            </a:endParaRPr>
          </a:p>
        </p:txBody>
      </p:sp>
      <p:sp>
        <p:nvSpPr>
          <p:cNvPr id="236" name="Google Shape;236;p5"/>
          <p:cNvSpPr/>
          <p:nvPr/>
        </p:nvSpPr>
        <p:spPr>
          <a:xfrm>
            <a:off x="2990511" y="1991202"/>
            <a:ext cx="294258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rgbClr val="7F7F7F"/>
                </a:solidFill>
                <a:latin typeface="Calibri"/>
                <a:ea typeface="Calibri"/>
                <a:cs typeface="Calibri"/>
                <a:sym typeface="Calibri"/>
              </a:rPr>
              <a:t>What </a:t>
            </a:r>
            <a:r>
              <a:rPr lang="en-US" sz="1200" dirty="0" err="1">
                <a:solidFill>
                  <a:srgbClr val="7F7F7F"/>
                </a:solidFill>
                <a:latin typeface="Calibri"/>
                <a:ea typeface="Calibri"/>
                <a:cs typeface="Calibri"/>
                <a:sym typeface="Calibri"/>
              </a:rPr>
              <a:t>arethe</a:t>
            </a:r>
            <a:r>
              <a:rPr lang="en-US" sz="1200" dirty="0">
                <a:solidFill>
                  <a:srgbClr val="7F7F7F"/>
                </a:solidFill>
                <a:latin typeface="Calibri"/>
                <a:ea typeface="Calibri"/>
                <a:cs typeface="Calibri"/>
                <a:sym typeface="Calibri"/>
              </a:rPr>
              <a:t>  top 3 challenges in relation to </a:t>
            </a:r>
            <a:r>
              <a:rPr lang="en-US" sz="1200" dirty="0" err="1">
                <a:solidFill>
                  <a:srgbClr val="7F7F7F"/>
                </a:solidFill>
                <a:latin typeface="Calibri"/>
                <a:ea typeface="Calibri"/>
                <a:cs typeface="Calibri"/>
                <a:sym typeface="Calibri"/>
              </a:rPr>
              <a:t>TaskX</a:t>
            </a:r>
            <a:r>
              <a:rPr lang="en-US" sz="1200" dirty="0">
                <a:solidFill>
                  <a:srgbClr val="7F7F7F"/>
                </a:solidFill>
                <a:latin typeface="Calibri"/>
                <a:ea typeface="Calibri"/>
                <a:cs typeface="Calibri"/>
                <a:sym typeface="Calibri"/>
              </a:rPr>
              <a:t>?</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Why? Tell me more…</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When was the last time you had [problem]?</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How often did this happen to you?</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How did you solve it? How long did it take?</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What went well when solving it?</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What was frustrating or time consuming?</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How much did it cost you?</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Did you tried something else? How did it go?</a:t>
            </a:r>
            <a:endParaRPr dirty="0"/>
          </a:p>
          <a:p>
            <a:pPr marL="0" marR="0" lvl="0" indent="0" algn="l" rtl="0">
              <a:spcBef>
                <a:spcPts val="0"/>
              </a:spcBef>
              <a:spcAft>
                <a:spcPts val="0"/>
              </a:spcAft>
              <a:buNone/>
            </a:pPr>
            <a:r>
              <a:rPr lang="en-US" sz="1200" dirty="0">
                <a:solidFill>
                  <a:srgbClr val="7F7F7F"/>
                </a:solidFill>
                <a:latin typeface="Calibri"/>
                <a:ea typeface="Calibri"/>
                <a:cs typeface="Calibri"/>
                <a:sym typeface="Calibri"/>
              </a:rPr>
              <a:t>If you would describe the ideal solution, how would it look like?</a:t>
            </a:r>
            <a:endParaRPr dirty="0"/>
          </a:p>
        </p:txBody>
      </p:sp>
      <p:sp>
        <p:nvSpPr>
          <p:cNvPr id="237" name="Google Shape;237;p5"/>
          <p:cNvSpPr/>
          <p:nvPr/>
        </p:nvSpPr>
        <p:spPr>
          <a:xfrm>
            <a:off x="5945764" y="3740587"/>
            <a:ext cx="2757290" cy="416807"/>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1">
                <a:solidFill>
                  <a:srgbClr val="109A61"/>
                </a:solidFill>
                <a:latin typeface="Calibri"/>
                <a:ea typeface="Calibri"/>
                <a:cs typeface="Calibri"/>
                <a:sym typeface="Calibri"/>
              </a:rPr>
              <a:t>End with and ASK and always FOLLOW-UP</a:t>
            </a:r>
            <a:endParaRPr/>
          </a:p>
        </p:txBody>
      </p:sp>
      <p:sp>
        <p:nvSpPr>
          <p:cNvPr id="238" name="Google Shape;238;p5"/>
          <p:cNvSpPr/>
          <p:nvPr/>
        </p:nvSpPr>
        <p:spPr>
          <a:xfrm>
            <a:off x="241826" y="3740586"/>
            <a:ext cx="2694010" cy="41680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1">
                <a:solidFill>
                  <a:srgbClr val="7283FF"/>
                </a:solidFill>
                <a:latin typeface="Calibri"/>
                <a:ea typeface="Calibri"/>
                <a:cs typeface="Calibri"/>
                <a:sym typeface="Calibri"/>
              </a:rPr>
              <a:t>What do they DO, SAY, FEEL, SEE, THINK?</a:t>
            </a:r>
            <a:endParaRPr/>
          </a:p>
        </p:txBody>
      </p:sp>
      <p:sp>
        <p:nvSpPr>
          <p:cNvPr id="239" name="Google Shape;239;p5"/>
          <p:cNvSpPr txBox="1"/>
          <p:nvPr/>
        </p:nvSpPr>
        <p:spPr>
          <a:xfrm>
            <a:off x="3067049" y="4419600"/>
            <a:ext cx="5636005" cy="16841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800"/>
              <a:buFont typeface="Arial"/>
              <a:buNone/>
            </a:pPr>
            <a:r>
              <a:rPr lang="en-US" sz="2800" b="1">
                <a:solidFill>
                  <a:srgbClr val="7F7F7F"/>
                </a:solidFill>
                <a:latin typeface="Calibri"/>
                <a:ea typeface="Calibri"/>
                <a:cs typeface="Calibri"/>
                <a:sym typeface="Calibri"/>
              </a:rPr>
              <a:t>Define right research channels in a 6-step exercise:</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Make a list of behavior types and list how you can observe this.</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Define at least three online and/or offline channels per behavior type.</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Create a small experiment to test if you can see that behavior through that channel.</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Assess if you have found enough evidence of (early adopter) behavior.</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Approach more early adopters through successful channels and referrals.</a:t>
            </a:r>
            <a:endParaRPr/>
          </a:p>
          <a:p>
            <a:pPr marL="171450" marR="0" lvl="0" indent="-171450" algn="l" rtl="0">
              <a:lnSpc>
                <a:spcPct val="90000"/>
              </a:lnSpc>
              <a:spcBef>
                <a:spcPts val="0"/>
              </a:spcBef>
              <a:spcAft>
                <a:spcPts val="0"/>
              </a:spcAft>
              <a:buClr>
                <a:srgbClr val="7F7F7F"/>
              </a:buClr>
              <a:buSzPts val="1200"/>
              <a:buFont typeface="Arial"/>
              <a:buChar char="•"/>
            </a:pPr>
            <a:r>
              <a:rPr lang="en-US" sz="1200">
                <a:solidFill>
                  <a:srgbClr val="7F7F7F"/>
                </a:solidFill>
                <a:latin typeface="Calibri"/>
                <a:ea typeface="Calibri"/>
                <a:cs typeface="Calibri"/>
                <a:sym typeface="Calibri"/>
              </a:rPr>
              <a:t>Now go out of the building, and go on a date with your special one.</a:t>
            </a:r>
            <a:endParaRPr/>
          </a:p>
          <a:p>
            <a:pPr marL="0" marR="0" lvl="0" indent="0" algn="l" rtl="0">
              <a:lnSpc>
                <a:spcPct val="90000"/>
              </a:lnSpc>
              <a:spcBef>
                <a:spcPts val="0"/>
              </a:spcBef>
              <a:spcAft>
                <a:spcPts val="0"/>
              </a:spcAft>
              <a:buClr>
                <a:schemeClr val="dk2"/>
              </a:buClr>
              <a:buSzPts val="1200"/>
              <a:buFont typeface="Arial"/>
              <a:buNone/>
            </a:pPr>
            <a:endParaRPr sz="1200">
              <a:solidFill>
                <a:srgbClr val="7F7F7F"/>
              </a:solidFill>
              <a:latin typeface="Calibri"/>
              <a:ea typeface="Calibri"/>
              <a:cs typeface="Calibri"/>
              <a:sym typeface="Calibri"/>
            </a:endParaRPr>
          </a:p>
          <a:p>
            <a:pPr marL="0" marR="0" lvl="0" indent="0" algn="l" rtl="0">
              <a:lnSpc>
                <a:spcPct val="90000"/>
              </a:lnSpc>
              <a:spcBef>
                <a:spcPts val="0"/>
              </a:spcBef>
              <a:spcAft>
                <a:spcPts val="0"/>
              </a:spcAft>
              <a:buClr>
                <a:srgbClr val="7F7F7F"/>
              </a:buClr>
              <a:buSzPts val="1200"/>
              <a:buFont typeface="Arial"/>
              <a:buNone/>
            </a:pPr>
            <a:r>
              <a:rPr lang="en-US" sz="1200">
                <a:solidFill>
                  <a:srgbClr val="7F7F7F"/>
                </a:solidFill>
                <a:latin typeface="Calibri"/>
                <a:ea typeface="Calibri"/>
                <a:cs typeface="Calibri"/>
                <a:sym typeface="Calibri"/>
              </a:rPr>
              <a:t>Every team member should do this exercise individually first and get together to discuss their findings and prioritize the results</a:t>
            </a:r>
            <a:endParaRPr/>
          </a:p>
        </p:txBody>
      </p:sp>
      <p:sp>
        <p:nvSpPr>
          <p:cNvPr id="240" name="Google Shape;240;p5"/>
          <p:cNvSpPr txBox="1"/>
          <p:nvPr/>
        </p:nvSpPr>
        <p:spPr>
          <a:xfrm>
            <a:off x="368750" y="4413405"/>
            <a:ext cx="2440161"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1AD0"/>
              </a:buClr>
              <a:buSzPts val="4000"/>
              <a:buFont typeface="Calibri"/>
              <a:buNone/>
            </a:pPr>
            <a:r>
              <a:rPr lang="en-US" sz="4000" b="1" dirty="0">
                <a:solidFill>
                  <a:srgbClr val="001AD0"/>
                </a:solidFill>
                <a:latin typeface="Calibri"/>
                <a:ea typeface="Calibri"/>
                <a:cs typeface="Calibri"/>
                <a:sym typeface="Calibri"/>
              </a:rPr>
              <a:t>Customer Discovery Interviews</a:t>
            </a:r>
            <a:endParaRPr dirty="0"/>
          </a:p>
        </p:txBody>
      </p:sp>
      <p:sp>
        <p:nvSpPr>
          <p:cNvPr id="241" name="Google Shape;241;p5"/>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t>lean-startup</a:t>
            </a:r>
            <a:endParaRPr dirty="0"/>
          </a:p>
        </p:txBody>
      </p:sp>
      <p:sp>
        <p:nvSpPr>
          <p:cNvPr id="242" name="Google Shape;242;p5"/>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5</a:t>
            </a:fld>
            <a:endParaRPr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6"/>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6</a:t>
            </a:fld>
            <a:endParaRPr/>
          </a:p>
        </p:txBody>
      </p:sp>
      <p:sp>
        <p:nvSpPr>
          <p:cNvPr id="248" name="Google Shape;248;p6"/>
          <p:cNvSpPr txBox="1"/>
          <p:nvPr/>
        </p:nvSpPr>
        <p:spPr>
          <a:xfrm>
            <a:off x="410879" y="512498"/>
            <a:ext cx="5532721"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AB65"/>
              </a:buClr>
              <a:buSzPts val="2800"/>
              <a:buFont typeface="Calibri"/>
              <a:buNone/>
            </a:pPr>
            <a:r>
              <a:rPr lang="en-US" sz="2800" b="1">
                <a:solidFill>
                  <a:srgbClr val="00AB65"/>
                </a:solidFill>
                <a:latin typeface="Calibri"/>
                <a:ea typeface="Calibri"/>
                <a:cs typeface="Calibri"/>
                <a:sym typeface="Calibri"/>
              </a:rPr>
              <a:t>USER RESEARCH METHODS</a:t>
            </a:r>
            <a:br>
              <a:rPr lang="en-US" sz="2800" b="1">
                <a:solidFill>
                  <a:srgbClr val="00AB65"/>
                </a:solidFill>
                <a:latin typeface="Calibri"/>
                <a:ea typeface="Calibri"/>
                <a:cs typeface="Calibri"/>
                <a:sym typeface="Calibri"/>
              </a:rPr>
            </a:br>
            <a:r>
              <a:rPr lang="en-US" sz="2800" b="0">
                <a:solidFill>
                  <a:srgbClr val="00AB65"/>
                </a:solidFill>
                <a:latin typeface="Calibri"/>
                <a:ea typeface="Calibri"/>
                <a:cs typeface="Calibri"/>
                <a:sym typeface="Calibri"/>
              </a:rPr>
              <a:t>Framework overview</a:t>
            </a:r>
            <a:endParaRPr/>
          </a:p>
        </p:txBody>
      </p:sp>
      <p:sp>
        <p:nvSpPr>
          <p:cNvPr id="249" name="Google Shape;249;p6"/>
          <p:cNvSpPr/>
          <p:nvPr/>
        </p:nvSpPr>
        <p:spPr>
          <a:xfrm>
            <a:off x="1104750" y="1816932"/>
            <a:ext cx="4371975" cy="4371975"/>
          </a:xfrm>
          <a:prstGeom prst="rect">
            <a:avLst/>
          </a:prstGeom>
          <a:noFill/>
          <a:ln w="28575" cap="flat" cmpd="sng">
            <a:solidFill>
              <a:srgbClr val="00AB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50" name="Google Shape;250;p6"/>
          <p:cNvCxnSpPr>
            <a:stCxn id="249" idx="0"/>
            <a:endCxn id="249" idx="2"/>
          </p:cNvCxnSpPr>
          <p:nvPr/>
        </p:nvCxnSpPr>
        <p:spPr>
          <a:xfrm>
            <a:off x="3290737" y="1816932"/>
            <a:ext cx="0" cy="4371900"/>
          </a:xfrm>
          <a:prstGeom prst="straightConnector1">
            <a:avLst/>
          </a:prstGeom>
          <a:noFill/>
          <a:ln w="9525" cap="flat" cmpd="sng">
            <a:solidFill>
              <a:schemeClr val="accent1"/>
            </a:solidFill>
            <a:prstDash val="solid"/>
            <a:miter lim="800000"/>
            <a:headEnd type="none" w="sm" len="sm"/>
            <a:tailEnd type="none" w="sm" len="sm"/>
          </a:ln>
        </p:spPr>
      </p:cxnSp>
      <p:cxnSp>
        <p:nvCxnSpPr>
          <p:cNvPr id="251" name="Google Shape;251;p6"/>
          <p:cNvCxnSpPr>
            <a:stCxn id="249" idx="1"/>
            <a:endCxn id="249" idx="3"/>
          </p:cNvCxnSpPr>
          <p:nvPr/>
        </p:nvCxnSpPr>
        <p:spPr>
          <a:xfrm>
            <a:off x="1104750" y="4002920"/>
            <a:ext cx="4371900" cy="0"/>
          </a:xfrm>
          <a:prstGeom prst="straightConnector1">
            <a:avLst/>
          </a:prstGeom>
          <a:noFill/>
          <a:ln w="9525" cap="flat" cmpd="sng">
            <a:solidFill>
              <a:schemeClr val="accent1"/>
            </a:solidFill>
            <a:prstDash val="solid"/>
            <a:miter lim="800000"/>
            <a:headEnd type="none" w="sm" len="sm"/>
            <a:tailEnd type="none" w="sm" len="sm"/>
          </a:ln>
        </p:spPr>
      </p:cxnSp>
      <p:sp>
        <p:nvSpPr>
          <p:cNvPr id="252" name="Google Shape;252;p6"/>
          <p:cNvSpPr txBox="1"/>
          <p:nvPr/>
        </p:nvSpPr>
        <p:spPr>
          <a:xfrm>
            <a:off x="1104751" y="1404191"/>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QUALITATIVE</a:t>
            </a:r>
            <a:endParaRPr/>
          </a:p>
        </p:txBody>
      </p:sp>
      <p:sp>
        <p:nvSpPr>
          <p:cNvPr id="253" name="Google Shape;253;p6"/>
          <p:cNvSpPr/>
          <p:nvPr/>
        </p:nvSpPr>
        <p:spPr>
          <a:xfrm>
            <a:off x="1265179" y="1996440"/>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Usability testing</a:t>
            </a:r>
            <a:endParaRPr/>
          </a:p>
        </p:txBody>
      </p:sp>
      <p:sp>
        <p:nvSpPr>
          <p:cNvPr id="254" name="Google Shape;254;p6"/>
          <p:cNvSpPr txBox="1"/>
          <p:nvPr/>
        </p:nvSpPr>
        <p:spPr>
          <a:xfrm>
            <a:off x="3290737" y="1404190"/>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QUANTITATIVE</a:t>
            </a:r>
            <a:endParaRPr/>
          </a:p>
        </p:txBody>
      </p:sp>
      <p:grpSp>
        <p:nvGrpSpPr>
          <p:cNvPr id="255" name="Google Shape;255;p6"/>
          <p:cNvGrpSpPr/>
          <p:nvPr/>
        </p:nvGrpSpPr>
        <p:grpSpPr>
          <a:xfrm rot="-5400000">
            <a:off x="-1363051" y="3844496"/>
            <a:ext cx="4371974" cy="316848"/>
            <a:chOff x="1104750" y="1089946"/>
            <a:chExt cx="4371974" cy="316848"/>
          </a:xfrm>
        </p:grpSpPr>
        <p:sp>
          <p:nvSpPr>
            <p:cNvPr id="256" name="Google Shape;256;p6"/>
            <p:cNvSpPr txBox="1"/>
            <p:nvPr/>
          </p:nvSpPr>
          <p:spPr>
            <a:xfrm>
              <a:off x="1104750" y="1089947"/>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ATITUDINAL</a:t>
              </a:r>
              <a:endParaRPr/>
            </a:p>
          </p:txBody>
        </p:sp>
        <p:sp>
          <p:nvSpPr>
            <p:cNvPr id="257" name="Google Shape;257;p6"/>
            <p:cNvSpPr txBox="1"/>
            <p:nvPr/>
          </p:nvSpPr>
          <p:spPr>
            <a:xfrm>
              <a:off x="3290736" y="1089946"/>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BEHAVIOURAL</a:t>
              </a:r>
              <a:endParaRPr/>
            </a:p>
          </p:txBody>
        </p:sp>
      </p:grpSp>
      <p:sp>
        <p:nvSpPr>
          <p:cNvPr id="258" name="Google Shape;258;p6"/>
          <p:cNvSpPr/>
          <p:nvPr/>
        </p:nvSpPr>
        <p:spPr>
          <a:xfrm>
            <a:off x="3421222" y="1996440"/>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A/B Testing</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User analytics</a:t>
            </a:r>
            <a:endParaRPr/>
          </a:p>
        </p:txBody>
      </p:sp>
      <p:sp>
        <p:nvSpPr>
          <p:cNvPr id="259" name="Google Shape;259;p6"/>
          <p:cNvSpPr/>
          <p:nvPr/>
        </p:nvSpPr>
        <p:spPr>
          <a:xfrm>
            <a:off x="1265179" y="4159313"/>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User interviews</a:t>
            </a:r>
            <a:endParaRPr/>
          </a:p>
        </p:txBody>
      </p:sp>
      <p:sp>
        <p:nvSpPr>
          <p:cNvPr id="260" name="Google Shape;260;p6"/>
          <p:cNvSpPr/>
          <p:nvPr/>
        </p:nvSpPr>
        <p:spPr>
          <a:xfrm>
            <a:off x="3421222" y="4159313"/>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Surveys</a:t>
            </a:r>
            <a:endParaRPr/>
          </a:p>
        </p:txBody>
      </p:sp>
      <p:sp>
        <p:nvSpPr>
          <p:cNvPr id="261" name="Google Shape;261;p6"/>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a:spLocks noGrp="1"/>
          </p:cNvSpPr>
          <p:nvPr>
            <p:ph type="title"/>
          </p:nvPr>
        </p:nvSpPr>
        <p:spPr>
          <a:xfrm>
            <a:off x="410878" y="512498"/>
            <a:ext cx="10840632" cy="7760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800"/>
              <a:buFont typeface="Calibri"/>
              <a:buNone/>
            </a:pPr>
            <a:r>
              <a:rPr lang="en-US"/>
              <a:t>Achieve Product-Market-Fit and Accelerated Growth by ever faster BUILD-MEASURE-LEARN execution cycle</a:t>
            </a:r>
            <a:endParaRPr/>
          </a:p>
        </p:txBody>
      </p:sp>
      <p:grpSp>
        <p:nvGrpSpPr>
          <p:cNvPr id="267" name="Google Shape;267;p7"/>
          <p:cNvGrpSpPr/>
          <p:nvPr/>
        </p:nvGrpSpPr>
        <p:grpSpPr>
          <a:xfrm>
            <a:off x="3616398" y="1741468"/>
            <a:ext cx="5144030" cy="4539544"/>
            <a:chOff x="6015583" y="1369644"/>
            <a:chExt cx="5144030" cy="4539544"/>
          </a:xfrm>
        </p:grpSpPr>
        <p:pic>
          <p:nvPicPr>
            <p:cNvPr id="268" name="Google Shape;268;p7"/>
            <p:cNvPicPr preferRelativeResize="0"/>
            <p:nvPr/>
          </p:nvPicPr>
          <p:blipFill rotWithShape="1">
            <a:blip r:embed="rId3">
              <a:alphaModFix/>
            </a:blip>
            <a:srcRect l="22948" t="6874" r="18679" b="5764"/>
            <a:stretch/>
          </p:blipFill>
          <p:spPr>
            <a:xfrm>
              <a:off x="6015583" y="1369644"/>
              <a:ext cx="5144030" cy="4539544"/>
            </a:xfrm>
            <a:prstGeom prst="rect">
              <a:avLst/>
            </a:prstGeom>
            <a:noFill/>
            <a:ln>
              <a:noFill/>
            </a:ln>
          </p:spPr>
        </p:pic>
        <p:sp>
          <p:nvSpPr>
            <p:cNvPr id="269" name="Google Shape;269;p7"/>
            <p:cNvSpPr/>
            <p:nvPr/>
          </p:nvSpPr>
          <p:spPr>
            <a:xfrm>
              <a:off x="6015583" y="2490501"/>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AB65"/>
                  </a:solidFill>
                  <a:latin typeface="Calibri"/>
                  <a:ea typeface="Calibri"/>
                  <a:cs typeface="Calibri"/>
                  <a:sym typeface="Calibri"/>
                </a:rPr>
                <a:t>LEARN</a:t>
              </a:r>
              <a:endParaRPr/>
            </a:p>
          </p:txBody>
        </p:sp>
        <p:sp>
          <p:nvSpPr>
            <p:cNvPr id="270" name="Google Shape;270;p7"/>
            <p:cNvSpPr/>
            <p:nvPr/>
          </p:nvSpPr>
          <p:spPr>
            <a:xfrm>
              <a:off x="9645538" y="2490501"/>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AB65"/>
                  </a:solidFill>
                  <a:latin typeface="Calibri"/>
                  <a:ea typeface="Calibri"/>
                  <a:cs typeface="Calibri"/>
                  <a:sym typeface="Calibri"/>
                </a:rPr>
                <a:t>BUILD</a:t>
              </a:r>
              <a:endParaRPr/>
            </a:p>
          </p:txBody>
        </p:sp>
        <p:sp>
          <p:nvSpPr>
            <p:cNvPr id="271" name="Google Shape;271;p7"/>
            <p:cNvSpPr/>
            <p:nvPr/>
          </p:nvSpPr>
          <p:spPr>
            <a:xfrm>
              <a:off x="7838468" y="5383253"/>
              <a:ext cx="1498261"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800" b="1">
                  <a:solidFill>
                    <a:srgbClr val="00AB65"/>
                  </a:solidFill>
                  <a:latin typeface="Calibri"/>
                  <a:ea typeface="Calibri"/>
                  <a:cs typeface="Calibri"/>
                  <a:sym typeface="Calibri"/>
                </a:rPr>
                <a:t>MEASURE</a:t>
              </a:r>
              <a:endParaRPr/>
            </a:p>
          </p:txBody>
        </p:sp>
        <p:sp>
          <p:nvSpPr>
            <p:cNvPr id="272" name="Google Shape;272;p7"/>
            <p:cNvSpPr/>
            <p:nvPr/>
          </p:nvSpPr>
          <p:spPr>
            <a:xfrm>
              <a:off x="6231458" y="4241968"/>
              <a:ext cx="930302"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A2F5D3"/>
                  </a:solidFill>
                  <a:latin typeface="Calibri"/>
                  <a:ea typeface="Calibri"/>
                  <a:cs typeface="Calibri"/>
                  <a:sym typeface="Calibri"/>
                </a:rPr>
                <a:t>DATA</a:t>
              </a:r>
              <a:endParaRPr/>
            </a:p>
          </p:txBody>
        </p:sp>
        <p:sp>
          <p:nvSpPr>
            <p:cNvPr id="273" name="Google Shape;273;p7"/>
            <p:cNvSpPr/>
            <p:nvPr/>
          </p:nvSpPr>
          <p:spPr>
            <a:xfrm>
              <a:off x="7967296" y="1402396"/>
              <a:ext cx="1023332"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A2F5D3"/>
                  </a:solidFill>
                  <a:latin typeface="Calibri"/>
                  <a:ea typeface="Calibri"/>
                  <a:cs typeface="Calibri"/>
                  <a:sym typeface="Calibri"/>
                </a:rPr>
                <a:t>IDEAS</a:t>
              </a:r>
              <a:endParaRPr/>
            </a:p>
          </p:txBody>
        </p:sp>
        <p:sp>
          <p:nvSpPr>
            <p:cNvPr id="274" name="Google Shape;274;p7"/>
            <p:cNvSpPr/>
            <p:nvPr/>
          </p:nvSpPr>
          <p:spPr>
            <a:xfrm>
              <a:off x="9590809" y="4251021"/>
              <a:ext cx="1498261"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A2F5D3"/>
                  </a:solidFill>
                  <a:latin typeface="Calibri"/>
                  <a:ea typeface="Calibri"/>
                  <a:cs typeface="Calibri"/>
                  <a:sym typeface="Calibri"/>
                </a:rPr>
                <a:t>PRODUCT</a:t>
              </a:r>
              <a:endParaRPr/>
            </a:p>
          </p:txBody>
        </p:sp>
        <p:sp>
          <p:nvSpPr>
            <p:cNvPr id="275" name="Google Shape;275;p7"/>
            <p:cNvSpPr/>
            <p:nvPr/>
          </p:nvSpPr>
          <p:spPr>
            <a:xfrm>
              <a:off x="8093839" y="1752789"/>
              <a:ext cx="845700" cy="348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18E692"/>
                  </a:solidFill>
                  <a:latin typeface="Calibri"/>
                  <a:ea typeface="Calibri"/>
                  <a:cs typeface="Calibri"/>
                  <a:sym typeface="Calibri"/>
                </a:rPr>
                <a:t>EXECUTION</a:t>
              </a:r>
              <a:endParaRPr/>
            </a:p>
            <a:p>
              <a:pPr marL="0" marR="0" lvl="0" indent="0" algn="ctr" rtl="0">
                <a:spcBef>
                  <a:spcPts val="0"/>
                </a:spcBef>
                <a:spcAft>
                  <a:spcPts val="0"/>
                </a:spcAft>
                <a:buNone/>
              </a:pPr>
              <a:r>
                <a:rPr lang="en-US" sz="1200">
                  <a:solidFill>
                    <a:srgbClr val="18E692"/>
                  </a:solidFill>
                  <a:latin typeface="Calibri"/>
                  <a:ea typeface="Calibri"/>
                  <a:cs typeface="Calibri"/>
                  <a:sym typeface="Calibri"/>
                </a:rPr>
                <a:t>CYCLE</a:t>
              </a:r>
              <a:endParaRPr/>
            </a:p>
          </p:txBody>
        </p:sp>
      </p:grpSp>
      <p:grpSp>
        <p:nvGrpSpPr>
          <p:cNvPr id="276" name="Google Shape;276;p7"/>
          <p:cNvGrpSpPr/>
          <p:nvPr/>
        </p:nvGrpSpPr>
        <p:grpSpPr>
          <a:xfrm>
            <a:off x="4406973" y="2352067"/>
            <a:ext cx="3580436" cy="3112326"/>
            <a:chOff x="6806158" y="1980243"/>
            <a:chExt cx="3580436" cy="3112326"/>
          </a:xfrm>
        </p:grpSpPr>
        <p:sp>
          <p:nvSpPr>
            <p:cNvPr id="277" name="Google Shape;277;p7"/>
            <p:cNvSpPr/>
            <p:nvPr/>
          </p:nvSpPr>
          <p:spPr>
            <a:xfrm>
              <a:off x="6806158" y="3036341"/>
              <a:ext cx="1362055" cy="348811"/>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ACE"/>
                  </a:solidFill>
                  <a:latin typeface="Calibri"/>
                  <a:ea typeface="Calibri"/>
                  <a:cs typeface="Calibri"/>
                  <a:sym typeface="Calibri"/>
                </a:rPr>
                <a:t>HYPOTHESIS</a:t>
              </a:r>
              <a:endParaRPr/>
            </a:p>
          </p:txBody>
        </p:sp>
        <p:sp>
          <p:nvSpPr>
            <p:cNvPr id="278" name="Google Shape;278;p7"/>
            <p:cNvSpPr/>
            <p:nvPr/>
          </p:nvSpPr>
          <p:spPr>
            <a:xfrm>
              <a:off x="7868471" y="4453025"/>
              <a:ext cx="1362055" cy="288274"/>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ACE"/>
                  </a:solidFill>
                  <a:latin typeface="Calibri"/>
                  <a:ea typeface="Calibri"/>
                  <a:cs typeface="Calibri"/>
                  <a:sym typeface="Calibri"/>
                </a:rPr>
                <a:t>METRICS</a:t>
              </a:r>
              <a:endParaRPr/>
            </a:p>
          </p:txBody>
        </p:sp>
        <p:sp>
          <p:nvSpPr>
            <p:cNvPr id="279" name="Google Shape;279;p7"/>
            <p:cNvSpPr/>
            <p:nvPr/>
          </p:nvSpPr>
          <p:spPr>
            <a:xfrm>
              <a:off x="9024539" y="3062211"/>
              <a:ext cx="1362055" cy="348811"/>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001ACE"/>
                  </a:solidFill>
                  <a:latin typeface="Calibri"/>
                  <a:ea typeface="Calibri"/>
                  <a:cs typeface="Calibri"/>
                  <a:sym typeface="Calibri"/>
                </a:rPr>
                <a:t>MVPs</a:t>
              </a:r>
              <a:endParaRPr/>
            </a:p>
          </p:txBody>
        </p:sp>
        <p:sp>
          <p:nvSpPr>
            <p:cNvPr id="280" name="Google Shape;280;p7"/>
            <p:cNvSpPr/>
            <p:nvPr/>
          </p:nvSpPr>
          <p:spPr>
            <a:xfrm>
              <a:off x="8165073" y="2520097"/>
              <a:ext cx="768845" cy="348811"/>
            </a:xfrm>
            <a:prstGeom prst="rect">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7283FF"/>
                  </a:solidFill>
                  <a:latin typeface="Calibri"/>
                  <a:ea typeface="Calibri"/>
                  <a:cs typeface="Calibri"/>
                  <a:sym typeface="Calibri"/>
                </a:rPr>
                <a:t>PLANNING</a:t>
              </a:r>
              <a:endParaRPr/>
            </a:p>
            <a:p>
              <a:pPr marL="0" marR="0" lvl="0" indent="0" algn="ctr" rtl="0">
                <a:spcBef>
                  <a:spcPts val="0"/>
                </a:spcBef>
                <a:spcAft>
                  <a:spcPts val="0"/>
                </a:spcAft>
                <a:buNone/>
              </a:pPr>
              <a:r>
                <a:rPr lang="en-US" sz="1200">
                  <a:solidFill>
                    <a:srgbClr val="7283FF"/>
                  </a:solidFill>
                  <a:latin typeface="Calibri"/>
                  <a:ea typeface="Calibri"/>
                  <a:cs typeface="Calibri"/>
                  <a:sym typeface="Calibri"/>
                </a:rPr>
                <a:t>CYCLE</a:t>
              </a:r>
              <a:endParaRPr/>
            </a:p>
          </p:txBody>
        </p:sp>
        <p:grpSp>
          <p:nvGrpSpPr>
            <p:cNvPr id="281" name="Google Shape;281;p7"/>
            <p:cNvGrpSpPr/>
            <p:nvPr/>
          </p:nvGrpSpPr>
          <p:grpSpPr>
            <a:xfrm>
              <a:off x="7001317" y="1980243"/>
              <a:ext cx="3096359" cy="3112326"/>
              <a:chOff x="7001317" y="1980243"/>
              <a:chExt cx="3096359" cy="3112326"/>
            </a:xfrm>
          </p:grpSpPr>
          <p:sp>
            <p:nvSpPr>
              <p:cNvPr id="282" name="Google Shape;282;p7"/>
              <p:cNvSpPr/>
              <p:nvPr/>
            </p:nvSpPr>
            <p:spPr>
              <a:xfrm rot="-1366273" flipH="1">
                <a:off x="7395462" y="2393105"/>
                <a:ext cx="2323716" cy="2286608"/>
              </a:xfrm>
              <a:prstGeom prst="arc">
                <a:avLst>
                  <a:gd name="adj1" fmla="val 10998461"/>
                  <a:gd name="adj2" fmla="val 18727202"/>
                </a:avLst>
              </a:prstGeom>
              <a:noFill/>
              <a:ln w="9525" cap="flat" cmpd="sng">
                <a:solidFill>
                  <a:srgbClr val="001AD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dk1"/>
                  </a:solidFill>
                  <a:latin typeface="Calibri"/>
                  <a:ea typeface="Calibri"/>
                  <a:cs typeface="Calibri"/>
                  <a:sym typeface="Calibri"/>
                </a:endParaRPr>
              </a:p>
            </p:txBody>
          </p:sp>
          <p:sp>
            <p:nvSpPr>
              <p:cNvPr id="283" name="Google Shape;283;p7"/>
              <p:cNvSpPr/>
              <p:nvPr/>
            </p:nvSpPr>
            <p:spPr>
              <a:xfrm rot="-6735768" flipH="1">
                <a:off x="7398131" y="2372926"/>
                <a:ext cx="2323679" cy="2286704"/>
              </a:xfrm>
              <a:prstGeom prst="arc">
                <a:avLst>
                  <a:gd name="adj1" fmla="val 14510100"/>
                  <a:gd name="adj2" fmla="val 18320410"/>
                </a:avLst>
              </a:prstGeom>
              <a:noFill/>
              <a:ln w="9525" cap="flat" cmpd="sng">
                <a:solidFill>
                  <a:srgbClr val="001AD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dk1"/>
                  </a:solidFill>
                  <a:latin typeface="Calibri"/>
                  <a:ea typeface="Calibri"/>
                  <a:cs typeface="Calibri"/>
                  <a:sym typeface="Calibri"/>
                </a:endParaRPr>
              </a:p>
            </p:txBody>
          </p:sp>
          <p:sp>
            <p:nvSpPr>
              <p:cNvPr id="284" name="Google Shape;284;p7"/>
              <p:cNvSpPr/>
              <p:nvPr/>
            </p:nvSpPr>
            <p:spPr>
              <a:xfrm rot="7033275" flipH="1">
                <a:off x="7387657" y="2393054"/>
                <a:ext cx="2323679" cy="2286704"/>
              </a:xfrm>
              <a:prstGeom prst="arc">
                <a:avLst>
                  <a:gd name="adj1" fmla="val 14510100"/>
                  <a:gd name="adj2" fmla="val 18320410"/>
                </a:avLst>
              </a:prstGeom>
              <a:noFill/>
              <a:ln w="9525" cap="flat" cmpd="sng">
                <a:solidFill>
                  <a:srgbClr val="001AD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054">
                  <a:solidFill>
                    <a:schemeClr val="dk1"/>
                  </a:solidFill>
                  <a:latin typeface="Calibri"/>
                  <a:ea typeface="Calibri"/>
                  <a:cs typeface="Calibri"/>
                  <a:sym typeface="Calibri"/>
                </a:endParaRPr>
              </a:p>
            </p:txBody>
          </p:sp>
        </p:grpSp>
      </p:grpSp>
      <p:sp>
        <p:nvSpPr>
          <p:cNvPr id="285" name="Google Shape;285;p7"/>
          <p:cNvSpPr/>
          <p:nvPr/>
        </p:nvSpPr>
        <p:spPr>
          <a:xfrm>
            <a:off x="8802617" y="1821022"/>
            <a:ext cx="3200400" cy="4076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7283FF"/>
                </a:solidFill>
                <a:latin typeface="Calibri"/>
                <a:ea typeface="Calibri"/>
                <a:cs typeface="Calibri"/>
                <a:sym typeface="Calibri"/>
              </a:rPr>
              <a:t>Planning cycle works in reverse from Execution one</a:t>
            </a:r>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It is the key to SUCCESS by enabling FAILURES. It advocates for up-front definition of the learning goals and then to validate those.</a:t>
            </a:r>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There are 2 types of </a:t>
            </a:r>
            <a:r>
              <a:rPr lang="en-US" sz="1200" b="1">
                <a:solidFill>
                  <a:srgbClr val="7283FF"/>
                </a:solidFill>
                <a:latin typeface="Calibri"/>
                <a:ea typeface="Calibri"/>
                <a:cs typeface="Calibri"/>
                <a:sym typeface="Calibri"/>
              </a:rPr>
              <a:t>HYPOTHESIS</a:t>
            </a:r>
            <a:r>
              <a:rPr lang="en-US" sz="1200">
                <a:solidFill>
                  <a:srgbClr val="7283FF"/>
                </a:solidFill>
                <a:latin typeface="Calibri"/>
                <a:ea typeface="Calibri"/>
                <a:cs typeface="Calibri"/>
                <a:sym typeface="Calibri"/>
              </a:rPr>
              <a:t> – one is addressing the expected </a:t>
            </a:r>
            <a:r>
              <a:rPr lang="en-US" sz="1200" b="1">
                <a:solidFill>
                  <a:srgbClr val="7283FF"/>
                </a:solidFill>
                <a:latin typeface="Calibri"/>
                <a:ea typeface="Calibri"/>
                <a:cs typeface="Calibri"/>
                <a:sym typeface="Calibri"/>
              </a:rPr>
              <a:t>GROWTH</a:t>
            </a:r>
            <a:r>
              <a:rPr lang="en-US" sz="1200">
                <a:solidFill>
                  <a:srgbClr val="7283FF"/>
                </a:solidFill>
                <a:latin typeface="Calibri"/>
                <a:ea typeface="Calibri"/>
                <a:cs typeface="Calibri"/>
                <a:sym typeface="Calibri"/>
              </a:rPr>
              <a:t> and other the supposed </a:t>
            </a:r>
            <a:r>
              <a:rPr lang="en-US" sz="1200" b="1">
                <a:solidFill>
                  <a:srgbClr val="7283FF"/>
                </a:solidFill>
                <a:latin typeface="Calibri"/>
                <a:ea typeface="Calibri"/>
                <a:cs typeface="Calibri"/>
                <a:sym typeface="Calibri"/>
              </a:rPr>
              <a:t>VALUE</a:t>
            </a:r>
            <a:r>
              <a:rPr lang="en-US" sz="1200">
                <a:solidFill>
                  <a:srgbClr val="7283FF"/>
                </a:solidFill>
                <a:latin typeface="Calibri"/>
                <a:ea typeface="Calibri"/>
                <a:cs typeface="Calibri"/>
                <a:sym typeface="Calibri"/>
              </a:rPr>
              <a:t> delivered to users</a:t>
            </a:r>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To be able to validate those hypothesis, right </a:t>
            </a:r>
            <a:r>
              <a:rPr lang="en-US" sz="1200" b="1">
                <a:solidFill>
                  <a:srgbClr val="7283FF"/>
                </a:solidFill>
                <a:latin typeface="Calibri"/>
                <a:ea typeface="Calibri"/>
                <a:cs typeface="Calibri"/>
                <a:sym typeface="Calibri"/>
              </a:rPr>
              <a:t>METRICS</a:t>
            </a:r>
            <a:r>
              <a:rPr lang="en-US" sz="1200">
                <a:solidFill>
                  <a:srgbClr val="7283FF"/>
                </a:solidFill>
                <a:latin typeface="Calibri"/>
                <a:ea typeface="Calibri"/>
                <a:cs typeface="Calibri"/>
                <a:sym typeface="Calibri"/>
              </a:rPr>
              <a:t> need to be define, avoiding so called vanity metrics.</a:t>
            </a:r>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Knowing what you need to measure, it is time to define what is the fastest and the cheapest way of engaging with the users and collect the necessary data to confirm or infirm your hypothesis. Those are your Minimum Viable Products or </a:t>
            </a:r>
            <a:r>
              <a:rPr lang="en-US" sz="1200" b="1">
                <a:solidFill>
                  <a:srgbClr val="7283FF"/>
                </a:solidFill>
                <a:latin typeface="Calibri"/>
                <a:ea typeface="Calibri"/>
                <a:cs typeface="Calibri"/>
                <a:sym typeface="Calibri"/>
              </a:rPr>
              <a:t>MVPs</a:t>
            </a:r>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a:p>
            <a:pPr marL="0" marR="0" lvl="0" indent="0" algn="l" rtl="0">
              <a:spcBef>
                <a:spcPts val="0"/>
              </a:spcBef>
              <a:spcAft>
                <a:spcPts val="0"/>
              </a:spcAft>
              <a:buNone/>
            </a:pPr>
            <a:endParaRPr sz="1200">
              <a:solidFill>
                <a:srgbClr val="7283FF"/>
              </a:solidFill>
              <a:latin typeface="Calibri"/>
              <a:ea typeface="Calibri"/>
              <a:cs typeface="Calibri"/>
              <a:sym typeface="Calibri"/>
            </a:endParaRPr>
          </a:p>
        </p:txBody>
      </p:sp>
      <p:sp>
        <p:nvSpPr>
          <p:cNvPr id="286" name="Google Shape;286;p7"/>
          <p:cNvSpPr/>
          <p:nvPr/>
        </p:nvSpPr>
        <p:spPr>
          <a:xfrm>
            <a:off x="8802617" y="1393319"/>
            <a:ext cx="2448900" cy="288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a:solidFill>
                  <a:srgbClr val="7283FF"/>
                </a:solidFill>
                <a:latin typeface="Calibri"/>
                <a:ea typeface="Calibri"/>
                <a:cs typeface="Calibri"/>
                <a:sym typeface="Calibri"/>
              </a:rPr>
              <a:t>PLANNING</a:t>
            </a:r>
            <a:endParaRPr/>
          </a:p>
        </p:txBody>
      </p:sp>
      <p:sp>
        <p:nvSpPr>
          <p:cNvPr id="287" name="Google Shape;287;p7"/>
          <p:cNvSpPr/>
          <p:nvPr/>
        </p:nvSpPr>
        <p:spPr>
          <a:xfrm>
            <a:off x="186498" y="1859499"/>
            <a:ext cx="3200400" cy="3848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18E692"/>
                </a:solidFill>
                <a:latin typeface="Calibri"/>
                <a:ea typeface="Calibri"/>
                <a:cs typeface="Calibri"/>
                <a:sym typeface="Calibri"/>
              </a:rPr>
              <a:t>Build-Measure-Learn cycle is the engine that powers the growth of the business. As the cycle repeats, it also shorten, accelerating with each iteration. There are 3 types of </a:t>
            </a:r>
            <a:r>
              <a:rPr lang="en-US" sz="1200" b="1">
                <a:solidFill>
                  <a:srgbClr val="18E692"/>
                </a:solidFill>
                <a:latin typeface="Calibri"/>
                <a:ea typeface="Calibri"/>
                <a:cs typeface="Calibri"/>
                <a:sym typeface="Calibri"/>
              </a:rPr>
              <a:t>GROWTH ENGINES: Sticky, Viral, Paid</a:t>
            </a:r>
            <a:endParaRPr/>
          </a:p>
          <a:p>
            <a:pPr marL="0" marR="0" lvl="0" indent="0" algn="r" rtl="0">
              <a:spcBef>
                <a:spcPts val="0"/>
              </a:spcBef>
              <a:spcAft>
                <a:spcPts val="0"/>
              </a:spcAft>
              <a:buNone/>
            </a:pPr>
            <a:endParaRPr sz="1200">
              <a:solidFill>
                <a:srgbClr val="18E692"/>
              </a:solidFill>
              <a:latin typeface="Calibri"/>
              <a:ea typeface="Calibri"/>
              <a:cs typeface="Calibri"/>
              <a:sym typeface="Calibri"/>
            </a:endParaRPr>
          </a:p>
          <a:p>
            <a:pPr marL="0" marR="0" lvl="0" indent="0" algn="r" rtl="0">
              <a:spcBef>
                <a:spcPts val="0"/>
              </a:spcBef>
              <a:spcAft>
                <a:spcPts val="0"/>
              </a:spcAft>
              <a:buNone/>
            </a:pPr>
            <a:endParaRPr sz="1200">
              <a:solidFill>
                <a:srgbClr val="18E692"/>
              </a:solidFill>
              <a:latin typeface="Calibri"/>
              <a:ea typeface="Calibri"/>
              <a:cs typeface="Calibri"/>
              <a:sym typeface="Calibri"/>
            </a:endParaRPr>
          </a:p>
          <a:p>
            <a:pPr marL="0" marR="0" lvl="0" indent="0" algn="r" rtl="0">
              <a:spcBef>
                <a:spcPts val="0"/>
              </a:spcBef>
              <a:spcAft>
                <a:spcPts val="0"/>
              </a:spcAft>
              <a:buNone/>
            </a:pPr>
            <a:r>
              <a:rPr lang="en-US" sz="1200">
                <a:solidFill>
                  <a:srgbClr val="18E692"/>
                </a:solidFill>
                <a:latin typeface="Calibri"/>
                <a:ea typeface="Calibri"/>
                <a:cs typeface="Calibri"/>
                <a:sym typeface="Calibri"/>
              </a:rPr>
              <a:t>Collecting right data enables the </a:t>
            </a:r>
            <a:r>
              <a:rPr lang="en-US" sz="1200" b="1">
                <a:solidFill>
                  <a:srgbClr val="18E692"/>
                </a:solidFill>
                <a:latin typeface="Calibri"/>
                <a:ea typeface="Calibri"/>
                <a:cs typeface="Calibri"/>
                <a:sym typeface="Calibri"/>
              </a:rPr>
              <a:t>INNOVATION ACCOUNTING </a:t>
            </a:r>
            <a:r>
              <a:rPr lang="en-US" sz="1200">
                <a:solidFill>
                  <a:srgbClr val="18E692"/>
                </a:solidFill>
                <a:latin typeface="Calibri"/>
                <a:ea typeface="Calibri"/>
                <a:cs typeface="Calibri"/>
                <a:sym typeface="Calibri"/>
              </a:rPr>
              <a:t>that is key to steering the execution in order to avoid waste.</a:t>
            </a:r>
            <a:endParaRPr/>
          </a:p>
          <a:p>
            <a:pPr marL="0" marR="0" lvl="0" indent="0" algn="r" rtl="0">
              <a:spcBef>
                <a:spcPts val="0"/>
              </a:spcBef>
              <a:spcAft>
                <a:spcPts val="0"/>
              </a:spcAft>
              <a:buNone/>
            </a:pPr>
            <a:endParaRPr sz="1200">
              <a:solidFill>
                <a:srgbClr val="18E692"/>
              </a:solidFill>
              <a:latin typeface="Calibri"/>
              <a:ea typeface="Calibri"/>
              <a:cs typeface="Calibri"/>
              <a:sym typeface="Calibri"/>
            </a:endParaRPr>
          </a:p>
          <a:p>
            <a:pPr marL="0" marR="0" lvl="0" indent="0" algn="r" rtl="0">
              <a:spcBef>
                <a:spcPts val="0"/>
              </a:spcBef>
              <a:spcAft>
                <a:spcPts val="0"/>
              </a:spcAft>
              <a:buNone/>
            </a:pPr>
            <a:r>
              <a:rPr lang="en-US" sz="1200">
                <a:solidFill>
                  <a:srgbClr val="18E692"/>
                </a:solidFill>
                <a:latin typeface="Calibri"/>
                <a:ea typeface="Calibri"/>
                <a:cs typeface="Calibri"/>
                <a:sym typeface="Calibri"/>
              </a:rPr>
              <a:t>Every investment in execution has to be VALIDATED leading to what it is now called</a:t>
            </a:r>
            <a:br>
              <a:rPr lang="en-US" sz="1200">
                <a:solidFill>
                  <a:srgbClr val="18E692"/>
                </a:solidFill>
                <a:latin typeface="Calibri"/>
                <a:ea typeface="Calibri"/>
                <a:cs typeface="Calibri"/>
                <a:sym typeface="Calibri"/>
              </a:rPr>
            </a:br>
            <a:r>
              <a:rPr lang="en-US" sz="1200" b="1">
                <a:solidFill>
                  <a:srgbClr val="18E692"/>
                </a:solidFill>
                <a:latin typeface="Calibri"/>
                <a:ea typeface="Calibri"/>
                <a:cs typeface="Calibri"/>
                <a:sym typeface="Calibri"/>
              </a:rPr>
              <a:t>VALIDATED LEARNING</a:t>
            </a:r>
            <a:endParaRPr/>
          </a:p>
          <a:p>
            <a:pPr marL="0" marR="0" lvl="0" indent="0" algn="r" rtl="0">
              <a:spcBef>
                <a:spcPts val="0"/>
              </a:spcBef>
              <a:spcAft>
                <a:spcPts val="0"/>
              </a:spcAft>
              <a:buNone/>
            </a:pPr>
            <a:endParaRPr sz="1200">
              <a:solidFill>
                <a:srgbClr val="18E692"/>
              </a:solidFill>
              <a:latin typeface="Calibri"/>
              <a:ea typeface="Calibri"/>
              <a:cs typeface="Calibri"/>
              <a:sym typeface="Calibri"/>
            </a:endParaRPr>
          </a:p>
          <a:p>
            <a:pPr marL="0" marR="0" lvl="0" indent="0" algn="r" rtl="0">
              <a:spcBef>
                <a:spcPts val="0"/>
              </a:spcBef>
              <a:spcAft>
                <a:spcPts val="0"/>
              </a:spcAft>
              <a:buNone/>
            </a:pPr>
            <a:r>
              <a:rPr lang="en-US" sz="1200">
                <a:solidFill>
                  <a:srgbClr val="18E692"/>
                </a:solidFill>
                <a:latin typeface="Calibri"/>
                <a:ea typeface="Calibri"/>
                <a:cs typeface="Calibri"/>
                <a:sym typeface="Calibri"/>
              </a:rPr>
              <a:t>There are 3 main </a:t>
            </a:r>
            <a:r>
              <a:rPr lang="en-US" sz="1200" b="1">
                <a:solidFill>
                  <a:srgbClr val="18E692"/>
                </a:solidFill>
                <a:latin typeface="Calibri"/>
                <a:ea typeface="Calibri"/>
                <a:cs typeface="Calibri"/>
                <a:sym typeface="Calibri"/>
              </a:rPr>
              <a:t>LEARNING MILESTONES</a:t>
            </a:r>
            <a:r>
              <a:rPr lang="en-US" sz="1200">
                <a:solidFill>
                  <a:srgbClr val="18E692"/>
                </a:solidFill>
                <a:latin typeface="Calibri"/>
                <a:ea typeface="Calibri"/>
                <a:cs typeface="Calibri"/>
                <a:sym typeface="Calibri"/>
              </a:rPr>
              <a:t>:</a:t>
            </a:r>
            <a:endParaRPr/>
          </a:p>
          <a:p>
            <a:pPr marL="1484313" marR="0" lvl="3" indent="0" algn="l" rtl="0">
              <a:spcBef>
                <a:spcPts val="0"/>
              </a:spcBef>
              <a:spcAft>
                <a:spcPts val="0"/>
              </a:spcAft>
              <a:buNone/>
            </a:pPr>
            <a:r>
              <a:rPr lang="en-US" sz="1200" b="0" i="0" u="none" strike="noStrike" cap="none">
                <a:solidFill>
                  <a:srgbClr val="18E692"/>
                </a:solidFill>
                <a:latin typeface="Calibri"/>
                <a:ea typeface="Calibri"/>
                <a:cs typeface="Calibri"/>
                <a:sym typeface="Calibri"/>
              </a:rPr>
              <a:t>1. Create the </a:t>
            </a:r>
            <a:r>
              <a:rPr lang="en-US" sz="1200" b="1" i="0" u="none" strike="noStrike" cap="none">
                <a:solidFill>
                  <a:srgbClr val="18E692"/>
                </a:solidFill>
                <a:latin typeface="Calibri"/>
                <a:ea typeface="Calibri"/>
                <a:cs typeface="Calibri"/>
                <a:sym typeface="Calibri"/>
              </a:rPr>
              <a:t>BASELINE</a:t>
            </a:r>
            <a:endParaRPr/>
          </a:p>
          <a:p>
            <a:pPr marL="1484313" marR="0" lvl="3" indent="0" algn="l" rtl="0">
              <a:spcBef>
                <a:spcPts val="0"/>
              </a:spcBef>
              <a:spcAft>
                <a:spcPts val="0"/>
              </a:spcAft>
              <a:buNone/>
            </a:pPr>
            <a:r>
              <a:rPr lang="en-US" sz="1200" b="1" i="0" u="none" strike="noStrike" cap="none">
                <a:solidFill>
                  <a:srgbClr val="18E692"/>
                </a:solidFill>
                <a:latin typeface="Calibri"/>
                <a:ea typeface="Calibri"/>
                <a:cs typeface="Calibri"/>
                <a:sym typeface="Calibri"/>
              </a:rPr>
              <a:t>2. TUNE </a:t>
            </a:r>
            <a:r>
              <a:rPr lang="en-US" sz="1200" b="0" i="1" u="none" strike="noStrike" cap="none">
                <a:solidFill>
                  <a:srgbClr val="18E692"/>
                </a:solidFill>
                <a:latin typeface="Calibri"/>
                <a:ea typeface="Calibri"/>
                <a:cs typeface="Calibri"/>
                <a:sym typeface="Calibri"/>
              </a:rPr>
              <a:t>the engine</a:t>
            </a:r>
            <a:endParaRPr/>
          </a:p>
          <a:p>
            <a:pPr marL="1484313" marR="0" lvl="3" indent="0" algn="l" rtl="0">
              <a:spcBef>
                <a:spcPts val="0"/>
              </a:spcBef>
              <a:spcAft>
                <a:spcPts val="0"/>
              </a:spcAft>
              <a:buNone/>
            </a:pPr>
            <a:r>
              <a:rPr lang="en-US" sz="1200" b="1" i="0" u="none" strike="noStrike" cap="none">
                <a:solidFill>
                  <a:srgbClr val="18E692"/>
                </a:solidFill>
                <a:latin typeface="Calibri"/>
                <a:ea typeface="Calibri"/>
                <a:cs typeface="Calibri"/>
                <a:sym typeface="Calibri"/>
              </a:rPr>
              <a:t>3. PIVOT </a:t>
            </a:r>
            <a:r>
              <a:rPr lang="en-US" sz="1200" b="0" i="0" u="none" strike="noStrike" cap="none">
                <a:solidFill>
                  <a:srgbClr val="18E692"/>
                </a:solidFill>
                <a:latin typeface="Calibri"/>
                <a:ea typeface="Calibri"/>
                <a:cs typeface="Calibri"/>
                <a:sym typeface="Calibri"/>
              </a:rPr>
              <a:t>or </a:t>
            </a:r>
            <a:r>
              <a:rPr lang="en-US" sz="1200" b="1" i="0" u="none" strike="noStrike" cap="none">
                <a:solidFill>
                  <a:srgbClr val="18E692"/>
                </a:solidFill>
                <a:latin typeface="Calibri"/>
                <a:ea typeface="Calibri"/>
                <a:cs typeface="Calibri"/>
                <a:sym typeface="Calibri"/>
              </a:rPr>
              <a:t>PERSEVERE</a:t>
            </a:r>
            <a:endParaRPr/>
          </a:p>
        </p:txBody>
      </p:sp>
      <p:sp>
        <p:nvSpPr>
          <p:cNvPr id="288" name="Google Shape;288;p7"/>
          <p:cNvSpPr/>
          <p:nvPr/>
        </p:nvSpPr>
        <p:spPr>
          <a:xfrm>
            <a:off x="918143" y="1393319"/>
            <a:ext cx="2471400" cy="288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2800">
                <a:solidFill>
                  <a:srgbClr val="18E692"/>
                </a:solidFill>
                <a:latin typeface="Calibri"/>
                <a:ea typeface="Calibri"/>
                <a:cs typeface="Calibri"/>
                <a:sym typeface="Calibri"/>
              </a:rPr>
              <a:t>EXECUTION</a:t>
            </a:r>
            <a:endParaRPr/>
          </a:p>
        </p:txBody>
      </p:sp>
      <p:cxnSp>
        <p:nvCxnSpPr>
          <p:cNvPr id="289" name="Google Shape;289;p7"/>
          <p:cNvCxnSpPr/>
          <p:nvPr/>
        </p:nvCxnSpPr>
        <p:spPr>
          <a:xfrm flipH="1">
            <a:off x="8802617" y="1671930"/>
            <a:ext cx="3200400" cy="32700"/>
          </a:xfrm>
          <a:prstGeom prst="straightConnector1">
            <a:avLst/>
          </a:prstGeom>
          <a:noFill/>
          <a:ln w="9525" cap="flat" cmpd="sng">
            <a:solidFill>
              <a:srgbClr val="3952FE"/>
            </a:solidFill>
            <a:prstDash val="solid"/>
            <a:miter lim="800000"/>
            <a:headEnd type="none" w="sm" len="sm"/>
            <a:tailEnd type="none" w="sm" len="sm"/>
          </a:ln>
        </p:spPr>
      </p:cxnSp>
      <p:cxnSp>
        <p:nvCxnSpPr>
          <p:cNvPr id="290" name="Google Shape;290;p7"/>
          <p:cNvCxnSpPr/>
          <p:nvPr/>
        </p:nvCxnSpPr>
        <p:spPr>
          <a:xfrm rot="10800000">
            <a:off x="186498" y="1689009"/>
            <a:ext cx="3200400" cy="0"/>
          </a:xfrm>
          <a:prstGeom prst="straightConnector1">
            <a:avLst/>
          </a:prstGeom>
          <a:noFill/>
          <a:ln w="9525" cap="flat" cmpd="sng">
            <a:solidFill>
              <a:srgbClr val="00AB65"/>
            </a:solidFill>
            <a:prstDash val="solid"/>
            <a:miter lim="800000"/>
            <a:headEnd type="none" w="sm" len="sm"/>
            <a:tailEnd type="none" w="sm" len="sm"/>
          </a:ln>
        </p:spPr>
      </p:cxnSp>
      <p:sp>
        <p:nvSpPr>
          <p:cNvPr id="291" name="Google Shape;291;p7"/>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292" name="Google Shape;292;p7"/>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p:nvPr/>
        </p:nvSpPr>
        <p:spPr>
          <a:xfrm>
            <a:off x="4209237" y="1167810"/>
            <a:ext cx="2448737" cy="3352800"/>
          </a:xfrm>
          <a:custGeom>
            <a:avLst/>
            <a:gdLst/>
            <a:ahLst/>
            <a:cxnLst/>
            <a:rect l="l" t="t" r="r" b="b"/>
            <a:pathLst>
              <a:path w="2495550" h="3352800" extrusionOk="0">
                <a:moveTo>
                  <a:pt x="2495550" y="0"/>
                </a:moveTo>
                <a:lnTo>
                  <a:pt x="0" y="3324225"/>
                </a:lnTo>
                <a:lnTo>
                  <a:pt x="695325" y="3352800"/>
                </a:lnTo>
                <a:lnTo>
                  <a:pt x="2495550" y="0"/>
                </a:lnTo>
                <a:close/>
              </a:path>
            </a:pathLst>
          </a:custGeom>
          <a:solidFill>
            <a:schemeClr val="lt1"/>
          </a:solidFill>
          <a:ln w="12700" cap="flat" cmpd="sng">
            <a:solidFill>
              <a:srgbClr val="778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 name="Google Shape;298;p8"/>
          <p:cNvSpPr/>
          <p:nvPr/>
        </p:nvSpPr>
        <p:spPr>
          <a:xfrm>
            <a:off x="5951292" y="2093983"/>
            <a:ext cx="1362055"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2C2C30"/>
                </a:solidFill>
                <a:latin typeface="Calibri"/>
                <a:ea typeface="Calibri"/>
                <a:cs typeface="Calibri"/>
                <a:sym typeface="Calibri"/>
              </a:rPr>
              <a:t>DELIGHTFUL</a:t>
            </a:r>
            <a:endParaRPr/>
          </a:p>
        </p:txBody>
      </p:sp>
      <p:sp>
        <p:nvSpPr>
          <p:cNvPr id="299" name="Google Shape;299;p8"/>
          <p:cNvSpPr txBox="1"/>
          <p:nvPr/>
        </p:nvSpPr>
        <p:spPr>
          <a:xfrm>
            <a:off x="410879" y="512498"/>
            <a:ext cx="3572639"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1AD0"/>
              </a:buClr>
              <a:buSzPts val="2800"/>
              <a:buFont typeface="Calibri"/>
              <a:buNone/>
            </a:pPr>
            <a:r>
              <a:rPr lang="en-US" sz="2800" b="1">
                <a:solidFill>
                  <a:srgbClr val="001AD0"/>
                </a:solidFill>
                <a:latin typeface="Calibri"/>
                <a:ea typeface="Calibri"/>
                <a:cs typeface="Calibri"/>
                <a:sym typeface="Calibri"/>
              </a:rPr>
              <a:t>GROWTH ENGINES</a:t>
            </a:r>
            <a:br>
              <a:rPr lang="en-US" sz="2800" b="1">
                <a:solidFill>
                  <a:srgbClr val="001AD0"/>
                </a:solidFill>
                <a:latin typeface="Calibri"/>
                <a:ea typeface="Calibri"/>
                <a:cs typeface="Calibri"/>
                <a:sym typeface="Calibri"/>
              </a:rPr>
            </a:br>
            <a:r>
              <a:rPr lang="en-US" sz="1800" b="0">
                <a:solidFill>
                  <a:srgbClr val="001AD0"/>
                </a:solidFill>
                <a:latin typeface="Calibri"/>
                <a:ea typeface="Calibri"/>
                <a:cs typeface="Calibri"/>
                <a:sym typeface="Calibri"/>
              </a:rPr>
              <a:t>Overview</a:t>
            </a:r>
            <a:endParaRPr sz="2800" b="1">
              <a:solidFill>
                <a:srgbClr val="001AD0"/>
              </a:solidFill>
              <a:latin typeface="Calibri"/>
              <a:ea typeface="Calibri"/>
              <a:cs typeface="Calibri"/>
              <a:sym typeface="Calibri"/>
            </a:endParaRPr>
          </a:p>
        </p:txBody>
      </p:sp>
      <p:cxnSp>
        <p:nvCxnSpPr>
          <p:cNvPr id="300" name="Google Shape;300;p8"/>
          <p:cNvCxnSpPr/>
          <p:nvPr/>
        </p:nvCxnSpPr>
        <p:spPr>
          <a:xfrm rot="10800000">
            <a:off x="4085373" y="706978"/>
            <a:ext cx="0" cy="5731867"/>
          </a:xfrm>
          <a:prstGeom prst="straightConnector1">
            <a:avLst/>
          </a:prstGeom>
          <a:noFill/>
          <a:ln w="9525" cap="flat" cmpd="sng">
            <a:solidFill>
              <a:srgbClr val="7F7F7F"/>
            </a:solidFill>
            <a:prstDash val="lgDash"/>
            <a:miter lim="800000"/>
            <a:headEnd type="none" w="sm" len="sm"/>
            <a:tailEnd type="none" w="sm" len="sm"/>
          </a:ln>
        </p:spPr>
      </p:cxnSp>
      <p:sp>
        <p:nvSpPr>
          <p:cNvPr id="301" name="Google Shape;301;p8"/>
          <p:cNvSpPr txBox="1"/>
          <p:nvPr/>
        </p:nvSpPr>
        <p:spPr>
          <a:xfrm>
            <a:off x="410878" y="3152623"/>
            <a:ext cx="2665785" cy="316847"/>
          </a:xfrm>
          <a:prstGeom prst="rect">
            <a:avLst/>
          </a:prstGeom>
          <a:solidFill>
            <a:srgbClr val="1432FF"/>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VIRAL</a:t>
            </a:r>
            <a:r>
              <a:rPr lang="en-US" sz="1467">
                <a:solidFill>
                  <a:schemeClr val="lt1"/>
                </a:solidFill>
                <a:latin typeface="Calibri"/>
                <a:ea typeface="Calibri"/>
                <a:cs typeface="Calibri"/>
                <a:sym typeface="Calibri"/>
              </a:rPr>
              <a:t> Engine of Growth</a:t>
            </a:r>
            <a:endParaRPr/>
          </a:p>
        </p:txBody>
      </p:sp>
      <p:sp>
        <p:nvSpPr>
          <p:cNvPr id="302" name="Google Shape;302;p8"/>
          <p:cNvSpPr txBox="1"/>
          <p:nvPr/>
        </p:nvSpPr>
        <p:spPr>
          <a:xfrm>
            <a:off x="410879" y="1609827"/>
            <a:ext cx="2665785" cy="316847"/>
          </a:xfrm>
          <a:prstGeom prst="rect">
            <a:avLst/>
          </a:prstGeom>
          <a:solidFill>
            <a:srgbClr val="1432FF"/>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STICKY</a:t>
            </a:r>
            <a:r>
              <a:rPr lang="en-US" sz="1467">
                <a:solidFill>
                  <a:schemeClr val="lt1"/>
                </a:solidFill>
                <a:latin typeface="Calibri"/>
                <a:ea typeface="Calibri"/>
                <a:cs typeface="Calibri"/>
                <a:sym typeface="Calibri"/>
              </a:rPr>
              <a:t> Engine of Growth</a:t>
            </a:r>
            <a:endParaRPr/>
          </a:p>
        </p:txBody>
      </p:sp>
      <p:sp>
        <p:nvSpPr>
          <p:cNvPr id="303" name="Google Shape;303;p8"/>
          <p:cNvSpPr txBox="1"/>
          <p:nvPr/>
        </p:nvSpPr>
        <p:spPr>
          <a:xfrm>
            <a:off x="410878" y="4668260"/>
            <a:ext cx="2665785" cy="316847"/>
          </a:xfrm>
          <a:prstGeom prst="rect">
            <a:avLst/>
          </a:prstGeom>
          <a:solidFill>
            <a:srgbClr val="1432FF"/>
          </a:solid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467" b="1">
                <a:solidFill>
                  <a:schemeClr val="lt1"/>
                </a:solidFill>
                <a:latin typeface="Calibri"/>
                <a:ea typeface="Calibri"/>
                <a:cs typeface="Calibri"/>
                <a:sym typeface="Calibri"/>
              </a:rPr>
              <a:t>PAID</a:t>
            </a:r>
            <a:r>
              <a:rPr lang="en-US" sz="1467">
                <a:solidFill>
                  <a:schemeClr val="lt1"/>
                </a:solidFill>
                <a:latin typeface="Calibri"/>
                <a:ea typeface="Calibri"/>
                <a:cs typeface="Calibri"/>
                <a:sym typeface="Calibri"/>
              </a:rPr>
              <a:t> Engine of Growth</a:t>
            </a:r>
            <a:endParaRPr/>
          </a:p>
        </p:txBody>
      </p:sp>
      <p:sp>
        <p:nvSpPr>
          <p:cNvPr id="304" name="Google Shape;304;p8"/>
          <p:cNvSpPr/>
          <p:nvPr/>
        </p:nvSpPr>
        <p:spPr>
          <a:xfrm>
            <a:off x="410879" y="2006320"/>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7283FF"/>
                </a:solidFill>
                <a:latin typeface="Calibri"/>
                <a:ea typeface="Calibri"/>
                <a:cs typeface="Calibri"/>
                <a:sym typeface="Calibri"/>
              </a:rPr>
              <a:t>MECHANISM: Lock-in / Retention</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FOCUS: Validating value hypothesis</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KPIs: Customer Acquisition Rate &amp; Customer Churn Rate</a:t>
            </a:r>
            <a:endParaRPr/>
          </a:p>
        </p:txBody>
      </p:sp>
      <p:sp>
        <p:nvSpPr>
          <p:cNvPr id="305" name="Google Shape;305;p8"/>
          <p:cNvSpPr/>
          <p:nvPr/>
        </p:nvSpPr>
        <p:spPr>
          <a:xfrm>
            <a:off x="410878" y="3572912"/>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7283FF"/>
                </a:solidFill>
                <a:latin typeface="Calibri"/>
                <a:ea typeface="Calibri"/>
                <a:cs typeface="Calibri"/>
                <a:sym typeface="Calibri"/>
              </a:rPr>
              <a:t>MECHANISM: Spreads with use</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FOCUS: Validating value hypothesis / Referral rate &gt; 1</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KPIs: Viral coefficient / Referral rate</a:t>
            </a:r>
            <a:endParaRPr/>
          </a:p>
        </p:txBody>
      </p:sp>
      <p:sp>
        <p:nvSpPr>
          <p:cNvPr id="306" name="Google Shape;306;p8"/>
          <p:cNvSpPr/>
          <p:nvPr/>
        </p:nvSpPr>
        <p:spPr>
          <a:xfrm>
            <a:off x="410878" y="5076171"/>
            <a:ext cx="3572648" cy="10467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a:solidFill>
                  <a:srgbClr val="7283FF"/>
                </a:solidFill>
                <a:latin typeface="Calibri"/>
                <a:ea typeface="Calibri"/>
                <a:cs typeface="Calibri"/>
                <a:sym typeface="Calibri"/>
              </a:rPr>
              <a:t>MECHANISM: Paid advertising</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FOCUS: Validating growth hypothesis</a:t>
            </a:r>
            <a:endParaRPr/>
          </a:p>
          <a:p>
            <a:pPr marL="0" marR="0" lvl="0" indent="0" algn="l" rtl="0">
              <a:spcBef>
                <a:spcPts val="0"/>
              </a:spcBef>
              <a:spcAft>
                <a:spcPts val="0"/>
              </a:spcAft>
              <a:buNone/>
            </a:pPr>
            <a:r>
              <a:rPr lang="en-US" sz="1200">
                <a:solidFill>
                  <a:srgbClr val="7283FF"/>
                </a:solidFill>
                <a:latin typeface="Calibri"/>
                <a:ea typeface="Calibri"/>
                <a:cs typeface="Calibri"/>
                <a:sym typeface="Calibri"/>
              </a:rPr>
              <a:t>KPIs: Customer Lifetime Value – Acquisition Cost &gt; 0</a:t>
            </a:r>
            <a:endParaRPr/>
          </a:p>
        </p:txBody>
      </p:sp>
      <p:sp>
        <p:nvSpPr>
          <p:cNvPr id="307" name="Google Shape;307;p8"/>
          <p:cNvSpPr txBox="1"/>
          <p:nvPr/>
        </p:nvSpPr>
        <p:spPr>
          <a:xfrm>
            <a:off x="8074715" y="512498"/>
            <a:ext cx="3448204" cy="776038"/>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7F7F7F"/>
              </a:buClr>
              <a:buSzPts val="2800"/>
              <a:buFont typeface="Calibri"/>
              <a:buNone/>
            </a:pPr>
            <a:r>
              <a:rPr lang="en-US" sz="2800" b="1">
                <a:solidFill>
                  <a:srgbClr val="7F7F7F"/>
                </a:solidFill>
                <a:latin typeface="Calibri"/>
                <a:ea typeface="Calibri"/>
                <a:cs typeface="Calibri"/>
                <a:sym typeface="Calibri"/>
              </a:rPr>
              <a:t>MVPs</a:t>
            </a:r>
            <a:br>
              <a:rPr lang="en-US" sz="2800" b="1">
                <a:solidFill>
                  <a:srgbClr val="7F7F7F"/>
                </a:solidFill>
                <a:latin typeface="Calibri"/>
                <a:ea typeface="Calibri"/>
                <a:cs typeface="Calibri"/>
                <a:sym typeface="Calibri"/>
              </a:rPr>
            </a:br>
            <a:r>
              <a:rPr lang="en-US" sz="1800" b="0">
                <a:solidFill>
                  <a:srgbClr val="7F7F7F"/>
                </a:solidFill>
                <a:latin typeface="Calibri"/>
                <a:ea typeface="Calibri"/>
                <a:cs typeface="Calibri"/>
                <a:sym typeface="Calibri"/>
              </a:rPr>
              <a:t>Overview</a:t>
            </a:r>
            <a:endParaRPr sz="2800" b="1">
              <a:solidFill>
                <a:srgbClr val="7F7F7F"/>
              </a:solidFill>
              <a:latin typeface="Calibri"/>
              <a:ea typeface="Calibri"/>
              <a:cs typeface="Calibri"/>
              <a:sym typeface="Calibri"/>
            </a:endParaRPr>
          </a:p>
        </p:txBody>
      </p:sp>
      <p:sp>
        <p:nvSpPr>
          <p:cNvPr id="308" name="Google Shape;308;p8"/>
          <p:cNvSpPr txBox="1"/>
          <p:nvPr/>
        </p:nvSpPr>
        <p:spPr>
          <a:xfrm>
            <a:off x="9020559" y="3152623"/>
            <a:ext cx="2665785" cy="316847"/>
          </a:xfrm>
          <a:prstGeom prst="rect">
            <a:avLst/>
          </a:prstGeom>
          <a:solidFill>
            <a:srgbClr val="7F7F7F"/>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CONCIERGE</a:t>
            </a:r>
            <a:r>
              <a:rPr lang="en-US" sz="1467">
                <a:solidFill>
                  <a:schemeClr val="lt1"/>
                </a:solidFill>
                <a:latin typeface="Calibri"/>
                <a:ea typeface="Calibri"/>
                <a:cs typeface="Calibri"/>
                <a:sym typeface="Calibri"/>
              </a:rPr>
              <a:t> MVP</a:t>
            </a:r>
            <a:endParaRPr/>
          </a:p>
        </p:txBody>
      </p:sp>
      <p:sp>
        <p:nvSpPr>
          <p:cNvPr id="309" name="Google Shape;309;p8"/>
          <p:cNvSpPr txBox="1"/>
          <p:nvPr/>
        </p:nvSpPr>
        <p:spPr>
          <a:xfrm>
            <a:off x="9020559" y="1609827"/>
            <a:ext cx="2665785" cy="316847"/>
          </a:xfrm>
          <a:prstGeom prst="rect">
            <a:avLst/>
          </a:prstGeom>
          <a:solidFill>
            <a:srgbClr val="7F7F7F"/>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VIDEO </a:t>
            </a:r>
            <a:r>
              <a:rPr lang="en-US" sz="1467">
                <a:solidFill>
                  <a:schemeClr val="lt1"/>
                </a:solidFill>
                <a:latin typeface="Calibri"/>
                <a:ea typeface="Calibri"/>
                <a:cs typeface="Calibri"/>
                <a:sym typeface="Calibri"/>
              </a:rPr>
              <a:t>MVP</a:t>
            </a:r>
            <a:endParaRPr/>
          </a:p>
        </p:txBody>
      </p:sp>
      <p:sp>
        <p:nvSpPr>
          <p:cNvPr id="310" name="Google Shape;310;p8"/>
          <p:cNvSpPr txBox="1"/>
          <p:nvPr/>
        </p:nvSpPr>
        <p:spPr>
          <a:xfrm>
            <a:off x="9020559" y="4668260"/>
            <a:ext cx="2665785" cy="316847"/>
          </a:xfrm>
          <a:prstGeom prst="rect">
            <a:avLst/>
          </a:prstGeom>
          <a:solidFill>
            <a:srgbClr val="7F7F7F"/>
          </a:solidFill>
          <a:ln>
            <a:noFill/>
          </a:ln>
        </p:spPr>
        <p:txBody>
          <a:bodyPr spcFirstLastPara="1" wrap="square" lIns="121900" tIns="60950" rIns="121900" bIns="60950" anchor="ctr" anchorCtr="0">
            <a:noAutofit/>
          </a:bodyPr>
          <a:lstStyle/>
          <a:p>
            <a:pPr marL="0" marR="0" lvl="0" indent="0" algn="r" rtl="0">
              <a:spcBef>
                <a:spcPts val="0"/>
              </a:spcBef>
              <a:spcAft>
                <a:spcPts val="0"/>
              </a:spcAft>
              <a:buNone/>
            </a:pPr>
            <a:r>
              <a:rPr lang="en-US" sz="1467" b="1">
                <a:solidFill>
                  <a:schemeClr val="lt1"/>
                </a:solidFill>
                <a:latin typeface="Calibri"/>
                <a:ea typeface="Calibri"/>
                <a:cs typeface="Calibri"/>
                <a:sym typeface="Calibri"/>
              </a:rPr>
              <a:t>WIZARD-OF-OZ </a:t>
            </a:r>
            <a:r>
              <a:rPr lang="en-US" sz="1467">
                <a:solidFill>
                  <a:schemeClr val="lt1"/>
                </a:solidFill>
                <a:latin typeface="Calibri"/>
                <a:ea typeface="Calibri"/>
                <a:cs typeface="Calibri"/>
                <a:sym typeface="Calibri"/>
              </a:rPr>
              <a:t>MPV</a:t>
            </a:r>
            <a:endParaRPr/>
          </a:p>
        </p:txBody>
      </p:sp>
      <p:sp>
        <p:nvSpPr>
          <p:cNvPr id="311" name="Google Shape;311;p8"/>
          <p:cNvSpPr/>
          <p:nvPr/>
        </p:nvSpPr>
        <p:spPr>
          <a:xfrm>
            <a:off x="8021537" y="1991202"/>
            <a:ext cx="3668985"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7F7F7F"/>
                </a:solidFill>
                <a:latin typeface="Calibri"/>
                <a:ea typeface="Calibri"/>
                <a:cs typeface="Calibri"/>
                <a:sym typeface="Calibri"/>
              </a:rPr>
              <a:t>PRESENTATION of your product, even thought it does not exist, addressed to the users in order to collect feedback.</a:t>
            </a:r>
            <a:endParaRPr/>
          </a:p>
          <a:p>
            <a:pPr marL="0" marR="0" lvl="0" indent="0" algn="r" rtl="0">
              <a:spcBef>
                <a:spcPts val="0"/>
              </a:spcBef>
              <a:spcAft>
                <a:spcPts val="0"/>
              </a:spcAft>
              <a:buNone/>
            </a:pPr>
            <a:r>
              <a:rPr lang="en-US" sz="1200">
                <a:solidFill>
                  <a:srgbClr val="7F7F7F"/>
                </a:solidFill>
                <a:latin typeface="Calibri"/>
                <a:ea typeface="Calibri"/>
                <a:cs typeface="Calibri"/>
                <a:sym typeface="Calibri"/>
              </a:rPr>
              <a:t>It can be executed as a landing page, video presentation, presentation slides, etc</a:t>
            </a:r>
            <a:endParaRPr sz="1200">
              <a:solidFill>
                <a:srgbClr val="7F7F7F"/>
              </a:solidFill>
              <a:latin typeface="Calibri"/>
              <a:ea typeface="Calibri"/>
              <a:cs typeface="Calibri"/>
              <a:sym typeface="Calibri"/>
            </a:endParaRPr>
          </a:p>
        </p:txBody>
      </p:sp>
      <p:sp>
        <p:nvSpPr>
          <p:cNvPr id="312" name="Google Shape;312;p8"/>
          <p:cNvSpPr/>
          <p:nvPr/>
        </p:nvSpPr>
        <p:spPr>
          <a:xfrm>
            <a:off x="8775699" y="3557794"/>
            <a:ext cx="2914823"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7F7F7F"/>
                </a:solidFill>
                <a:latin typeface="Calibri"/>
                <a:ea typeface="Calibri"/>
                <a:cs typeface="Calibri"/>
                <a:sym typeface="Calibri"/>
              </a:rPr>
              <a:t>Focus on a SINGLE or VERY FEW EARLY ADOPTERS and learn everything you can, adapt the solution to their needs.</a:t>
            </a:r>
            <a:endParaRPr/>
          </a:p>
          <a:p>
            <a:pPr marL="0" marR="0" lvl="0" indent="0" algn="r" rtl="0">
              <a:spcBef>
                <a:spcPts val="0"/>
              </a:spcBef>
              <a:spcAft>
                <a:spcPts val="0"/>
              </a:spcAft>
              <a:buNone/>
            </a:pPr>
            <a:r>
              <a:rPr lang="en-US" sz="1200">
                <a:solidFill>
                  <a:srgbClr val="7F7F7F"/>
                </a:solidFill>
                <a:latin typeface="Calibri"/>
                <a:ea typeface="Calibri"/>
                <a:cs typeface="Calibri"/>
                <a:sym typeface="Calibri"/>
              </a:rPr>
              <a:t>Once done, slowly start adding more customers and automate the solution</a:t>
            </a:r>
            <a:endParaRPr/>
          </a:p>
        </p:txBody>
      </p:sp>
      <p:sp>
        <p:nvSpPr>
          <p:cNvPr id="313" name="Google Shape;313;p8"/>
          <p:cNvSpPr/>
          <p:nvPr/>
        </p:nvSpPr>
        <p:spPr>
          <a:xfrm>
            <a:off x="7869011" y="5061053"/>
            <a:ext cx="3783412" cy="104671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a:solidFill>
                  <a:srgbClr val="7F7F7F"/>
                </a:solidFill>
                <a:latin typeface="Calibri"/>
                <a:ea typeface="Calibri"/>
                <a:cs typeface="Calibri"/>
                <a:sym typeface="Calibri"/>
              </a:rPr>
              <a:t>Pretending you have developed an advanced automated solution, engage with the EARLY ADOPTERS and observe their behavior, learning all you can to improve the solution</a:t>
            </a:r>
            <a:endParaRPr/>
          </a:p>
        </p:txBody>
      </p:sp>
      <p:grpSp>
        <p:nvGrpSpPr>
          <p:cNvPr id="314" name="Google Shape;314;p8"/>
          <p:cNvGrpSpPr/>
          <p:nvPr/>
        </p:nvGrpSpPr>
        <p:grpSpPr>
          <a:xfrm>
            <a:off x="4187220" y="1162380"/>
            <a:ext cx="4836130" cy="3368900"/>
            <a:chOff x="4206270" y="1766658"/>
            <a:chExt cx="4836130" cy="5992375"/>
          </a:xfrm>
        </p:grpSpPr>
        <p:sp>
          <p:nvSpPr>
            <p:cNvPr id="315" name="Google Shape;315;p8"/>
            <p:cNvSpPr/>
            <p:nvPr/>
          </p:nvSpPr>
          <p:spPr>
            <a:xfrm>
              <a:off x="5275651" y="4194825"/>
              <a:ext cx="2713443" cy="939000"/>
            </a:xfrm>
            <a:custGeom>
              <a:avLst/>
              <a:gdLst/>
              <a:ahLst/>
              <a:cxnLst/>
              <a:rect l="l" t="t" r="r" b="b"/>
              <a:pathLst>
                <a:path w="3565740" h="939001" extrusionOk="0">
                  <a:moveTo>
                    <a:pt x="507765" y="0"/>
                  </a:moveTo>
                  <a:lnTo>
                    <a:pt x="3083704" y="8470"/>
                  </a:lnTo>
                  <a:lnTo>
                    <a:pt x="3565740" y="939001"/>
                  </a:lnTo>
                  <a:lnTo>
                    <a:pt x="0" y="939001"/>
                  </a:lnTo>
                  <a:cubicBezTo>
                    <a:pt x="181540" y="626001"/>
                    <a:pt x="326225" y="313000"/>
                    <a:pt x="507765" y="0"/>
                  </a:cubicBezTo>
                  <a:close/>
                </a:path>
              </a:pathLst>
            </a:custGeom>
            <a:noFill/>
            <a:ln w="38100" cap="flat" cmpd="sng">
              <a:solidFill>
                <a:srgbClr val="8686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6" name="Google Shape;316;p8"/>
            <p:cNvSpPr/>
            <p:nvPr/>
          </p:nvSpPr>
          <p:spPr>
            <a:xfrm>
              <a:off x="5702036" y="1766658"/>
              <a:ext cx="1869282" cy="2320386"/>
            </a:xfrm>
            <a:custGeom>
              <a:avLst/>
              <a:gdLst/>
              <a:ahLst/>
              <a:cxnLst/>
              <a:rect l="l" t="t" r="r" b="b"/>
              <a:pathLst>
                <a:path w="2617672" h="2320386" extrusionOk="0">
                  <a:moveTo>
                    <a:pt x="0" y="2320386"/>
                  </a:moveTo>
                  <a:lnTo>
                    <a:pt x="1324792" y="0"/>
                  </a:lnTo>
                  <a:lnTo>
                    <a:pt x="2617672" y="2316151"/>
                  </a:lnTo>
                  <a:lnTo>
                    <a:pt x="0" y="2320386"/>
                  </a:lnTo>
                  <a:close/>
                </a:path>
              </a:pathLst>
            </a:custGeom>
            <a:noFill/>
            <a:ln w="38100" cap="flat" cmpd="sng">
              <a:solidFill>
                <a:srgbClr val="2C2C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7" name="Google Shape;317;p8"/>
            <p:cNvSpPr/>
            <p:nvPr/>
          </p:nvSpPr>
          <p:spPr>
            <a:xfrm>
              <a:off x="4752622" y="5273379"/>
              <a:ext cx="3754625" cy="1144604"/>
            </a:xfrm>
            <a:custGeom>
              <a:avLst/>
              <a:gdLst/>
              <a:ahLst/>
              <a:cxnLst/>
              <a:rect l="l" t="t" r="r" b="b"/>
              <a:pathLst>
                <a:path w="4736460" h="1144604" extrusionOk="0">
                  <a:moveTo>
                    <a:pt x="587010" y="0"/>
                  </a:moveTo>
                  <a:lnTo>
                    <a:pt x="4166931" y="0"/>
                  </a:lnTo>
                  <a:lnTo>
                    <a:pt x="4736460" y="1144604"/>
                  </a:lnTo>
                  <a:lnTo>
                    <a:pt x="0" y="1144604"/>
                  </a:lnTo>
                  <a:cubicBezTo>
                    <a:pt x="213593" y="765893"/>
                    <a:pt x="385432" y="399889"/>
                    <a:pt x="587010" y="0"/>
                  </a:cubicBezTo>
                  <a:close/>
                </a:path>
              </a:pathLst>
            </a:custGeom>
            <a:noFill/>
            <a:ln w="38100" cap="flat" cmpd="sng">
              <a:solidFill>
                <a:srgbClr val="AEAE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 name="Google Shape;318;p8"/>
            <p:cNvSpPr/>
            <p:nvPr/>
          </p:nvSpPr>
          <p:spPr>
            <a:xfrm>
              <a:off x="4206270" y="6618664"/>
              <a:ext cx="4836130" cy="1140369"/>
            </a:xfrm>
            <a:custGeom>
              <a:avLst/>
              <a:gdLst/>
              <a:ahLst/>
              <a:cxnLst/>
              <a:rect l="l" t="t" r="r" b="b"/>
              <a:pathLst>
                <a:path w="4708899" h="1140370" extrusionOk="0">
                  <a:moveTo>
                    <a:pt x="445050" y="1"/>
                  </a:moveTo>
                  <a:lnTo>
                    <a:pt x="4262462" y="0"/>
                  </a:lnTo>
                  <a:lnTo>
                    <a:pt x="4708899" y="1140370"/>
                  </a:lnTo>
                  <a:lnTo>
                    <a:pt x="0" y="1131901"/>
                  </a:lnTo>
                  <a:cubicBezTo>
                    <a:pt x="188088" y="660008"/>
                    <a:pt x="268555" y="450718"/>
                    <a:pt x="445050" y="1"/>
                  </a:cubicBezTo>
                  <a:close/>
                </a:path>
              </a:pathLst>
            </a:custGeom>
            <a:no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19" name="Google Shape;319;p8"/>
          <p:cNvSpPr/>
          <p:nvPr/>
        </p:nvSpPr>
        <p:spPr>
          <a:xfrm>
            <a:off x="5725871" y="2666513"/>
            <a:ext cx="181289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868690"/>
                </a:solidFill>
                <a:latin typeface="Calibri"/>
                <a:ea typeface="Calibri"/>
                <a:cs typeface="Calibri"/>
                <a:sym typeface="Calibri"/>
              </a:rPr>
              <a:t>USABLE</a:t>
            </a:r>
            <a:endParaRPr/>
          </a:p>
        </p:txBody>
      </p:sp>
      <p:sp>
        <p:nvSpPr>
          <p:cNvPr id="320" name="Google Shape;320;p8"/>
          <p:cNvSpPr/>
          <p:nvPr/>
        </p:nvSpPr>
        <p:spPr>
          <a:xfrm>
            <a:off x="5725871" y="3299874"/>
            <a:ext cx="181289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868690"/>
                </a:solidFill>
                <a:latin typeface="Calibri"/>
                <a:ea typeface="Calibri"/>
                <a:cs typeface="Calibri"/>
                <a:sym typeface="Calibri"/>
              </a:rPr>
              <a:t>RELIABLE</a:t>
            </a:r>
            <a:endParaRPr/>
          </a:p>
        </p:txBody>
      </p:sp>
      <p:sp>
        <p:nvSpPr>
          <p:cNvPr id="321" name="Google Shape;321;p8"/>
          <p:cNvSpPr/>
          <p:nvPr/>
        </p:nvSpPr>
        <p:spPr>
          <a:xfrm>
            <a:off x="5725871" y="4074428"/>
            <a:ext cx="1812896" cy="28827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AEAEB5"/>
                </a:solidFill>
                <a:latin typeface="Calibri"/>
                <a:ea typeface="Calibri"/>
                <a:cs typeface="Calibri"/>
                <a:sym typeface="Calibri"/>
              </a:rPr>
              <a:t>FUNCTIONAL</a:t>
            </a:r>
            <a:endParaRPr/>
          </a:p>
        </p:txBody>
      </p:sp>
      <p:sp>
        <p:nvSpPr>
          <p:cNvPr id="322" name="Google Shape;322;p8"/>
          <p:cNvSpPr/>
          <p:nvPr/>
        </p:nvSpPr>
        <p:spPr>
          <a:xfrm>
            <a:off x="4187220" y="4489295"/>
            <a:ext cx="768845" cy="288274"/>
          </a:xfrm>
          <a:prstGeom prst="rect">
            <a:avLst/>
          </a:prstGeom>
          <a:noFill/>
          <a:ln>
            <a:noFill/>
          </a:ln>
          <a:effectLst>
            <a:outerShdw blurRad="228600" dist="419100" dir="2700000" sx="200000" sy="200000" algn="tl" rotWithShape="0">
              <a:srgbClr val="F2F2F2"/>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rgbClr val="3952FE"/>
                </a:solidFill>
                <a:latin typeface="Calibri"/>
                <a:ea typeface="Calibri"/>
                <a:cs typeface="Calibri"/>
                <a:sym typeface="Calibri"/>
              </a:rPr>
              <a:t>MVP</a:t>
            </a:r>
            <a:endParaRPr/>
          </a:p>
        </p:txBody>
      </p:sp>
      <p:sp>
        <p:nvSpPr>
          <p:cNvPr id="323" name="Google Shape;323;p8"/>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
        <p:nvSpPr>
          <p:cNvPr id="324" name="Google Shape;324;p8"/>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9"/>
          <p:cNvSpPr txBox="1">
            <a:spLocks noGrp="1"/>
          </p:cNvSpPr>
          <p:nvPr>
            <p:ph type="sldNum" idx="12"/>
          </p:nvPr>
        </p:nvSpPr>
        <p:spPr>
          <a:xfrm>
            <a:off x="410881" y="6332830"/>
            <a:ext cx="507262"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9</a:t>
            </a:fld>
            <a:endParaRPr/>
          </a:p>
        </p:txBody>
      </p:sp>
      <p:sp>
        <p:nvSpPr>
          <p:cNvPr id="330" name="Google Shape;330;p9"/>
          <p:cNvSpPr/>
          <p:nvPr/>
        </p:nvSpPr>
        <p:spPr>
          <a:xfrm>
            <a:off x="1104750" y="1816932"/>
            <a:ext cx="4371975" cy="4371975"/>
          </a:xfrm>
          <a:prstGeom prst="rect">
            <a:avLst/>
          </a:prstGeom>
          <a:noFill/>
          <a:ln w="28575" cap="flat" cmpd="sng">
            <a:solidFill>
              <a:srgbClr val="00AB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31" name="Google Shape;331;p9"/>
          <p:cNvCxnSpPr>
            <a:stCxn id="330" idx="0"/>
            <a:endCxn id="330" idx="2"/>
          </p:cNvCxnSpPr>
          <p:nvPr/>
        </p:nvCxnSpPr>
        <p:spPr>
          <a:xfrm>
            <a:off x="3290737" y="1816932"/>
            <a:ext cx="0" cy="4371900"/>
          </a:xfrm>
          <a:prstGeom prst="straightConnector1">
            <a:avLst/>
          </a:prstGeom>
          <a:noFill/>
          <a:ln w="9525" cap="flat" cmpd="sng">
            <a:solidFill>
              <a:schemeClr val="accent1"/>
            </a:solidFill>
            <a:prstDash val="solid"/>
            <a:miter lim="800000"/>
            <a:headEnd type="none" w="sm" len="sm"/>
            <a:tailEnd type="none" w="sm" len="sm"/>
          </a:ln>
        </p:spPr>
      </p:cxnSp>
      <p:cxnSp>
        <p:nvCxnSpPr>
          <p:cNvPr id="332" name="Google Shape;332;p9"/>
          <p:cNvCxnSpPr>
            <a:stCxn id="330" idx="1"/>
            <a:endCxn id="330" idx="3"/>
          </p:cNvCxnSpPr>
          <p:nvPr/>
        </p:nvCxnSpPr>
        <p:spPr>
          <a:xfrm>
            <a:off x="1104750" y="4002920"/>
            <a:ext cx="4371900" cy="0"/>
          </a:xfrm>
          <a:prstGeom prst="straightConnector1">
            <a:avLst/>
          </a:prstGeom>
          <a:noFill/>
          <a:ln w="9525" cap="flat" cmpd="sng">
            <a:solidFill>
              <a:schemeClr val="accent1"/>
            </a:solidFill>
            <a:prstDash val="solid"/>
            <a:miter lim="800000"/>
            <a:headEnd type="none" w="sm" len="sm"/>
            <a:tailEnd type="none" w="sm" len="sm"/>
          </a:ln>
        </p:spPr>
      </p:cxnSp>
      <p:sp>
        <p:nvSpPr>
          <p:cNvPr id="333" name="Google Shape;333;p9"/>
          <p:cNvSpPr txBox="1"/>
          <p:nvPr/>
        </p:nvSpPr>
        <p:spPr>
          <a:xfrm>
            <a:off x="1104751" y="1404191"/>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QUALITATIVE</a:t>
            </a:r>
            <a:endParaRPr/>
          </a:p>
        </p:txBody>
      </p:sp>
      <p:sp>
        <p:nvSpPr>
          <p:cNvPr id="334" name="Google Shape;334;p9"/>
          <p:cNvSpPr/>
          <p:nvPr/>
        </p:nvSpPr>
        <p:spPr>
          <a:xfrm>
            <a:off x="1265179" y="1996440"/>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Marketing materials</a:t>
            </a:r>
            <a:endParaRPr/>
          </a:p>
        </p:txBody>
      </p:sp>
      <p:sp>
        <p:nvSpPr>
          <p:cNvPr id="335" name="Google Shape;335;p9"/>
          <p:cNvSpPr txBox="1"/>
          <p:nvPr/>
        </p:nvSpPr>
        <p:spPr>
          <a:xfrm>
            <a:off x="3290737" y="1404190"/>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QUANTITATIVE</a:t>
            </a:r>
            <a:endParaRPr/>
          </a:p>
        </p:txBody>
      </p:sp>
      <p:grpSp>
        <p:nvGrpSpPr>
          <p:cNvPr id="336" name="Google Shape;336;p9"/>
          <p:cNvGrpSpPr/>
          <p:nvPr/>
        </p:nvGrpSpPr>
        <p:grpSpPr>
          <a:xfrm rot="-5400000">
            <a:off x="-1363051" y="3844496"/>
            <a:ext cx="4371974" cy="316848"/>
            <a:chOff x="1104750" y="1089946"/>
            <a:chExt cx="4371974" cy="316848"/>
          </a:xfrm>
        </p:grpSpPr>
        <p:sp>
          <p:nvSpPr>
            <p:cNvPr id="337" name="Google Shape;337;p9"/>
            <p:cNvSpPr txBox="1"/>
            <p:nvPr/>
          </p:nvSpPr>
          <p:spPr>
            <a:xfrm>
              <a:off x="1104750" y="1089947"/>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PRODUCT TEST</a:t>
              </a:r>
              <a:endParaRPr/>
            </a:p>
          </p:txBody>
        </p:sp>
        <p:sp>
          <p:nvSpPr>
            <p:cNvPr id="338" name="Google Shape;338;p9"/>
            <p:cNvSpPr txBox="1"/>
            <p:nvPr/>
          </p:nvSpPr>
          <p:spPr>
            <a:xfrm>
              <a:off x="3290736" y="1089946"/>
              <a:ext cx="2185988" cy="316847"/>
            </a:xfrm>
            <a:prstGeom prst="rect">
              <a:avLst/>
            </a:prstGeom>
            <a:solidFill>
              <a:srgbClr val="007243"/>
            </a:solid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chemeClr val="lt1"/>
                  </a:solidFill>
                  <a:latin typeface="Calibri"/>
                  <a:ea typeface="Calibri"/>
                  <a:cs typeface="Calibri"/>
                  <a:sym typeface="Calibri"/>
                </a:rPr>
                <a:t>MARKETING TEST</a:t>
              </a:r>
              <a:endParaRPr/>
            </a:p>
          </p:txBody>
        </p:sp>
      </p:grpSp>
      <p:sp>
        <p:nvSpPr>
          <p:cNvPr id="339" name="Google Shape;339;p9"/>
          <p:cNvSpPr/>
          <p:nvPr/>
        </p:nvSpPr>
        <p:spPr>
          <a:xfrm>
            <a:off x="3421222" y="1996440"/>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Landing page</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Explainer video</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Ad campaign</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Marketing A/B tests</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Crowdfunding</a:t>
            </a:r>
            <a:endParaRPr/>
          </a:p>
        </p:txBody>
      </p:sp>
      <p:sp>
        <p:nvSpPr>
          <p:cNvPr id="340" name="Google Shape;340;p9"/>
          <p:cNvSpPr/>
          <p:nvPr/>
        </p:nvSpPr>
        <p:spPr>
          <a:xfrm>
            <a:off x="1265179" y="4159313"/>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Wireframes</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Mockups</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Interactive prototype</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Wizard of Oz</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Concierge</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Live product</a:t>
            </a:r>
            <a:endParaRPr/>
          </a:p>
        </p:txBody>
      </p:sp>
      <p:sp>
        <p:nvSpPr>
          <p:cNvPr id="341" name="Google Shape;341;p9"/>
          <p:cNvSpPr/>
          <p:nvPr/>
        </p:nvSpPr>
        <p:spPr>
          <a:xfrm>
            <a:off x="3421222" y="4159313"/>
            <a:ext cx="1875084" cy="181960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rgbClr val="109A61"/>
                </a:solidFill>
                <a:latin typeface="Calibri"/>
                <a:ea typeface="Calibri"/>
                <a:cs typeface="Calibri"/>
                <a:sym typeface="Calibri"/>
              </a:rPr>
              <a:t>Fake door</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Product analytics</a:t>
            </a:r>
            <a:endParaRPr/>
          </a:p>
          <a:p>
            <a:pPr marL="0" marR="0" lvl="0" indent="0" algn="l" rtl="0">
              <a:spcBef>
                <a:spcPts val="0"/>
              </a:spcBef>
              <a:spcAft>
                <a:spcPts val="0"/>
              </a:spcAft>
              <a:buNone/>
            </a:pPr>
            <a:r>
              <a:rPr lang="en-US" sz="1400">
                <a:solidFill>
                  <a:srgbClr val="109A61"/>
                </a:solidFill>
                <a:latin typeface="Calibri"/>
                <a:ea typeface="Calibri"/>
                <a:cs typeface="Calibri"/>
                <a:sym typeface="Calibri"/>
              </a:rPr>
              <a:t>Product A/B tests</a:t>
            </a:r>
            <a:endParaRPr/>
          </a:p>
        </p:txBody>
      </p:sp>
      <p:sp>
        <p:nvSpPr>
          <p:cNvPr id="342" name="Google Shape;342;p9"/>
          <p:cNvSpPr txBox="1"/>
          <p:nvPr/>
        </p:nvSpPr>
        <p:spPr>
          <a:xfrm>
            <a:off x="410879" y="512498"/>
            <a:ext cx="3572639" cy="7760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AB65"/>
              </a:buClr>
              <a:buSzPts val="2800"/>
              <a:buFont typeface="Calibri"/>
              <a:buNone/>
            </a:pPr>
            <a:r>
              <a:rPr lang="en-US" sz="2800" b="1">
                <a:solidFill>
                  <a:srgbClr val="00AB65"/>
                </a:solidFill>
                <a:latin typeface="Calibri"/>
                <a:ea typeface="Calibri"/>
                <a:cs typeface="Calibri"/>
                <a:sym typeface="Calibri"/>
              </a:rPr>
              <a:t>MVP TESTS</a:t>
            </a:r>
            <a:br>
              <a:rPr lang="en-US" sz="2800" b="1">
                <a:solidFill>
                  <a:srgbClr val="00AB65"/>
                </a:solidFill>
                <a:latin typeface="Calibri"/>
                <a:ea typeface="Calibri"/>
                <a:cs typeface="Calibri"/>
                <a:sym typeface="Calibri"/>
              </a:rPr>
            </a:br>
            <a:r>
              <a:rPr lang="en-US" sz="1800" b="0">
                <a:solidFill>
                  <a:srgbClr val="00AB65"/>
                </a:solidFill>
                <a:latin typeface="Calibri"/>
                <a:ea typeface="Calibri"/>
                <a:cs typeface="Calibri"/>
                <a:sym typeface="Calibri"/>
              </a:rPr>
              <a:t>Overview</a:t>
            </a:r>
            <a:endParaRPr sz="2800" b="0">
              <a:solidFill>
                <a:srgbClr val="00AB65"/>
              </a:solidFill>
              <a:latin typeface="Calibri"/>
              <a:ea typeface="Calibri"/>
              <a:cs typeface="Calibri"/>
              <a:sym typeface="Calibri"/>
            </a:endParaRPr>
          </a:p>
        </p:txBody>
      </p:sp>
      <p:sp>
        <p:nvSpPr>
          <p:cNvPr id="343" name="Google Shape;343;p9"/>
          <p:cNvSpPr txBox="1"/>
          <p:nvPr/>
        </p:nvSpPr>
        <p:spPr>
          <a:xfrm>
            <a:off x="8074715" y="512498"/>
            <a:ext cx="3448204" cy="776038"/>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7F7F7F"/>
              </a:buClr>
              <a:buSzPts val="2800"/>
              <a:buFont typeface="Calibri"/>
              <a:buNone/>
            </a:pPr>
            <a:r>
              <a:rPr lang="en-US" sz="2800" b="1">
                <a:solidFill>
                  <a:srgbClr val="7F7F7F"/>
                </a:solidFill>
                <a:latin typeface="Calibri"/>
                <a:ea typeface="Calibri"/>
                <a:cs typeface="Calibri"/>
                <a:sym typeface="Calibri"/>
              </a:rPr>
              <a:t>DESIGN ARTIFACTS</a:t>
            </a:r>
            <a:br>
              <a:rPr lang="en-US" sz="2800" b="1">
                <a:solidFill>
                  <a:srgbClr val="7F7F7F"/>
                </a:solidFill>
                <a:latin typeface="Calibri"/>
                <a:ea typeface="Calibri"/>
                <a:cs typeface="Calibri"/>
                <a:sym typeface="Calibri"/>
              </a:rPr>
            </a:br>
            <a:r>
              <a:rPr lang="en-US" sz="1800" b="0">
                <a:solidFill>
                  <a:srgbClr val="7F7F7F"/>
                </a:solidFill>
                <a:latin typeface="Calibri"/>
                <a:ea typeface="Calibri"/>
                <a:cs typeface="Calibri"/>
                <a:sym typeface="Calibri"/>
              </a:rPr>
              <a:t>Overview</a:t>
            </a:r>
            <a:endParaRPr sz="2800" b="1">
              <a:solidFill>
                <a:srgbClr val="7F7F7F"/>
              </a:solidFill>
              <a:latin typeface="Calibri"/>
              <a:ea typeface="Calibri"/>
              <a:cs typeface="Calibri"/>
              <a:sym typeface="Calibri"/>
            </a:endParaRPr>
          </a:p>
        </p:txBody>
      </p:sp>
      <p:cxnSp>
        <p:nvCxnSpPr>
          <p:cNvPr id="344" name="Google Shape;344;p9"/>
          <p:cNvCxnSpPr/>
          <p:nvPr/>
        </p:nvCxnSpPr>
        <p:spPr>
          <a:xfrm>
            <a:off x="6629400" y="5836482"/>
            <a:ext cx="54483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45" name="Google Shape;345;p9"/>
          <p:cNvCxnSpPr/>
          <p:nvPr/>
        </p:nvCxnSpPr>
        <p:spPr>
          <a:xfrm rot="10800000">
            <a:off x="6629400" y="1816932"/>
            <a:ext cx="0" cy="4019551"/>
          </a:xfrm>
          <a:prstGeom prst="straightConnector1">
            <a:avLst/>
          </a:prstGeom>
          <a:noFill/>
          <a:ln w="9525" cap="flat" cmpd="sng">
            <a:solidFill>
              <a:schemeClr val="accent1"/>
            </a:solidFill>
            <a:prstDash val="solid"/>
            <a:miter lim="800000"/>
            <a:headEnd type="none" w="sm" len="sm"/>
            <a:tailEnd type="triangle" w="med" len="med"/>
          </a:ln>
        </p:spPr>
      </p:cxnSp>
      <p:sp>
        <p:nvSpPr>
          <p:cNvPr id="346" name="Google Shape;346;p9"/>
          <p:cNvSpPr txBox="1"/>
          <p:nvPr/>
        </p:nvSpPr>
        <p:spPr>
          <a:xfrm>
            <a:off x="8460477" y="5920174"/>
            <a:ext cx="2185988" cy="316847"/>
          </a:xfrm>
          <a:prstGeom prst="rect">
            <a:avLst/>
          </a:prstGeom>
          <a:no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rgbClr val="7F7F7F"/>
                </a:solidFill>
                <a:latin typeface="Calibri"/>
                <a:ea typeface="Calibri"/>
                <a:cs typeface="Calibri"/>
                <a:sym typeface="Calibri"/>
              </a:rPr>
              <a:t>FIDELITY</a:t>
            </a:r>
            <a:endParaRPr/>
          </a:p>
        </p:txBody>
      </p:sp>
      <p:sp>
        <p:nvSpPr>
          <p:cNvPr id="347" name="Google Shape;347;p9"/>
          <p:cNvSpPr txBox="1"/>
          <p:nvPr/>
        </p:nvSpPr>
        <p:spPr>
          <a:xfrm rot="-5400000">
            <a:off x="5326221" y="3814433"/>
            <a:ext cx="2185988" cy="316847"/>
          </a:xfrm>
          <a:prstGeom prst="rect">
            <a:avLst/>
          </a:prstGeom>
          <a:noFill/>
          <a:ln w="12700" cap="flat" cmpd="sng">
            <a:solidFill>
              <a:schemeClr val="l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1467" b="1">
                <a:solidFill>
                  <a:srgbClr val="7F7F7F"/>
                </a:solidFill>
                <a:latin typeface="Calibri"/>
                <a:ea typeface="Calibri"/>
                <a:cs typeface="Calibri"/>
                <a:sym typeface="Calibri"/>
              </a:rPr>
              <a:t>INTERACTIVITY</a:t>
            </a:r>
            <a:endParaRPr/>
          </a:p>
        </p:txBody>
      </p:sp>
      <p:sp>
        <p:nvSpPr>
          <p:cNvPr id="348" name="Google Shape;348;p9"/>
          <p:cNvSpPr/>
          <p:nvPr/>
        </p:nvSpPr>
        <p:spPr>
          <a:xfrm>
            <a:off x="6849995" y="4850455"/>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Hand sketches</a:t>
            </a:r>
            <a:endParaRPr/>
          </a:p>
        </p:txBody>
      </p:sp>
      <p:sp>
        <p:nvSpPr>
          <p:cNvPr id="349" name="Google Shape;349;p9"/>
          <p:cNvSpPr/>
          <p:nvPr/>
        </p:nvSpPr>
        <p:spPr>
          <a:xfrm>
            <a:off x="8111122" y="4850455"/>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Static Wireframes</a:t>
            </a:r>
            <a:endParaRPr/>
          </a:p>
        </p:txBody>
      </p:sp>
      <p:sp>
        <p:nvSpPr>
          <p:cNvPr id="350" name="Google Shape;350;p9"/>
          <p:cNvSpPr/>
          <p:nvPr/>
        </p:nvSpPr>
        <p:spPr>
          <a:xfrm>
            <a:off x="9372249" y="4850455"/>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Static Mockups</a:t>
            </a:r>
            <a:endParaRPr/>
          </a:p>
        </p:txBody>
      </p:sp>
      <p:sp>
        <p:nvSpPr>
          <p:cNvPr id="351" name="Google Shape;351;p9"/>
          <p:cNvSpPr/>
          <p:nvPr/>
        </p:nvSpPr>
        <p:spPr>
          <a:xfrm>
            <a:off x="8074715" y="3866658"/>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Clickable Wireframes</a:t>
            </a:r>
            <a:endParaRPr/>
          </a:p>
        </p:txBody>
      </p:sp>
      <p:sp>
        <p:nvSpPr>
          <p:cNvPr id="352" name="Google Shape;352;p9"/>
          <p:cNvSpPr/>
          <p:nvPr/>
        </p:nvSpPr>
        <p:spPr>
          <a:xfrm>
            <a:off x="9335842" y="3866658"/>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Clickable Mockups</a:t>
            </a:r>
            <a:endParaRPr/>
          </a:p>
        </p:txBody>
      </p:sp>
      <p:sp>
        <p:nvSpPr>
          <p:cNvPr id="353" name="Google Shape;353;p9"/>
          <p:cNvSpPr/>
          <p:nvPr/>
        </p:nvSpPr>
        <p:spPr>
          <a:xfrm>
            <a:off x="10596969" y="2931508"/>
            <a:ext cx="1033260" cy="776038"/>
          </a:xfrm>
          <a:prstGeom prst="rect">
            <a:avLst/>
          </a:prstGeom>
          <a:noFill/>
          <a:ln w="28575" cap="flat" cmpd="sng">
            <a:solidFill>
              <a:srgbClr val="7F7F7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00">
                <a:solidFill>
                  <a:srgbClr val="262626"/>
                </a:solidFill>
                <a:latin typeface="Calibri"/>
                <a:ea typeface="Calibri"/>
                <a:cs typeface="Calibri"/>
                <a:sym typeface="Calibri"/>
              </a:rPr>
              <a:t>Interactive Prototypes</a:t>
            </a:r>
            <a:endParaRPr/>
          </a:p>
        </p:txBody>
      </p:sp>
      <p:sp>
        <p:nvSpPr>
          <p:cNvPr id="354" name="Google Shape;354;p9"/>
          <p:cNvSpPr txBox="1">
            <a:spLocks noGrp="1"/>
          </p:cNvSpPr>
          <p:nvPr>
            <p:ph type="ftr" idx="11"/>
          </p:nvPr>
        </p:nvSpPr>
        <p:spPr>
          <a:xfrm>
            <a:off x="920368" y="6332830"/>
            <a:ext cx="3629317" cy="273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lean-startup</a:t>
            </a:r>
            <a:endParaRPr/>
          </a:p>
        </p:txBody>
      </p:sp>
    </p:spTree>
  </p:cSld>
  <p:clrMapOvr>
    <a:masterClrMapping/>
  </p:clrMapOvr>
  <p:transition>
    <p:fade/>
  </p:transition>
</p:sld>
</file>

<file path=ppt/theme/theme1.xml><?xml version="1.0" encoding="utf-8"?>
<a:theme xmlns:a="http://schemas.openxmlformats.org/drawingml/2006/main" name="GreenBlueTheme">
  <a:themeElements>
    <a:clrScheme name="Signify colour theme">
      <a:dk1>
        <a:srgbClr val="000000"/>
      </a:dk1>
      <a:lt1>
        <a:srgbClr val="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5351</Words>
  <Application>Microsoft Macintosh PowerPoint</Application>
  <PresentationFormat>Widescreen</PresentationFormat>
  <Paragraphs>970</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Roboto</vt:lpstr>
      <vt:lpstr>Gill Sans</vt:lpstr>
      <vt:lpstr>Nunito</vt:lpstr>
      <vt:lpstr>Calibri</vt:lpstr>
      <vt:lpstr>GreenBlueTheme</vt:lpstr>
      <vt:lpstr>My take on the LEAN START-UP approach to innovation</vt:lpstr>
      <vt:lpstr>Inspired by the LEAN movement of Toyota Production and applied to the world of innovation</vt:lpstr>
      <vt:lpstr>Have a VISION that motivates the team. Pivot when STRATEGY does not generate the growth you plan for.</vt:lpstr>
      <vt:lpstr>PowerPoint Presentation</vt:lpstr>
      <vt:lpstr>PowerPoint Presentation</vt:lpstr>
      <vt:lpstr>PowerPoint Presentation</vt:lpstr>
      <vt:lpstr>Achieve Product-Market-Fit and Accelerated Growth by ever faster BUILD-MEASURE-LEARN execution cycle</vt:lpstr>
      <vt:lpstr>PowerPoint Presentation</vt:lpstr>
      <vt:lpstr>PowerPoint Presentation</vt:lpstr>
      <vt:lpstr>Product Market fit</vt:lpstr>
      <vt:lpstr>UX Design Hierarchy</vt:lpstr>
      <vt:lpstr>PowerPoint Presentation</vt:lpstr>
      <vt:lpstr>PowerPoint Presentation</vt:lpstr>
      <vt:lpstr>PowerPoint Presentation</vt:lpstr>
      <vt:lpstr>PowerPoint Presentation</vt:lpstr>
      <vt:lpstr>PowerPoint Presentation</vt:lpstr>
      <vt:lpstr>Interact Light play – Learning Goal to Hypothesis to Experiments Design</vt:lpstr>
      <vt:lpstr>PowerPoint Presentation</vt:lpstr>
      <vt:lpstr>Build-to-Learn MVPs Definition</vt:lpstr>
      <vt:lpstr>Business Roadmaping  Where to go next?</vt:lpstr>
      <vt:lpstr>PowerPoint Presentation</vt:lpstr>
      <vt:lpstr>  Business Models Exploration</vt:lpstr>
      <vt:lpstr>Roadmap – Releases + Launches</vt:lpstr>
      <vt:lpstr>PowerPoint Presentation</vt:lpstr>
      <vt:lpstr>AI Organization - Idea2Impact process</vt:lpstr>
      <vt:lpstr>PowerPoint Presentation</vt:lpstr>
      <vt:lpstr>PowerPoint Presentation</vt:lpstr>
      <vt:lpstr>PowerPoint Presentation</vt:lpstr>
      <vt:lpstr>White hat: Facts - What information do we have? - What hasn’t worked in the past? - What information is missing that we need? - What are the weaknesses? Green hat: Creativity - What are the other angles we are missing? - What are the alternatives? - What are the next steps? Yellow hat: Benefits - What are all the benefits of the different options? - What solutions would work? - What is the best-case scenario (for users and the business)? Black hat: Risk - What are the different risks of each option? - What solutions would not work? - What is the worst-case scenario (for users and the business)? Red hat: Feelings - How do the options make you feel (from the user’s perspective)? - What do you like about the options? - What don’t you like about the options? Blue hat: Process - Where are we now? - What other work needs to be done? - What is the next step? </vt:lpstr>
      <vt:lpstr>Category kings are taking 70..80% of the category value They design PRODUCT, COMPANY and CATEGORY at the same time. They sell DIFFERENT not just better</vt:lpstr>
      <vt:lpstr>From Insight to Category to Point-of-View to Launch</vt:lpstr>
      <vt:lpstr>Finding the Category</vt:lpstr>
      <vt:lpstr>Finding the Point-of-View</vt:lpstr>
      <vt:lpstr>PowerPoint Presentation</vt:lpstr>
      <vt:lpstr>PowerPoint Presentation</vt:lpstr>
      <vt:lpstr>PowerPoint Presentation</vt:lpstr>
      <vt:lpstr>PowerPoint Presentation</vt:lpstr>
      <vt:lpstr>PowerPoint Presentation</vt:lpstr>
      <vt:lpstr>What game are you playing?</vt:lpstr>
      <vt:lpstr>What is North Star Metric?</vt:lpstr>
      <vt:lpstr>The definition of your metric should cover both your product’s current market, functionality, and performance and its potential future. </vt:lpstr>
      <vt:lpstr>North Star checklist</vt:lpstr>
      <vt:lpstr>North Star - examples</vt:lpstr>
      <vt:lpstr>PowerPoint Presentation</vt:lpstr>
      <vt:lpstr>Creating shared understanding by writing down the believes, the vision and values to the customer</vt:lpstr>
      <vt:lpstr>Elevator Pitch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take on LEAN START-UP approach towards innovation</dc:title>
  <dc:creator>Alexandru Darie</dc:creator>
  <cp:lastModifiedBy>Microsoft Office User</cp:lastModifiedBy>
  <cp:revision>3</cp:revision>
  <dcterms:created xsi:type="dcterms:W3CDTF">2019-04-06T12:35:31Z</dcterms:created>
  <dcterms:modified xsi:type="dcterms:W3CDTF">2021-02-26T12:54:54Z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f8eab-07d6-4849-8b43-f2fe9ec60b55_Enabled">
    <vt:lpwstr>True</vt:lpwstr>
  </property>
  <property fmtid="{D5CDD505-2E9C-101B-9397-08002B2CF9AE}" pid="3" name="MSIP_Label_7def8eab-07d6-4849-8b43-f2fe9ec60b55_SiteId">
    <vt:lpwstr>75b2f54b-feff-400d-8e0b-67102edb9a23</vt:lpwstr>
  </property>
  <property fmtid="{D5CDD505-2E9C-101B-9397-08002B2CF9AE}" pid="4" name="MSIP_Label_7def8eab-07d6-4849-8b43-f2fe9ec60b55_Owner">
    <vt:lpwstr>alexandru.darie@signify.com</vt:lpwstr>
  </property>
  <property fmtid="{D5CDD505-2E9C-101B-9397-08002B2CF9AE}" pid="5" name="MSIP_Label_7def8eab-07d6-4849-8b43-f2fe9ec60b55_SetDate">
    <vt:lpwstr>2019-04-06T13:03:20.2066422Z</vt:lpwstr>
  </property>
  <property fmtid="{D5CDD505-2E9C-101B-9397-08002B2CF9AE}" pid="6" name="MSIP_Label_7def8eab-07d6-4849-8b43-f2fe9ec60b55_Name">
    <vt:lpwstr>Signify - Internal</vt:lpwstr>
  </property>
  <property fmtid="{D5CDD505-2E9C-101B-9397-08002B2CF9AE}" pid="7" name="MSIP_Label_7def8eab-07d6-4849-8b43-f2fe9ec60b55_Application">
    <vt:lpwstr>Microsoft Azure Information Protection</vt:lpwstr>
  </property>
  <property fmtid="{D5CDD505-2E9C-101B-9397-08002B2CF9AE}" pid="8" name="MSIP_Label_7def8eab-07d6-4849-8b43-f2fe9ec60b55_Extended_MSFT_Method">
    <vt:lpwstr>Automatic</vt:lpwstr>
  </property>
  <property fmtid="{D5CDD505-2E9C-101B-9397-08002B2CF9AE}" pid="9" name="Sensitivity">
    <vt:lpwstr>Signify - Internal</vt:lpwstr>
  </property>
</Properties>
</file>