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50"/>
    <p:restoredTop sz="94649"/>
  </p:normalViewPr>
  <p:slideViewPr>
    <p:cSldViewPr snapToGrid="0" snapToObjects="1">
      <p:cViewPr varScale="1">
        <p:scale>
          <a:sx n="93" d="100"/>
          <a:sy n="93" d="100"/>
        </p:scale>
        <p:origin x="208" y="288"/>
      </p:cViewPr>
      <p:guideLst/>
    </p:cSldViewPr>
  </p:slideViewPr>
  <p:notesTextViewPr>
    <p:cViewPr>
      <p:scale>
        <a:sx n="1" d="1"/>
        <a:sy n="1" d="1"/>
      </p:scale>
      <p:origin x="0" y="-16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55575" y="574675"/>
            <a:ext cx="6621463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0" name="Google Shape;90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For a detailed explanation of the canvas, visit https://</a:t>
            </a:r>
            <a:r>
              <a:rPr lang="en-US" dirty="0" err="1"/>
              <a:t>innovationleader.com</a:t>
            </a:r>
            <a:r>
              <a:rPr lang="en-US" dirty="0"/>
              <a:t>/1882.article. More resources like this can be found at https://</a:t>
            </a:r>
            <a:r>
              <a:rPr lang="en-US" dirty="0" err="1"/>
              <a:t>www.innovationleader.com</a:t>
            </a:r>
            <a:r>
              <a:rPr lang="en-US"/>
              <a:t>/data-and-templates.</a:t>
            </a:r>
            <a:endParaRPr dirty="0"/>
          </a:p>
        </p:txBody>
      </p:sp>
      <p:sp>
        <p:nvSpPr>
          <p:cNvPr id="91" name="Google Shape;91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6F73"/>
              </a:buClr>
              <a:buSzPts val="1400"/>
              <a:buFont typeface="Trebuchet MS"/>
              <a:buNone/>
            </a:pPr>
            <a:r>
              <a:rPr lang="en-US" sz="1400" b="0" i="0" u="none" strike="noStrike" cap="none">
                <a:solidFill>
                  <a:srgbClr val="6E6F73"/>
                </a:solidFill>
                <a:latin typeface="Trebuchet MS"/>
                <a:ea typeface="Trebuchet MS"/>
                <a:cs typeface="Trebuchet MS"/>
                <a:sym typeface="Trebuchet MS"/>
              </a:rPr>
              <a:t>Notes view: </a:t>
            </a:r>
            <a:fld id="{00000000-1234-1234-1234-123412341234}" type="slidenum">
              <a:rPr lang="en-US" sz="1400" b="0" i="0" u="none" strike="noStrike" cap="none">
                <a:solidFill>
                  <a:srgbClr val="6E6F73"/>
                </a:solidFill>
                <a:latin typeface="Trebuchet MS"/>
                <a:ea typeface="Trebuchet MS"/>
                <a:cs typeface="Trebuchet MS"/>
                <a:sym typeface="Trebuchet MS"/>
              </a:rPr>
              <a:t>1</a:t>
            </a:fld>
            <a:endParaRPr sz="1400" b="0" i="0" u="none" strike="noStrike" cap="none">
              <a:solidFill>
                <a:srgbClr val="6E6F73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creativecommons.org/licenses/by-sa/4.0/" TargetMode="Externa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. Title Only">
  <p:cSld name="D. Title Only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/>
        </p:nvSpPr>
        <p:spPr>
          <a:xfrm>
            <a:off x="1820650" y="6411797"/>
            <a:ext cx="1849800" cy="307800"/>
          </a:xfrm>
          <a:prstGeom prst="rect">
            <a:avLst/>
          </a:prstGeom>
          <a:solidFill>
            <a:srgbClr val="F2F2F2"/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Created by Eric Braun</a:t>
            </a:r>
            <a:endParaRPr/>
          </a:p>
        </p:txBody>
      </p:sp>
      <p:pic>
        <p:nvPicPr>
          <p:cNvPr id="17" name="Google Shape;17;p2">
            <a:hlinkClick r:id="rId2"/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5450" y="6411800"/>
            <a:ext cx="873750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2"/>
          <p:cNvSpPr txBox="1"/>
          <p:nvPr/>
        </p:nvSpPr>
        <p:spPr>
          <a:xfrm>
            <a:off x="533048" y="6002050"/>
            <a:ext cx="3289800" cy="307800"/>
          </a:xfrm>
          <a:prstGeom prst="rect">
            <a:avLst/>
          </a:prstGeom>
          <a:solidFill>
            <a:srgbClr val="F2F2F2"/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Studio Confidential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432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72" name="Google Shape;72;p1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oogle Shape;93;p14"/>
          <p:cNvGrpSpPr/>
          <p:nvPr/>
        </p:nvGrpSpPr>
        <p:grpSpPr>
          <a:xfrm>
            <a:off x="533052" y="811524"/>
            <a:ext cx="3313800" cy="1840360"/>
            <a:chOff x="1833737" y="688259"/>
            <a:chExt cx="3313800" cy="1840360"/>
          </a:xfrm>
        </p:grpSpPr>
        <p:sp>
          <p:nvSpPr>
            <p:cNvPr id="94" name="Google Shape;94;p14"/>
            <p:cNvSpPr txBox="1"/>
            <p:nvPr/>
          </p:nvSpPr>
          <p:spPr>
            <a:xfrm>
              <a:off x="1833737" y="688259"/>
              <a:ext cx="3313800" cy="3078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spAutoFit/>
            </a:bodyPr>
            <a:lstStyle/>
            <a:p>
              <a:pPr marL="58736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Calibri"/>
                <a:buNone/>
              </a:pPr>
              <a:r>
                <a:rPr lang="en-US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1. Problem Statement</a:t>
              </a:r>
              <a:endParaRPr/>
            </a:p>
          </p:txBody>
        </p:sp>
        <p:sp>
          <p:nvSpPr>
            <p:cNvPr id="95" name="Google Shape;95;p14"/>
            <p:cNvSpPr txBox="1"/>
            <p:nvPr/>
          </p:nvSpPr>
          <p:spPr>
            <a:xfrm>
              <a:off x="1833737" y="955817"/>
              <a:ext cx="3301735" cy="1572802"/>
            </a:xfrm>
            <a:prstGeom prst="rect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58736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3F3F3F"/>
                </a:buClr>
                <a:buSzPts val="1200"/>
                <a:buFont typeface="Calibri"/>
                <a:buNone/>
              </a:pPr>
              <a:r>
                <a:rPr lang="en-US" sz="1200" b="0" i="0" u="none" strike="noStrike" cap="none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&lt;type problem statement here&gt;</a:t>
              </a:r>
              <a:endParaRPr/>
            </a:p>
          </p:txBody>
        </p:sp>
      </p:grpSp>
      <p:grpSp>
        <p:nvGrpSpPr>
          <p:cNvPr id="96" name="Google Shape;96;p14"/>
          <p:cNvGrpSpPr/>
          <p:nvPr/>
        </p:nvGrpSpPr>
        <p:grpSpPr>
          <a:xfrm>
            <a:off x="4056425" y="811524"/>
            <a:ext cx="3301800" cy="1840360"/>
            <a:chOff x="1833734" y="688259"/>
            <a:chExt cx="3301800" cy="1840360"/>
          </a:xfrm>
        </p:grpSpPr>
        <p:sp>
          <p:nvSpPr>
            <p:cNvPr id="97" name="Google Shape;97;p14"/>
            <p:cNvSpPr txBox="1"/>
            <p:nvPr/>
          </p:nvSpPr>
          <p:spPr>
            <a:xfrm>
              <a:off x="1833734" y="688259"/>
              <a:ext cx="3301800" cy="3078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spAutoFit/>
            </a:bodyPr>
            <a:lstStyle/>
            <a:p>
              <a:pPr marL="58736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Calibri"/>
                <a:buNone/>
              </a:pPr>
              <a:r>
                <a:rPr lang="en-US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2. Elevator Pitch</a:t>
              </a:r>
              <a:endParaRPr/>
            </a:p>
          </p:txBody>
        </p:sp>
        <p:sp>
          <p:nvSpPr>
            <p:cNvPr id="98" name="Google Shape;98;p14"/>
            <p:cNvSpPr txBox="1"/>
            <p:nvPr/>
          </p:nvSpPr>
          <p:spPr>
            <a:xfrm>
              <a:off x="1833737" y="955817"/>
              <a:ext cx="3301735" cy="1572802"/>
            </a:xfrm>
            <a:prstGeom prst="rect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58736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3F3F3F"/>
                </a:buClr>
                <a:buSzPts val="1200"/>
                <a:buFont typeface="Calibri"/>
                <a:buNone/>
              </a:pPr>
              <a:r>
                <a:rPr lang="en-US" sz="1200" b="0" i="0" u="none" strike="noStrike" cap="none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&lt;type pitch / description here&gt;</a:t>
              </a:r>
              <a:endParaRPr/>
            </a:p>
          </p:txBody>
        </p:sp>
      </p:grpSp>
      <p:grpSp>
        <p:nvGrpSpPr>
          <p:cNvPr id="99" name="Google Shape;99;p14"/>
          <p:cNvGrpSpPr/>
          <p:nvPr/>
        </p:nvGrpSpPr>
        <p:grpSpPr>
          <a:xfrm>
            <a:off x="533052" y="2722339"/>
            <a:ext cx="3307800" cy="1840360"/>
            <a:chOff x="1827740" y="688259"/>
            <a:chExt cx="3307800" cy="1840360"/>
          </a:xfrm>
        </p:grpSpPr>
        <p:sp>
          <p:nvSpPr>
            <p:cNvPr id="100" name="Google Shape;100;p14"/>
            <p:cNvSpPr txBox="1"/>
            <p:nvPr/>
          </p:nvSpPr>
          <p:spPr>
            <a:xfrm>
              <a:off x="1827740" y="688259"/>
              <a:ext cx="3307800" cy="3078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spAutoFit/>
            </a:bodyPr>
            <a:lstStyle/>
            <a:p>
              <a:pPr marL="58736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Calibri"/>
                <a:buNone/>
              </a:pPr>
              <a:r>
                <a:rPr lang="en-US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4. Hypotheses</a:t>
              </a:r>
              <a:endParaRPr/>
            </a:p>
          </p:txBody>
        </p:sp>
        <p:sp>
          <p:nvSpPr>
            <p:cNvPr id="101" name="Google Shape;101;p14"/>
            <p:cNvSpPr txBox="1"/>
            <p:nvPr/>
          </p:nvSpPr>
          <p:spPr>
            <a:xfrm>
              <a:off x="1833737" y="955817"/>
              <a:ext cx="3301735" cy="1572802"/>
            </a:xfrm>
            <a:prstGeom prst="rect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58736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3F3F3F"/>
                </a:buClr>
                <a:buSzPts val="1200"/>
                <a:buFont typeface="Calibri"/>
                <a:buNone/>
              </a:pPr>
              <a:r>
                <a:rPr lang="en-US" sz="1200" b="0" i="0" u="none" strike="noStrike" cap="none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&lt;what is at least 1 hypothesis this project / experiment should test?</a:t>
              </a:r>
              <a:endParaRPr/>
            </a:p>
            <a:p>
              <a:pPr marL="58736" marR="0" lvl="0" indent="0" algn="l" rtl="0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3F3F3F"/>
                </a:buClr>
                <a:buSzPts val="1200"/>
                <a:buFont typeface="Calibri"/>
                <a:buNone/>
              </a:pPr>
              <a:r>
                <a:rPr lang="en-US" sz="1200" b="0" i="0" u="none" strike="noStrike" cap="none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this should be questions&gt;</a:t>
              </a:r>
              <a:endParaRPr/>
            </a:p>
          </p:txBody>
        </p:sp>
      </p:grpSp>
      <p:grpSp>
        <p:nvGrpSpPr>
          <p:cNvPr id="102" name="Google Shape;102;p14"/>
          <p:cNvGrpSpPr/>
          <p:nvPr/>
        </p:nvGrpSpPr>
        <p:grpSpPr>
          <a:xfrm>
            <a:off x="545048" y="187614"/>
            <a:ext cx="8199559" cy="525390"/>
            <a:chOff x="1949486" y="92105"/>
            <a:chExt cx="9785094" cy="525390"/>
          </a:xfrm>
        </p:grpSpPr>
        <p:sp>
          <p:nvSpPr>
            <p:cNvPr id="103" name="Google Shape;103;p14"/>
            <p:cNvSpPr/>
            <p:nvPr/>
          </p:nvSpPr>
          <p:spPr>
            <a:xfrm>
              <a:off x="5178391" y="92105"/>
              <a:ext cx="6556189" cy="525390"/>
            </a:xfrm>
            <a:prstGeom prst="rect">
              <a:avLst/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3F3F3F"/>
                </a:buClr>
                <a:buSzPts val="2400"/>
                <a:buFont typeface="Arial"/>
                <a:buNone/>
              </a:pPr>
              <a:r>
                <a:rPr lang="en-US" sz="2400" b="1" i="0" u="none" strike="noStrike" cap="none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&lt;idea name&gt;</a:t>
              </a:r>
              <a:endParaRPr/>
            </a:p>
          </p:txBody>
        </p:sp>
        <p:sp>
          <p:nvSpPr>
            <p:cNvPr id="104" name="Google Shape;104;p14"/>
            <p:cNvSpPr/>
            <p:nvPr/>
          </p:nvSpPr>
          <p:spPr>
            <a:xfrm>
              <a:off x="1949486" y="92105"/>
              <a:ext cx="3228906" cy="52539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lang="en-US" sz="2300" b="1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Idea / Experiment</a:t>
              </a:r>
              <a:endParaRPr sz="1300"/>
            </a:p>
          </p:txBody>
        </p:sp>
      </p:grpSp>
      <p:grpSp>
        <p:nvGrpSpPr>
          <p:cNvPr id="105" name="Google Shape;105;p14"/>
          <p:cNvGrpSpPr/>
          <p:nvPr/>
        </p:nvGrpSpPr>
        <p:grpSpPr>
          <a:xfrm>
            <a:off x="8533192" y="4644246"/>
            <a:ext cx="3147378" cy="1798594"/>
            <a:chOff x="1833735" y="688259"/>
            <a:chExt cx="4059031" cy="1798594"/>
          </a:xfrm>
        </p:grpSpPr>
        <p:sp>
          <p:nvSpPr>
            <p:cNvPr id="106" name="Google Shape;106;p14"/>
            <p:cNvSpPr txBox="1"/>
            <p:nvPr/>
          </p:nvSpPr>
          <p:spPr>
            <a:xfrm>
              <a:off x="1833735" y="688259"/>
              <a:ext cx="4059000" cy="3078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spAutoFit/>
            </a:bodyPr>
            <a:lstStyle/>
            <a:p>
              <a:pPr marL="58736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Calibri"/>
                <a:buNone/>
              </a:pPr>
              <a:r>
                <a:rPr lang="en-US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9. Studio Team Lead &amp; Key </a:t>
              </a:r>
              <a:r>
                <a:rPr lang="en-US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Contacts</a:t>
              </a:r>
              <a:endParaRPr/>
            </a:p>
          </p:txBody>
        </p:sp>
        <p:sp>
          <p:nvSpPr>
            <p:cNvPr id="107" name="Google Shape;107;p14"/>
            <p:cNvSpPr txBox="1"/>
            <p:nvPr/>
          </p:nvSpPr>
          <p:spPr>
            <a:xfrm>
              <a:off x="1833738" y="955817"/>
              <a:ext cx="4059028" cy="1531036"/>
            </a:xfrm>
            <a:prstGeom prst="rect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58737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Calibri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&lt;names / contact info&gt;</a:t>
              </a:r>
              <a:endParaRPr/>
            </a:p>
          </p:txBody>
        </p:sp>
      </p:grpSp>
      <p:grpSp>
        <p:nvGrpSpPr>
          <p:cNvPr id="108" name="Google Shape;108;p14"/>
          <p:cNvGrpSpPr/>
          <p:nvPr/>
        </p:nvGrpSpPr>
        <p:grpSpPr>
          <a:xfrm>
            <a:off x="7601505" y="2722339"/>
            <a:ext cx="4079100" cy="1840360"/>
            <a:chOff x="1833736" y="688259"/>
            <a:chExt cx="4079100" cy="1840360"/>
          </a:xfrm>
        </p:grpSpPr>
        <p:sp>
          <p:nvSpPr>
            <p:cNvPr id="109" name="Google Shape;109;p14"/>
            <p:cNvSpPr txBox="1"/>
            <p:nvPr/>
          </p:nvSpPr>
          <p:spPr>
            <a:xfrm>
              <a:off x="1833736" y="688259"/>
              <a:ext cx="4079100" cy="3078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spAutoFit/>
            </a:bodyPr>
            <a:lstStyle/>
            <a:p>
              <a:pPr marL="58736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Calibri"/>
                <a:buNone/>
              </a:pPr>
              <a:r>
                <a:rPr lang="en-US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6. Scenario / Workflow</a:t>
              </a:r>
              <a:endParaRPr/>
            </a:p>
          </p:txBody>
        </p:sp>
        <p:sp>
          <p:nvSpPr>
            <p:cNvPr id="110" name="Google Shape;110;p14"/>
            <p:cNvSpPr txBox="1"/>
            <p:nvPr/>
          </p:nvSpPr>
          <p:spPr>
            <a:xfrm>
              <a:off x="1833737" y="955817"/>
              <a:ext cx="4079063" cy="1572802"/>
            </a:xfrm>
            <a:prstGeom prst="rect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58736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3F3F3F"/>
                </a:buClr>
                <a:buSzPts val="1200"/>
                <a:buFont typeface="Calibri"/>
                <a:buNone/>
              </a:pPr>
              <a:r>
                <a:rPr lang="en-US" sz="1200" b="0" i="0" u="none" strike="noStrike" cap="none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&lt;what are 1-2 key uses cases / UX / workflows?&gt;</a:t>
              </a:r>
              <a:endParaRPr/>
            </a:p>
          </p:txBody>
        </p:sp>
      </p:grpSp>
      <p:grpSp>
        <p:nvGrpSpPr>
          <p:cNvPr id="111" name="Google Shape;111;p14"/>
          <p:cNvGrpSpPr/>
          <p:nvPr/>
        </p:nvGrpSpPr>
        <p:grpSpPr>
          <a:xfrm>
            <a:off x="4064276" y="2722339"/>
            <a:ext cx="3307737" cy="1840360"/>
            <a:chOff x="1827735" y="688259"/>
            <a:chExt cx="3307737" cy="1840360"/>
          </a:xfrm>
        </p:grpSpPr>
        <p:sp>
          <p:nvSpPr>
            <p:cNvPr id="112" name="Google Shape;112;p14"/>
            <p:cNvSpPr txBox="1"/>
            <p:nvPr/>
          </p:nvSpPr>
          <p:spPr>
            <a:xfrm>
              <a:off x="1827735" y="688259"/>
              <a:ext cx="3301800" cy="3078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spAutoFit/>
            </a:bodyPr>
            <a:lstStyle/>
            <a:p>
              <a:pPr marL="58736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Calibri"/>
                <a:buNone/>
              </a:pPr>
              <a:r>
                <a:rPr lang="en-US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5. Critical Success Factors</a:t>
              </a:r>
              <a:endParaRPr/>
            </a:p>
          </p:txBody>
        </p:sp>
        <p:sp>
          <p:nvSpPr>
            <p:cNvPr id="113" name="Google Shape;113;p14"/>
            <p:cNvSpPr txBox="1"/>
            <p:nvPr/>
          </p:nvSpPr>
          <p:spPr>
            <a:xfrm>
              <a:off x="1833737" y="955817"/>
              <a:ext cx="3301735" cy="1572802"/>
            </a:xfrm>
            <a:prstGeom prst="rect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58736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3F3F3F"/>
                </a:buClr>
                <a:buSzPts val="1200"/>
                <a:buFont typeface="Calibri"/>
                <a:buNone/>
              </a:pPr>
              <a:r>
                <a:rPr lang="en-US" sz="1200" b="0" i="0" u="none" strike="noStrike" cap="none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&lt;what will show that there is success?</a:t>
              </a:r>
              <a:endParaRPr/>
            </a:p>
            <a:p>
              <a:pPr marL="58736" marR="0" lvl="0" indent="0" algn="l" rtl="0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3F3F3F"/>
                </a:buClr>
                <a:buSzPts val="1200"/>
                <a:buFont typeface="Calibri"/>
                <a:buNone/>
              </a:pPr>
              <a:r>
                <a:rPr lang="en-US" sz="1200" b="0" i="0" u="none" strike="noStrike" cap="none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be specific and quantifiable&gt;</a:t>
              </a:r>
              <a:endParaRPr/>
            </a:p>
          </p:txBody>
        </p:sp>
      </p:grpSp>
      <p:grpSp>
        <p:nvGrpSpPr>
          <p:cNvPr id="114" name="Google Shape;114;p14"/>
          <p:cNvGrpSpPr/>
          <p:nvPr/>
        </p:nvGrpSpPr>
        <p:grpSpPr>
          <a:xfrm>
            <a:off x="7579801" y="811524"/>
            <a:ext cx="4079100" cy="1840360"/>
            <a:chOff x="1833734" y="688259"/>
            <a:chExt cx="4079100" cy="1840360"/>
          </a:xfrm>
        </p:grpSpPr>
        <p:sp>
          <p:nvSpPr>
            <p:cNvPr id="115" name="Google Shape;115;p14"/>
            <p:cNvSpPr txBox="1"/>
            <p:nvPr/>
          </p:nvSpPr>
          <p:spPr>
            <a:xfrm>
              <a:off x="1833734" y="688259"/>
              <a:ext cx="4079100" cy="3078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spAutoFit/>
            </a:bodyPr>
            <a:lstStyle/>
            <a:p>
              <a:pPr marL="58736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Calibri"/>
                <a:buNone/>
              </a:pPr>
              <a:r>
                <a:rPr lang="en-US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3. Value Proposition / ROI</a:t>
              </a:r>
              <a:endParaRPr/>
            </a:p>
          </p:txBody>
        </p:sp>
        <p:sp>
          <p:nvSpPr>
            <p:cNvPr id="116" name="Google Shape;116;p14"/>
            <p:cNvSpPr txBox="1"/>
            <p:nvPr/>
          </p:nvSpPr>
          <p:spPr>
            <a:xfrm>
              <a:off x="1833737" y="955817"/>
              <a:ext cx="4079063" cy="1572802"/>
            </a:xfrm>
            <a:prstGeom prst="rect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58736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3F3F3F"/>
                </a:buClr>
                <a:buSzPts val="1200"/>
                <a:buFont typeface="Calibri"/>
                <a:buNone/>
              </a:pPr>
              <a:r>
                <a:rPr lang="en-US" sz="1200" b="0" i="0" u="none" strike="noStrike" cap="none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&lt;what pains does it alleviate? </a:t>
              </a:r>
              <a:endParaRPr/>
            </a:p>
            <a:p>
              <a:pPr marL="58736" marR="0" lvl="0" indent="0" algn="l" rtl="0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3F3F3F"/>
                </a:buClr>
                <a:buSzPts val="1200"/>
                <a:buFont typeface="Calibri"/>
                <a:buNone/>
              </a:pPr>
              <a:r>
                <a:rPr lang="en-US" sz="1200" b="0" i="0" u="none" strike="noStrike" cap="none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what gains does it help users achieve?</a:t>
              </a:r>
              <a:endParaRPr/>
            </a:p>
            <a:p>
              <a:pPr marL="58736" marR="0" lvl="0" indent="0" algn="l" rtl="0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3F3F3F"/>
                </a:buClr>
                <a:buSzPts val="1200"/>
                <a:buFont typeface="Calibri"/>
                <a:buNone/>
              </a:pPr>
              <a:r>
                <a:rPr lang="en-US" sz="1200" b="0" i="0" u="none" strike="noStrike" cap="none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what is the financial savings?&gt;</a:t>
              </a:r>
              <a:endParaRPr/>
            </a:p>
          </p:txBody>
        </p:sp>
      </p:grpSp>
      <p:grpSp>
        <p:nvGrpSpPr>
          <p:cNvPr id="117" name="Google Shape;117;p14"/>
          <p:cNvGrpSpPr/>
          <p:nvPr/>
        </p:nvGrpSpPr>
        <p:grpSpPr>
          <a:xfrm>
            <a:off x="545047" y="4634615"/>
            <a:ext cx="3289800" cy="1275302"/>
            <a:chOff x="545047" y="4759740"/>
            <a:chExt cx="3289800" cy="1275302"/>
          </a:xfrm>
        </p:grpSpPr>
        <p:grpSp>
          <p:nvGrpSpPr>
            <p:cNvPr id="118" name="Google Shape;118;p14"/>
            <p:cNvGrpSpPr/>
            <p:nvPr/>
          </p:nvGrpSpPr>
          <p:grpSpPr>
            <a:xfrm>
              <a:off x="545047" y="4759740"/>
              <a:ext cx="3289800" cy="1275302"/>
              <a:chOff x="545047" y="4018593"/>
              <a:chExt cx="3289800" cy="1275302"/>
            </a:xfrm>
          </p:grpSpPr>
          <p:sp>
            <p:nvSpPr>
              <p:cNvPr id="119" name="Google Shape;119;p14"/>
              <p:cNvSpPr txBox="1"/>
              <p:nvPr/>
            </p:nvSpPr>
            <p:spPr>
              <a:xfrm>
                <a:off x="545047" y="4018593"/>
                <a:ext cx="3289800" cy="307800"/>
              </a:xfrm>
              <a:prstGeom prst="rect">
                <a:avLst/>
              </a:prstGeom>
              <a:solidFill>
                <a:schemeClr val="accent1"/>
              </a:solidFill>
              <a:ln w="9525" cap="flat" cmpd="sng">
                <a:solidFill>
                  <a:schemeClr val="accen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spAutoFit/>
              </a:bodyPr>
              <a:lstStyle/>
              <a:p>
                <a:pPr marL="58736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200"/>
                  <a:buFont typeface="Calibri"/>
                  <a:buNone/>
                </a:pPr>
                <a:r>
                  <a:rPr lang="en-US" b="1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7. Benefits Categories</a:t>
                </a:r>
                <a:endParaRPr/>
              </a:p>
            </p:txBody>
          </p:sp>
          <p:sp>
            <p:nvSpPr>
              <p:cNvPr id="120" name="Google Shape;120;p14"/>
              <p:cNvSpPr txBox="1"/>
              <p:nvPr/>
            </p:nvSpPr>
            <p:spPr>
              <a:xfrm>
                <a:off x="545048" y="4286151"/>
                <a:ext cx="3289739" cy="1007744"/>
              </a:xfrm>
              <a:prstGeom prst="rect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58736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200"/>
                  <a:buFont typeface="Arial"/>
                  <a:buNone/>
                </a:pPr>
                <a:endParaRPr sz="1200" b="0" i="0" u="none" strike="noStrike" cap="none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21" name="Google Shape;121;p14"/>
            <p:cNvGrpSpPr/>
            <p:nvPr/>
          </p:nvGrpSpPr>
          <p:grpSpPr>
            <a:xfrm>
              <a:off x="590293" y="5090439"/>
              <a:ext cx="1450263" cy="881814"/>
              <a:chOff x="590293" y="5090439"/>
              <a:chExt cx="1450263" cy="881814"/>
            </a:xfrm>
          </p:grpSpPr>
          <p:sp>
            <p:nvSpPr>
              <p:cNvPr id="122" name="Google Shape;122;p14"/>
              <p:cNvSpPr txBox="1"/>
              <p:nvPr/>
            </p:nvSpPr>
            <p:spPr>
              <a:xfrm>
                <a:off x="1739963" y="5090439"/>
                <a:ext cx="300593" cy="276999"/>
              </a:xfrm>
              <a:prstGeom prst="rect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3" name="Google Shape;123;p14"/>
              <p:cNvSpPr txBox="1"/>
              <p:nvPr/>
            </p:nvSpPr>
            <p:spPr>
              <a:xfrm>
                <a:off x="601524" y="5090439"/>
                <a:ext cx="1038939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20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Customer Exp</a:t>
                </a:r>
                <a:endParaRPr/>
              </a:p>
            </p:txBody>
          </p:sp>
          <p:sp>
            <p:nvSpPr>
              <p:cNvPr id="124" name="Google Shape;124;p14"/>
              <p:cNvSpPr txBox="1"/>
              <p:nvPr/>
            </p:nvSpPr>
            <p:spPr>
              <a:xfrm>
                <a:off x="1739963" y="5393404"/>
                <a:ext cx="300593" cy="276999"/>
              </a:xfrm>
              <a:prstGeom prst="rect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5" name="Google Shape;125;p14"/>
              <p:cNvSpPr txBox="1"/>
              <p:nvPr/>
            </p:nvSpPr>
            <p:spPr>
              <a:xfrm>
                <a:off x="590293" y="5393404"/>
                <a:ext cx="1058816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20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Employee Exp</a:t>
                </a:r>
                <a:endParaRPr/>
              </a:p>
            </p:txBody>
          </p:sp>
          <p:sp>
            <p:nvSpPr>
              <p:cNvPr id="126" name="Google Shape;126;p14"/>
              <p:cNvSpPr txBox="1"/>
              <p:nvPr/>
            </p:nvSpPr>
            <p:spPr>
              <a:xfrm>
                <a:off x="1739963" y="5695254"/>
                <a:ext cx="300593" cy="276999"/>
              </a:xfrm>
              <a:prstGeom prst="rect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20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X</a:t>
                </a:r>
                <a:endParaRPr/>
              </a:p>
            </p:txBody>
          </p:sp>
          <p:sp>
            <p:nvSpPr>
              <p:cNvPr id="127" name="Google Shape;127;p14"/>
              <p:cNvSpPr txBox="1"/>
              <p:nvPr/>
            </p:nvSpPr>
            <p:spPr>
              <a:xfrm>
                <a:off x="590293" y="5695254"/>
                <a:ext cx="1013034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20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Sustainability</a:t>
                </a:r>
                <a:endParaRPr/>
              </a:p>
            </p:txBody>
          </p:sp>
        </p:grpSp>
        <p:grpSp>
          <p:nvGrpSpPr>
            <p:cNvPr id="128" name="Google Shape;128;p14"/>
            <p:cNvGrpSpPr/>
            <p:nvPr/>
          </p:nvGrpSpPr>
          <p:grpSpPr>
            <a:xfrm>
              <a:off x="2183919" y="5089265"/>
              <a:ext cx="1450263" cy="881814"/>
              <a:chOff x="590293" y="5090439"/>
              <a:chExt cx="1450263" cy="881814"/>
            </a:xfrm>
          </p:grpSpPr>
          <p:sp>
            <p:nvSpPr>
              <p:cNvPr id="129" name="Google Shape;129;p14"/>
              <p:cNvSpPr txBox="1"/>
              <p:nvPr/>
            </p:nvSpPr>
            <p:spPr>
              <a:xfrm>
                <a:off x="1739963" y="5090439"/>
                <a:ext cx="300593" cy="276999"/>
              </a:xfrm>
              <a:prstGeom prst="rect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0" name="Google Shape;130;p14"/>
              <p:cNvSpPr txBox="1"/>
              <p:nvPr/>
            </p:nvSpPr>
            <p:spPr>
              <a:xfrm>
                <a:off x="601524" y="5090439"/>
                <a:ext cx="1029900" cy="261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10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New Revenue</a:t>
                </a:r>
                <a:endParaRPr sz="1300"/>
              </a:p>
            </p:txBody>
          </p:sp>
          <p:sp>
            <p:nvSpPr>
              <p:cNvPr id="131" name="Google Shape;131;p14"/>
              <p:cNvSpPr txBox="1"/>
              <p:nvPr/>
            </p:nvSpPr>
            <p:spPr>
              <a:xfrm>
                <a:off x="1739963" y="5393404"/>
                <a:ext cx="300593" cy="276999"/>
              </a:xfrm>
              <a:prstGeom prst="rect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2" name="Google Shape;132;p14"/>
              <p:cNvSpPr txBox="1"/>
              <p:nvPr/>
            </p:nvSpPr>
            <p:spPr>
              <a:xfrm>
                <a:off x="590293" y="5393404"/>
                <a:ext cx="953018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20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Cost Savings</a:t>
                </a:r>
                <a:endParaRPr/>
              </a:p>
            </p:txBody>
          </p:sp>
          <p:sp>
            <p:nvSpPr>
              <p:cNvPr id="133" name="Google Shape;133;p14"/>
              <p:cNvSpPr txBox="1"/>
              <p:nvPr/>
            </p:nvSpPr>
            <p:spPr>
              <a:xfrm>
                <a:off x="1739963" y="5695254"/>
                <a:ext cx="300593" cy="276999"/>
              </a:xfrm>
              <a:prstGeom prst="rect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4" name="Google Shape;134;p14"/>
              <p:cNvSpPr txBox="1"/>
              <p:nvPr/>
            </p:nvSpPr>
            <p:spPr>
              <a:xfrm>
                <a:off x="590293" y="5695254"/>
                <a:ext cx="1097736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20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Future Enabler</a:t>
                </a:r>
                <a:endParaRPr/>
              </a:p>
            </p:txBody>
          </p:sp>
        </p:grpSp>
      </p:grpSp>
      <p:grpSp>
        <p:nvGrpSpPr>
          <p:cNvPr id="135" name="Google Shape;135;p14"/>
          <p:cNvGrpSpPr/>
          <p:nvPr/>
        </p:nvGrpSpPr>
        <p:grpSpPr>
          <a:xfrm>
            <a:off x="4085698" y="4644246"/>
            <a:ext cx="4229899" cy="1798594"/>
            <a:chOff x="545046" y="4018593"/>
            <a:chExt cx="3289800" cy="1798594"/>
          </a:xfrm>
        </p:grpSpPr>
        <p:sp>
          <p:nvSpPr>
            <p:cNvPr id="136" name="Google Shape;136;p14"/>
            <p:cNvSpPr txBox="1"/>
            <p:nvPr/>
          </p:nvSpPr>
          <p:spPr>
            <a:xfrm>
              <a:off x="545046" y="4018593"/>
              <a:ext cx="3289800" cy="3078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spAutoFit/>
            </a:bodyPr>
            <a:lstStyle/>
            <a:p>
              <a:pPr marL="58736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Calibri"/>
                <a:buNone/>
              </a:pPr>
              <a:r>
                <a:rPr lang="en-US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8. Beachhead Market Characteristics</a:t>
              </a:r>
              <a:endParaRPr/>
            </a:p>
          </p:txBody>
        </p:sp>
        <p:sp>
          <p:nvSpPr>
            <p:cNvPr id="137" name="Google Shape;137;p14"/>
            <p:cNvSpPr txBox="1"/>
            <p:nvPr/>
          </p:nvSpPr>
          <p:spPr>
            <a:xfrm>
              <a:off x="545048" y="4286150"/>
              <a:ext cx="3289739" cy="1531037"/>
            </a:xfrm>
            <a:prstGeom prst="rect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58736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3F3F3F"/>
                </a:buClr>
                <a:buSzPts val="1200"/>
                <a:buFont typeface="Calibri"/>
                <a:buNone/>
              </a:pPr>
              <a:r>
                <a:rPr lang="en-US" sz="1200" b="0" i="0" u="none" strike="noStrike" cap="none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&lt;what are the specific characteristics of the beachhead market?</a:t>
              </a:r>
              <a:endParaRPr/>
            </a:p>
            <a:p>
              <a:pPr marL="58736" marR="0" lvl="0" indent="0" algn="l" rtl="0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3F3F3F"/>
                </a:buClr>
                <a:buSzPts val="1200"/>
                <a:buFont typeface="Calibri"/>
                <a:buNone/>
              </a:pPr>
              <a:r>
                <a:rPr lang="en-US" sz="1200" b="0" i="0" u="none" strike="noStrike" cap="none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be as specific as possible&gt;</a:t>
              </a:r>
              <a:endParaRPr/>
            </a:p>
            <a:p>
              <a:pPr marL="58736" marR="0" lvl="0" indent="0" algn="l" rtl="0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endParaRPr sz="12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8" name="Google Shape;138;p14"/>
          <p:cNvSpPr/>
          <p:nvPr/>
        </p:nvSpPr>
        <p:spPr>
          <a:xfrm>
            <a:off x="8744606" y="187250"/>
            <a:ext cx="2914260" cy="52539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None/>
            </a:pPr>
            <a:r>
              <a:rPr lang="en-US" sz="2000" b="1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&lt;status </a:t>
            </a:r>
            <a:r>
              <a:rPr lang="en-US" sz="2000" b="1">
                <a:solidFill>
                  <a:srgbClr val="3F3F3F"/>
                </a:solidFill>
              </a:rPr>
              <a:t>+ date</a:t>
            </a:r>
            <a:r>
              <a:rPr lang="en-US" sz="2000" b="1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&gt;</a:t>
            </a:r>
            <a:endParaRPr sz="2000"/>
          </a:p>
        </p:txBody>
      </p:sp>
      <p:sp>
        <p:nvSpPr>
          <p:cNvPr id="139" name="Google Shape;139;p14"/>
          <p:cNvSpPr txBox="1"/>
          <p:nvPr/>
        </p:nvSpPr>
        <p:spPr>
          <a:xfrm>
            <a:off x="533048" y="6002050"/>
            <a:ext cx="3289800" cy="307800"/>
          </a:xfrm>
          <a:prstGeom prst="rect">
            <a:avLst/>
          </a:prstGeom>
          <a:solidFill>
            <a:srgbClr val="F2F2F2"/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&lt;</a:t>
            </a:r>
            <a:r>
              <a:rPr lang="en-US" sz="14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Studio&gt; Confidential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215</Words>
  <Application>Microsoft Macintosh PowerPoint</Application>
  <PresentationFormat>Widescreen</PresentationFormat>
  <Paragraphs>35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Office Theme</vt:lpstr>
      <vt:lpstr>PowerPoint Presentation</vt:lpstr>
    </vt:vector>
  </TitlesOfParts>
  <Manager/>
  <Company>Velocity Innovation</Company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Studio Idea Canvas</dc:title>
  <dc:subject/>
  <dc:creator>Eric Braun</dc:creator>
  <cp:keywords/>
  <dc:description/>
  <cp:lastModifiedBy>Microsoft Office User</cp:lastModifiedBy>
  <cp:revision>3</cp:revision>
  <dcterms:modified xsi:type="dcterms:W3CDTF">2022-01-23T14:31:14Z</dcterms:modified>
  <cp:category/>
</cp:coreProperties>
</file>