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1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302" r:id="rId2"/>
    <p:sldId id="303" r:id="rId3"/>
  </p:sldIdLst>
  <p:sldSz cx="9144000" cy="5143500" type="screen16x9"/>
  <p:notesSz cx="6985000" cy="92837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A2BF"/>
    <a:srgbClr val="EF8347"/>
    <a:srgbClr val="E8F0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30" autoAdjust="0"/>
    <p:restoredTop sz="87784" autoAdjust="0"/>
  </p:normalViewPr>
  <p:slideViewPr>
    <p:cSldViewPr snapToGrid="0">
      <p:cViewPr>
        <p:scale>
          <a:sx n="110" d="100"/>
          <a:sy n="110" d="100"/>
        </p:scale>
        <p:origin x="-1608" y="-750"/>
      </p:cViewPr>
      <p:guideLst>
        <p:guide orient="horz" pos="120"/>
        <p:guide orient="horz" pos="959"/>
        <p:guide orient="horz" pos="3031"/>
        <p:guide orient="horz" pos="326"/>
        <p:guide orient="horz" pos="557"/>
        <p:guide orient="horz" pos="755"/>
        <p:guide orient="horz" pos="2917"/>
        <p:guide orient="horz" pos="1620"/>
        <p:guide pos="5528"/>
        <p:guide pos="1207"/>
        <p:guide pos="2248"/>
        <p:guide pos="2880"/>
        <p:guide pos="1323"/>
        <p:guide pos="1265"/>
        <p:guide pos="2363"/>
        <p:guide pos="2306"/>
        <p:guide pos="5644"/>
        <p:guide pos="3570"/>
        <p:guide pos="3454"/>
        <p:guide pos="231"/>
        <p:guide pos="3512"/>
        <p:guide pos="4433"/>
        <p:guide pos="4491"/>
        <p:guide pos="4549"/>
        <p:guide pos="5471"/>
        <p:guide pos="289"/>
        <p:guide pos="11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  <a:extLst/>
          </a:lstStyle>
          <a:p>
            <a:fld id="{A8ADFD5B-A66C-449C-B6E8-FB716D07777D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696913"/>
            <a:ext cx="6188075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>
            <a:extLst/>
          </a:lstStyle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  <a:extLst/>
          </a:lstStyle>
          <a:p>
            <a:fld id="{CA5D3BF3-D352-46FC-8343-31F56E673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051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515100" cy="514350"/>
          </a:xfrm>
        </p:spPr>
        <p:txBody>
          <a:bodyPr anchor="ctr"/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047E157E-8DCB-4F70-A0AF-5EB586A91DD4}" type="datetime1">
              <a:rPr lang="en-US" smtClean="0">
                <a:solidFill>
                  <a:srgbClr val="FFFFFF"/>
                </a:solidFill>
              </a:rPr>
              <a:pPr algn="ctr"/>
              <a:t>10/22/2019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  <a:extLst/>
          </a:lstStyle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F82E0A0-C266-4798-8C8F-B9F91E9DA37E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2362200" y="2343150"/>
            <a:ext cx="6477000" cy="2038350"/>
          </a:xfrm>
        </p:spPr>
        <p:txBody>
          <a:bodyPr rtlCol="0" anchor="b"/>
          <a:lstStyle>
            <a:lvl1pPr>
              <a:defRPr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2766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057400"/>
            <a:ext cx="7123113" cy="1254919"/>
          </a:xfrm>
        </p:spPr>
        <p:txBody>
          <a:bodyPr anchor="t"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CF9F07-3BC7-4570-B054-79111B0A380C}" type="datetime1">
              <a:rPr lang="en-US" smtClean="0"/>
              <a:pPr/>
              <a:t>10/22/2019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lang="en-US" sz="2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3886200" cy="3268624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3268625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10/22/2019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18110"/>
            <a:ext cx="8153400" cy="100584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919818"/>
            <a:ext cx="3886200" cy="26289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919818"/>
            <a:ext cx="3886200" cy="26289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10/22/2019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09600" y="1362287"/>
            <a:ext cx="3886200" cy="530352"/>
          </a:xfrm>
          <a:solidFill>
            <a:schemeClr val="accent2"/>
          </a:solidFill>
        </p:spPr>
        <p:txBody>
          <a:bodyPr rtlCol="0" anchor="ctr"/>
          <a:lstStyle>
            <a:lvl1pPr>
              <a:buFontTx/>
              <a:buNone/>
              <a:defRPr sz="2000" b="1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800600" y="1362287"/>
            <a:ext cx="3886200" cy="530352"/>
          </a:xfrm>
          <a:solidFill>
            <a:schemeClr val="accent4"/>
          </a:solidFill>
        </p:spPr>
        <p:txBody>
          <a:bodyPr rtlCol="0" anchor="ctr"/>
          <a:lstStyle>
            <a:lvl1pPr>
              <a:buFontTx/>
              <a:buNone/>
              <a:defRPr sz="2000" b="1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FADB5D-B7A0-47E3-AD2D-B1A6F8614213}" type="datetime1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968126-03FC-49C0-B9B8-2B561CCC3D90}" type="datetime1">
              <a:rPr lang="en-US" smtClean="0"/>
              <a:pPr/>
              <a:t>10/22/2019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</p:spPr>
        <p:txBody>
          <a:bodyPr anchor="b"/>
          <a:lstStyle>
            <a:lvl1pPr algn="l">
              <a:buNone/>
              <a:defRPr sz="42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9A8198-4617-485E-9585-4840B69DBBA6}" type="datetime1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8750"/>
            <a:ext cx="1600200" cy="3124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362200" y="1428750"/>
            <a:ext cx="6400800" cy="32004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7668" y="0"/>
            <a:ext cx="7586332" cy="341985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>
              <a:buNone/>
              <a:defRPr sz="3200"/>
            </a:lvl1pPr>
            <a:extLst/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89520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543300"/>
            <a:ext cx="7315200" cy="4572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10/22/2019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  <a:extLst/>
          </a:lstStyle>
          <a:p>
            <a:pPr algn="ctr"/>
            <a:fld id="{8F82E0A0-C266-4798-8C8F-B9F91E9DA37E}" type="slidenum">
              <a:rPr lang="en-US" sz="28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52550"/>
            <a:ext cx="8153400" cy="324231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  <a:extLst/>
          </a:lstStyle>
          <a:p>
            <a:fld id="{E4606EA6-EFEA-4C30-9264-4F9291A5780D}" type="datetime1">
              <a:rPr lang="en-US" smtClean="0"/>
              <a:pPr/>
              <a:t>10/22/2019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9517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12946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12946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12350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image" Target="../media/image2.pn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6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23.xml"/><Relationship Id="rId13" Type="http://schemas.openxmlformats.org/officeDocument/2006/relationships/tags" Target="../tags/tag28.xml"/><Relationship Id="rId18" Type="http://schemas.openxmlformats.org/officeDocument/2006/relationships/image" Target="../media/image2.png"/><Relationship Id="rId3" Type="http://schemas.openxmlformats.org/officeDocument/2006/relationships/tags" Target="../tags/tag18.xml"/><Relationship Id="rId7" Type="http://schemas.openxmlformats.org/officeDocument/2006/relationships/tags" Target="../tags/tag22.xml"/><Relationship Id="rId12" Type="http://schemas.openxmlformats.org/officeDocument/2006/relationships/tags" Target="../tags/tag27.xml"/><Relationship Id="rId17" Type="http://schemas.openxmlformats.org/officeDocument/2006/relationships/notesSlide" Target="../notesSlides/notesSlide2.xml"/><Relationship Id="rId2" Type="http://schemas.openxmlformats.org/officeDocument/2006/relationships/tags" Target="../tags/tag17.xml"/><Relationship Id="rId16" Type="http://schemas.openxmlformats.org/officeDocument/2006/relationships/slideLayout" Target="../slideLayouts/slideLayout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11" Type="http://schemas.openxmlformats.org/officeDocument/2006/relationships/tags" Target="../tags/tag26.xml"/><Relationship Id="rId5" Type="http://schemas.openxmlformats.org/officeDocument/2006/relationships/tags" Target="../tags/tag20.xml"/><Relationship Id="rId15" Type="http://schemas.openxmlformats.org/officeDocument/2006/relationships/tags" Target="../tags/tag30.xml"/><Relationship Id="rId10" Type="http://schemas.openxmlformats.org/officeDocument/2006/relationships/tags" Target="../tags/tag25.xml"/><Relationship Id="rId4" Type="http://schemas.openxmlformats.org/officeDocument/2006/relationships/tags" Target="../tags/tag19.xml"/><Relationship Id="rId9" Type="http://schemas.openxmlformats.org/officeDocument/2006/relationships/tags" Target="../tags/tag24.xml"/><Relationship Id="rId14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/>
          </p:cNvSpPr>
          <p:nvPr/>
        </p:nvSpPr>
        <p:spPr>
          <a:xfrm>
            <a:off x="458788" y="285751"/>
            <a:ext cx="7383462" cy="381000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Shree Devanagari 714"/>
              </a:rPr>
              <a:t>Group Exercise – Map Your External Innovation Ecosystem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285751"/>
            <a:ext cx="458788" cy="381000"/>
          </a:xfrm>
          <a:prstGeom prst="rect">
            <a:avLst/>
          </a:prstGeom>
          <a:solidFill>
            <a:srgbClr val="EF8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3"/>
          <p:cNvSpPr txBox="1">
            <a:spLocks/>
          </p:cNvSpPr>
          <p:nvPr/>
        </p:nvSpPr>
        <p:spPr>
          <a:xfrm>
            <a:off x="458788" y="1318916"/>
            <a:ext cx="3846512" cy="341569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lnSpc>
                <a:spcPct val="120000"/>
              </a:lnSpc>
            </a:pPr>
            <a:endParaRPr lang="en-US" sz="1600" dirty="0">
              <a:solidFill>
                <a:schemeClr val="bg1">
                  <a:lumMod val="65000"/>
                </a:schemeClr>
              </a:solidFill>
              <a:latin typeface="Shree Devanagari 714"/>
              <a:cs typeface="Shree Devanagari 714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4825" y="120299"/>
            <a:ext cx="718908" cy="502094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2705208" y="1496516"/>
            <a:ext cx="3686892" cy="2577022"/>
            <a:chOff x="2649138" y="1604370"/>
            <a:chExt cx="3686892" cy="2577022"/>
          </a:xfrm>
        </p:grpSpPr>
        <p:grpSp>
          <p:nvGrpSpPr>
            <p:cNvPr id="21" name="Group 70"/>
            <p:cNvGrpSpPr>
              <a:grpSpLocks/>
            </p:cNvGrpSpPr>
            <p:nvPr/>
          </p:nvGrpSpPr>
          <p:grpSpPr bwMode="auto">
            <a:xfrm>
              <a:off x="2649138" y="1604370"/>
              <a:ext cx="3508698" cy="2577022"/>
              <a:chOff x="1215943" y="991851"/>
              <a:chExt cx="6521565" cy="6193812"/>
            </a:xfrm>
          </p:grpSpPr>
          <p:sp>
            <p:nvSpPr>
              <p:cNvPr id="22" name="Text Box 74"/>
              <p:cNvSpPr txBox="1">
                <a:spLocks noChangeArrowheads="1"/>
              </p:cNvSpPr>
              <p:nvPr/>
            </p:nvSpPr>
            <p:spPr bwMode="auto">
              <a:xfrm>
                <a:off x="4004485" y="6077917"/>
                <a:ext cx="769754" cy="11077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en-US" sz="900" dirty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3" name="Group 72"/>
              <p:cNvGrpSpPr>
                <a:grpSpLocks/>
              </p:cNvGrpSpPr>
              <p:nvPr/>
            </p:nvGrpSpPr>
            <p:grpSpPr bwMode="auto">
              <a:xfrm>
                <a:off x="1215943" y="991851"/>
                <a:ext cx="6521565" cy="5871690"/>
                <a:chOff x="1066799" y="875739"/>
                <a:chExt cx="6521565" cy="5871690"/>
              </a:xfrm>
            </p:grpSpPr>
            <p:sp>
              <p:nvSpPr>
                <p:cNvPr id="39" name="Line 23"/>
                <p:cNvSpPr>
                  <a:spLocks noChangeShapeType="1"/>
                </p:cNvSpPr>
                <p:nvPr>
                  <p:custDataLst>
                    <p:tags r:id="rId1"/>
                  </p:custDataLst>
                </p:nvPr>
              </p:nvSpPr>
              <p:spPr bwMode="auto">
                <a:xfrm rot="-7118309">
                  <a:off x="3536021" y="3626194"/>
                  <a:ext cx="7385" cy="582658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0" name="Line 24"/>
                <p:cNvSpPr>
                  <a:spLocks noChangeShapeType="1"/>
                </p:cNvSpPr>
                <p:nvPr>
                  <p:custDataLst>
                    <p:tags r:id="rId2"/>
                  </p:custDataLst>
                </p:nvPr>
              </p:nvSpPr>
              <p:spPr bwMode="auto">
                <a:xfrm rot="14481691" flipH="1">
                  <a:off x="3311979" y="3047452"/>
                  <a:ext cx="455468" cy="371277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1" name="Rectangle 25"/>
                <p:cNvSpPr>
                  <a:spLocks noChangeArrowheads="1"/>
                </p:cNvSpPr>
                <p:nvPr>
                  <p:custDataLst>
                    <p:tags r:id="rId3"/>
                  </p:custDataLst>
                </p:nvPr>
              </p:nvSpPr>
              <p:spPr bwMode="auto">
                <a:xfrm rot="10800000" flipH="1" flipV="1">
                  <a:off x="5083082" y="2682862"/>
                  <a:ext cx="547430" cy="3692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500" dirty="0">
                    <a:solidFill>
                      <a:srgbClr val="376092"/>
                    </a:solidFill>
                  </a:endParaRPr>
                </a:p>
              </p:txBody>
            </p:sp>
            <p:sp>
              <p:nvSpPr>
                <p:cNvPr id="42" name="Rectangle 26"/>
                <p:cNvSpPr>
                  <a:spLocks noChangeArrowheads="1"/>
                </p:cNvSpPr>
                <p:nvPr>
                  <p:custDataLst>
                    <p:tags r:id="rId4"/>
                  </p:custDataLst>
                </p:nvPr>
              </p:nvSpPr>
              <p:spPr bwMode="auto">
                <a:xfrm rot="10800000" flipH="1" flipV="1">
                  <a:off x="4026167" y="1965197"/>
                  <a:ext cx="644989" cy="44309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600" dirty="0">
                    <a:solidFill>
                      <a:srgbClr val="376092"/>
                    </a:solidFill>
                  </a:endParaRPr>
                </a:p>
              </p:txBody>
            </p:sp>
            <p:sp>
              <p:nvSpPr>
                <p:cNvPr id="62" name="Line 49"/>
                <p:cNvSpPr>
                  <a:spLocks noChangeShapeType="1"/>
                </p:cNvSpPr>
                <p:nvPr>
                  <p:custDataLst>
                    <p:tags r:id="rId5"/>
                  </p:custDataLst>
                </p:nvPr>
              </p:nvSpPr>
              <p:spPr bwMode="auto">
                <a:xfrm rot="14481691" flipV="1">
                  <a:off x="1227517" y="1854721"/>
                  <a:ext cx="2410286" cy="187534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3" name="Line 50"/>
                <p:cNvSpPr>
                  <a:spLocks noChangeShapeType="1"/>
                </p:cNvSpPr>
                <p:nvPr>
                  <p:custDataLst>
                    <p:tags r:id="rId6"/>
                  </p:custDataLst>
                </p:nvPr>
              </p:nvSpPr>
              <p:spPr bwMode="auto">
                <a:xfrm rot="14481691" flipV="1">
                  <a:off x="2707978" y="2822282"/>
                  <a:ext cx="4924" cy="29512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4" name="Line 51"/>
                <p:cNvSpPr>
                  <a:spLocks noChangeShapeType="1"/>
                </p:cNvSpPr>
                <p:nvPr>
                  <p:custDataLst>
                    <p:tags r:id="rId7"/>
                  </p:custDataLst>
                </p:nvPr>
              </p:nvSpPr>
              <p:spPr bwMode="auto">
                <a:xfrm rot="-7118309" flipH="1" flipV="1">
                  <a:off x="3149387" y="4363440"/>
                  <a:ext cx="1558438" cy="12845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5" name="Line 52"/>
                <p:cNvSpPr>
                  <a:spLocks noChangeShapeType="1"/>
                </p:cNvSpPr>
                <p:nvPr>
                  <p:custDataLst>
                    <p:tags r:id="rId8"/>
                  </p:custDataLst>
                </p:nvPr>
              </p:nvSpPr>
              <p:spPr bwMode="auto">
                <a:xfrm rot="14481691" flipH="1">
                  <a:off x="4120877" y="4703011"/>
                  <a:ext cx="2471836" cy="44173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6" name="Line 53"/>
                <p:cNvSpPr>
                  <a:spLocks noChangeShapeType="1"/>
                </p:cNvSpPr>
                <p:nvPr>
                  <p:custDataLst>
                    <p:tags r:id="rId9"/>
                  </p:custDataLst>
                </p:nvPr>
              </p:nvSpPr>
              <p:spPr bwMode="auto">
                <a:xfrm rot="-7118309">
                  <a:off x="2567013" y="1803723"/>
                  <a:ext cx="2397975" cy="54200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7" name="Line 54"/>
                <p:cNvSpPr>
                  <a:spLocks noChangeShapeType="1"/>
                </p:cNvSpPr>
                <p:nvPr>
                  <p:custDataLst>
                    <p:tags r:id="rId10"/>
                  </p:custDataLst>
                </p:nvPr>
              </p:nvSpPr>
              <p:spPr bwMode="auto">
                <a:xfrm rot="14481691">
                  <a:off x="4291855" y="1152221"/>
                  <a:ext cx="1399309" cy="166367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0" name="Line 57"/>
                <p:cNvSpPr>
                  <a:spLocks noChangeShapeType="1"/>
                </p:cNvSpPr>
                <p:nvPr>
                  <p:custDataLst>
                    <p:tags r:id="rId11"/>
                  </p:custDataLst>
                </p:nvPr>
              </p:nvSpPr>
              <p:spPr bwMode="auto">
                <a:xfrm flipV="1">
                  <a:off x="4915059" y="3478058"/>
                  <a:ext cx="2539310" cy="3446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3" name="Rectangle 60"/>
                <p:cNvSpPr>
                  <a:spLocks noChangeArrowheads="1"/>
                </p:cNvSpPr>
                <p:nvPr>
                  <p:custDataLst>
                    <p:tags r:id="rId12"/>
                  </p:custDataLst>
                </p:nvPr>
              </p:nvSpPr>
              <p:spPr bwMode="auto">
                <a:xfrm rot="10800000" flipH="1" flipV="1">
                  <a:off x="3028871" y="4366863"/>
                  <a:ext cx="769654" cy="3692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500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4" name="Rectangle 61"/>
                <p:cNvSpPr>
                  <a:spLocks noChangeArrowheads="1"/>
                </p:cNvSpPr>
                <p:nvPr>
                  <p:custDataLst>
                    <p:tags r:id="rId13"/>
                  </p:custDataLst>
                </p:nvPr>
              </p:nvSpPr>
              <p:spPr bwMode="auto">
                <a:xfrm rot="10800000" flipH="1" flipV="1">
                  <a:off x="2982798" y="2179387"/>
                  <a:ext cx="650410" cy="44309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600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5" name="Rectangle 62"/>
                <p:cNvSpPr>
                  <a:spLocks noChangeArrowheads="1"/>
                </p:cNvSpPr>
                <p:nvPr>
                  <p:custDataLst>
                    <p:tags r:id="rId14"/>
                  </p:custDataLst>
                </p:nvPr>
              </p:nvSpPr>
              <p:spPr bwMode="auto">
                <a:xfrm rot="10800000" flipH="1" flipV="1">
                  <a:off x="2576293" y="3433760"/>
                  <a:ext cx="525749" cy="2953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400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8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1066799" y="912667"/>
                  <a:ext cx="769754" cy="11077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sz="9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9" name="Text Box 69"/>
                <p:cNvSpPr txBox="1">
                  <a:spLocks noChangeArrowheads="1"/>
                </p:cNvSpPr>
                <p:nvPr/>
              </p:nvSpPr>
              <p:spPr bwMode="auto">
                <a:xfrm>
                  <a:off x="1196881" y="5639683"/>
                  <a:ext cx="769754" cy="11077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sz="9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9" name="Oval 80"/>
                <p:cNvSpPr>
                  <a:spLocks noChangeArrowheads="1"/>
                </p:cNvSpPr>
                <p:nvPr/>
              </p:nvSpPr>
              <p:spPr bwMode="auto">
                <a:xfrm>
                  <a:off x="3408276" y="3039825"/>
                  <a:ext cx="1560983" cy="1063579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b="1" dirty="0" smtClean="0"/>
                    <a:t>Your Co.</a:t>
                  </a:r>
                  <a:endParaRPr lang="en-US" b="1" dirty="0"/>
                </a:p>
              </p:txBody>
            </p:sp>
            <p:sp>
              <p:nvSpPr>
                <p:cNvPr id="94" name="Line 50"/>
                <p:cNvSpPr>
                  <a:spLocks noChangeShapeType="1"/>
                </p:cNvSpPr>
                <p:nvPr>
                  <p:custDataLst>
                    <p:tags r:id="rId15"/>
                  </p:custDataLst>
                </p:nvPr>
              </p:nvSpPr>
              <p:spPr bwMode="auto">
                <a:xfrm rot="14481691" flipV="1">
                  <a:off x="6110283" y="902681"/>
                  <a:ext cx="4925" cy="295123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" name="TextBox 1"/>
            <p:cNvSpPr txBox="1"/>
            <p:nvPr/>
          </p:nvSpPr>
          <p:spPr>
            <a:xfrm>
              <a:off x="5060142" y="2248399"/>
              <a:ext cx="11970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Universities</a:t>
              </a:r>
              <a:endParaRPr lang="en-US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222371" y="3147386"/>
              <a:ext cx="10296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Joint Ventures</a:t>
              </a:r>
              <a:endParaRPr lang="en-US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142599" y="3105109"/>
              <a:ext cx="10432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Large Suppliers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719239" y="2391950"/>
              <a:ext cx="102024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Small Suppliers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66821" y="1703433"/>
              <a:ext cx="86200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Design</a:t>
              </a:r>
            </a:p>
            <a:p>
              <a:r>
                <a:rPr lang="en-US" dirty="0"/>
                <a:t>o</a:t>
              </a:r>
              <a:r>
                <a:rPr lang="en-US" dirty="0" smtClean="0"/>
                <a:t>r Eng.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981853" y="1608550"/>
              <a:ext cx="9753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Startups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88692" y="1698053"/>
              <a:ext cx="10414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Inventors</a:t>
              </a:r>
              <a:endParaRPr lang="en-US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978362" y="2763280"/>
              <a:ext cx="13576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Government Agencies</a:t>
              </a:r>
              <a:endParaRPr lang="en-US" dirty="0"/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6957243" y="4630182"/>
            <a:ext cx="2002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Clorox Confidential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97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/>
          </p:cNvSpPr>
          <p:nvPr/>
        </p:nvSpPr>
        <p:spPr>
          <a:xfrm>
            <a:off x="458788" y="285751"/>
            <a:ext cx="7383462" cy="381000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Shree Devanagari 714"/>
              </a:rPr>
              <a:t>Group Exercise – 100 pennies exercise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285751"/>
            <a:ext cx="458788" cy="381000"/>
          </a:xfrm>
          <a:prstGeom prst="rect">
            <a:avLst/>
          </a:prstGeom>
          <a:solidFill>
            <a:srgbClr val="EF8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3"/>
          <p:cNvSpPr txBox="1">
            <a:spLocks/>
          </p:cNvSpPr>
          <p:nvPr/>
        </p:nvSpPr>
        <p:spPr>
          <a:xfrm>
            <a:off x="458788" y="1318916"/>
            <a:ext cx="3846512" cy="341569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lnSpc>
                <a:spcPct val="120000"/>
              </a:lnSpc>
            </a:pPr>
            <a:endParaRPr lang="en-US" sz="1600" dirty="0">
              <a:solidFill>
                <a:schemeClr val="bg1">
                  <a:lumMod val="65000"/>
                </a:schemeClr>
              </a:solidFill>
              <a:latin typeface="Shree Devanagari 714"/>
              <a:cs typeface="Shree Devanagari 714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4825" y="120299"/>
            <a:ext cx="718908" cy="502094"/>
          </a:xfrm>
          <a:prstGeom prst="rect">
            <a:avLst/>
          </a:prstGeom>
        </p:spPr>
      </p:pic>
      <p:sp>
        <p:nvSpPr>
          <p:cNvPr id="96" name="TextBox 95"/>
          <p:cNvSpPr txBox="1"/>
          <p:nvPr/>
        </p:nvSpPr>
        <p:spPr>
          <a:xfrm>
            <a:off x="6957243" y="4630182"/>
            <a:ext cx="2002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Clorox Confidential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22980" y="1166546"/>
            <a:ext cx="4520479" cy="3592651"/>
            <a:chOff x="2705208" y="1496516"/>
            <a:chExt cx="3508698" cy="2577022"/>
          </a:xfrm>
        </p:grpSpPr>
        <p:grpSp>
          <p:nvGrpSpPr>
            <p:cNvPr id="21" name="Group 70"/>
            <p:cNvGrpSpPr>
              <a:grpSpLocks/>
            </p:cNvGrpSpPr>
            <p:nvPr/>
          </p:nvGrpSpPr>
          <p:grpSpPr bwMode="auto">
            <a:xfrm>
              <a:off x="2705208" y="1496516"/>
              <a:ext cx="3508698" cy="2577022"/>
              <a:chOff x="1215943" y="991851"/>
              <a:chExt cx="6521565" cy="6193812"/>
            </a:xfrm>
          </p:grpSpPr>
          <p:sp>
            <p:nvSpPr>
              <p:cNvPr id="22" name="Text Box 74"/>
              <p:cNvSpPr txBox="1">
                <a:spLocks noChangeArrowheads="1"/>
              </p:cNvSpPr>
              <p:nvPr/>
            </p:nvSpPr>
            <p:spPr bwMode="auto">
              <a:xfrm>
                <a:off x="4004485" y="6077917"/>
                <a:ext cx="769754" cy="11077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en-US" sz="900" dirty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3" name="Group 72"/>
              <p:cNvGrpSpPr>
                <a:grpSpLocks/>
              </p:cNvGrpSpPr>
              <p:nvPr/>
            </p:nvGrpSpPr>
            <p:grpSpPr bwMode="auto">
              <a:xfrm>
                <a:off x="1215943" y="991851"/>
                <a:ext cx="6521565" cy="5871690"/>
                <a:chOff x="1066799" y="875739"/>
                <a:chExt cx="6521565" cy="5871690"/>
              </a:xfrm>
            </p:grpSpPr>
            <p:sp>
              <p:nvSpPr>
                <p:cNvPr id="39" name="Line 23"/>
                <p:cNvSpPr>
                  <a:spLocks noChangeShapeType="1"/>
                </p:cNvSpPr>
                <p:nvPr>
                  <p:custDataLst>
                    <p:tags r:id="rId1"/>
                  </p:custDataLst>
                </p:nvPr>
              </p:nvSpPr>
              <p:spPr bwMode="auto">
                <a:xfrm rot="-7118309">
                  <a:off x="3536021" y="3626194"/>
                  <a:ext cx="7385" cy="582658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0" name="Line 24"/>
                <p:cNvSpPr>
                  <a:spLocks noChangeShapeType="1"/>
                </p:cNvSpPr>
                <p:nvPr>
                  <p:custDataLst>
                    <p:tags r:id="rId2"/>
                  </p:custDataLst>
                </p:nvPr>
              </p:nvSpPr>
              <p:spPr bwMode="auto">
                <a:xfrm rot="14481691" flipH="1">
                  <a:off x="3311979" y="3047452"/>
                  <a:ext cx="455468" cy="371277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1" name="Rectangle 25"/>
                <p:cNvSpPr>
                  <a:spLocks noChangeArrowheads="1"/>
                </p:cNvSpPr>
                <p:nvPr>
                  <p:custDataLst>
                    <p:tags r:id="rId3"/>
                  </p:custDataLst>
                </p:nvPr>
              </p:nvSpPr>
              <p:spPr bwMode="auto">
                <a:xfrm rot="10800000" flipH="1" flipV="1">
                  <a:off x="5083082" y="2682862"/>
                  <a:ext cx="547430" cy="3692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500" dirty="0">
                    <a:solidFill>
                      <a:srgbClr val="376092"/>
                    </a:solidFill>
                  </a:endParaRPr>
                </a:p>
              </p:txBody>
            </p:sp>
            <p:sp>
              <p:nvSpPr>
                <p:cNvPr id="42" name="Rectangle 26"/>
                <p:cNvSpPr>
                  <a:spLocks noChangeArrowheads="1"/>
                </p:cNvSpPr>
                <p:nvPr>
                  <p:custDataLst>
                    <p:tags r:id="rId4"/>
                  </p:custDataLst>
                </p:nvPr>
              </p:nvSpPr>
              <p:spPr bwMode="auto">
                <a:xfrm rot="10800000" flipH="1" flipV="1">
                  <a:off x="4026167" y="1965197"/>
                  <a:ext cx="644989" cy="44309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600" dirty="0">
                    <a:solidFill>
                      <a:srgbClr val="376092"/>
                    </a:solidFill>
                  </a:endParaRPr>
                </a:p>
              </p:txBody>
            </p:sp>
            <p:sp>
              <p:nvSpPr>
                <p:cNvPr id="62" name="Line 49"/>
                <p:cNvSpPr>
                  <a:spLocks noChangeShapeType="1"/>
                </p:cNvSpPr>
                <p:nvPr>
                  <p:custDataLst>
                    <p:tags r:id="rId5"/>
                  </p:custDataLst>
                </p:nvPr>
              </p:nvSpPr>
              <p:spPr bwMode="auto">
                <a:xfrm rot="14481691" flipV="1">
                  <a:off x="1227517" y="1854721"/>
                  <a:ext cx="2410286" cy="187534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3" name="Line 50"/>
                <p:cNvSpPr>
                  <a:spLocks noChangeShapeType="1"/>
                </p:cNvSpPr>
                <p:nvPr>
                  <p:custDataLst>
                    <p:tags r:id="rId6"/>
                  </p:custDataLst>
                </p:nvPr>
              </p:nvSpPr>
              <p:spPr bwMode="auto">
                <a:xfrm rot="14481691" flipV="1">
                  <a:off x="2707978" y="2822282"/>
                  <a:ext cx="4924" cy="29512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4" name="Line 51"/>
                <p:cNvSpPr>
                  <a:spLocks noChangeShapeType="1"/>
                </p:cNvSpPr>
                <p:nvPr>
                  <p:custDataLst>
                    <p:tags r:id="rId7"/>
                  </p:custDataLst>
                </p:nvPr>
              </p:nvSpPr>
              <p:spPr bwMode="auto">
                <a:xfrm rot="-7118309" flipH="1" flipV="1">
                  <a:off x="3149387" y="4363440"/>
                  <a:ext cx="1558438" cy="12845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5" name="Line 52"/>
                <p:cNvSpPr>
                  <a:spLocks noChangeShapeType="1"/>
                </p:cNvSpPr>
                <p:nvPr>
                  <p:custDataLst>
                    <p:tags r:id="rId8"/>
                  </p:custDataLst>
                </p:nvPr>
              </p:nvSpPr>
              <p:spPr bwMode="auto">
                <a:xfrm rot="14481691" flipH="1">
                  <a:off x="4120877" y="4703011"/>
                  <a:ext cx="2471836" cy="44173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6" name="Line 53"/>
                <p:cNvSpPr>
                  <a:spLocks noChangeShapeType="1"/>
                </p:cNvSpPr>
                <p:nvPr>
                  <p:custDataLst>
                    <p:tags r:id="rId9"/>
                  </p:custDataLst>
                </p:nvPr>
              </p:nvSpPr>
              <p:spPr bwMode="auto">
                <a:xfrm rot="-7118309">
                  <a:off x="2567013" y="1803723"/>
                  <a:ext cx="2397975" cy="54200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7" name="Line 54"/>
                <p:cNvSpPr>
                  <a:spLocks noChangeShapeType="1"/>
                </p:cNvSpPr>
                <p:nvPr>
                  <p:custDataLst>
                    <p:tags r:id="rId10"/>
                  </p:custDataLst>
                </p:nvPr>
              </p:nvSpPr>
              <p:spPr bwMode="auto">
                <a:xfrm rot="14481691">
                  <a:off x="4291855" y="1152221"/>
                  <a:ext cx="1399309" cy="166367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0" name="Line 57"/>
                <p:cNvSpPr>
                  <a:spLocks noChangeShapeType="1"/>
                </p:cNvSpPr>
                <p:nvPr>
                  <p:custDataLst>
                    <p:tags r:id="rId11"/>
                  </p:custDataLst>
                </p:nvPr>
              </p:nvSpPr>
              <p:spPr bwMode="auto">
                <a:xfrm flipV="1">
                  <a:off x="4915059" y="3478058"/>
                  <a:ext cx="2539310" cy="3446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3" name="Rectangle 60"/>
                <p:cNvSpPr>
                  <a:spLocks noChangeArrowheads="1"/>
                </p:cNvSpPr>
                <p:nvPr>
                  <p:custDataLst>
                    <p:tags r:id="rId12"/>
                  </p:custDataLst>
                </p:nvPr>
              </p:nvSpPr>
              <p:spPr bwMode="auto">
                <a:xfrm rot="10800000" flipH="1" flipV="1">
                  <a:off x="3028871" y="4366863"/>
                  <a:ext cx="769654" cy="3692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500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4" name="Rectangle 61"/>
                <p:cNvSpPr>
                  <a:spLocks noChangeArrowheads="1"/>
                </p:cNvSpPr>
                <p:nvPr>
                  <p:custDataLst>
                    <p:tags r:id="rId13"/>
                  </p:custDataLst>
                </p:nvPr>
              </p:nvSpPr>
              <p:spPr bwMode="auto">
                <a:xfrm rot="10800000" flipH="1" flipV="1">
                  <a:off x="2982798" y="2179387"/>
                  <a:ext cx="650410" cy="44309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600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5" name="Rectangle 62"/>
                <p:cNvSpPr>
                  <a:spLocks noChangeArrowheads="1"/>
                </p:cNvSpPr>
                <p:nvPr>
                  <p:custDataLst>
                    <p:tags r:id="rId14"/>
                  </p:custDataLst>
                </p:nvPr>
              </p:nvSpPr>
              <p:spPr bwMode="auto">
                <a:xfrm rot="10800000" flipH="1" flipV="1">
                  <a:off x="2576293" y="3433760"/>
                  <a:ext cx="525749" cy="2953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 marL="128588" indent="-128588" algn="ctr">
                    <a:spcBef>
                      <a:spcPct val="10000"/>
                    </a:spcBef>
                    <a:buFontTx/>
                    <a:buChar char="•"/>
                  </a:pPr>
                  <a:endParaRPr lang="en-US" sz="400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8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1066799" y="912667"/>
                  <a:ext cx="769754" cy="11077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sz="9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9" name="Text Box 69"/>
                <p:cNvSpPr txBox="1">
                  <a:spLocks noChangeArrowheads="1"/>
                </p:cNvSpPr>
                <p:nvPr/>
              </p:nvSpPr>
              <p:spPr bwMode="auto">
                <a:xfrm>
                  <a:off x="1196881" y="5639683"/>
                  <a:ext cx="769754" cy="11077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sz="9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9" name="Oval 80"/>
                <p:cNvSpPr>
                  <a:spLocks noChangeArrowheads="1"/>
                </p:cNvSpPr>
                <p:nvPr/>
              </p:nvSpPr>
              <p:spPr bwMode="auto">
                <a:xfrm>
                  <a:off x="3408276" y="3039825"/>
                  <a:ext cx="1560983" cy="1063579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b="1" dirty="0" smtClean="0"/>
                    <a:t>Your Co.</a:t>
                  </a:r>
                  <a:endParaRPr lang="en-US" b="1" dirty="0"/>
                </a:p>
              </p:txBody>
            </p:sp>
            <p:sp>
              <p:nvSpPr>
                <p:cNvPr id="94" name="Line 50"/>
                <p:cNvSpPr>
                  <a:spLocks noChangeShapeType="1"/>
                </p:cNvSpPr>
                <p:nvPr>
                  <p:custDataLst>
                    <p:tags r:id="rId15"/>
                  </p:custDataLst>
                </p:nvPr>
              </p:nvSpPr>
              <p:spPr bwMode="auto">
                <a:xfrm rot="14481691" flipV="1">
                  <a:off x="6110283" y="902681"/>
                  <a:ext cx="4925" cy="295123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3" name="TextBox 2"/>
            <p:cNvSpPr txBox="1"/>
            <p:nvPr/>
          </p:nvSpPr>
          <p:spPr>
            <a:xfrm>
              <a:off x="4412554" y="3135754"/>
              <a:ext cx="444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17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080232" y="2461043"/>
              <a:ext cx="501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33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506398" y="1788107"/>
              <a:ext cx="4358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17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34759" y="1555608"/>
              <a:ext cx="5011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638827" y="2996136"/>
              <a:ext cx="444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17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197856" y="2783012"/>
              <a:ext cx="444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599059" y="2072818"/>
              <a:ext cx="444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014432" y="1703486"/>
              <a:ext cx="444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843459" y="1079069"/>
            <a:ext cx="36363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Key Questions:</a:t>
            </a:r>
          </a:p>
          <a:p>
            <a:pPr marL="342900" indent="-342900">
              <a:buAutoNum type="arabicParenBoth"/>
            </a:pPr>
            <a:r>
              <a:rPr lang="en-US" dirty="0" smtClean="0"/>
              <a:t>Where are you investing?</a:t>
            </a:r>
          </a:p>
          <a:p>
            <a:pPr marL="342900" indent="-342900">
              <a:buAutoNum type="arabicParenBoth"/>
            </a:pPr>
            <a:r>
              <a:rPr lang="en-US" dirty="0" smtClean="0"/>
              <a:t>Where is innovation coming from?</a:t>
            </a:r>
          </a:p>
          <a:p>
            <a:pPr marL="342900" indent="-342900">
              <a:buAutoNum type="arabicParenBoth"/>
            </a:pPr>
            <a:r>
              <a:rPr lang="en-US" dirty="0" smtClean="0"/>
              <a:t>What will you do differently?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43459" y="2874786"/>
            <a:ext cx="3562709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Monday Morning Action Items: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3688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n.JARjCmEG0aQnTqQ8Uqg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W.Bi8MnZke2lCz7.ki8q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xK5r7iu6E.PJvhqxErvR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dZaenG_7kCTiwNayjeha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5Ulnl4JE0WOY_xjyxHzY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L90NfaK.0WAILRYt6.xV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x4SkGpQPkakon0BiEQBP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n.JARjCmEG0aQnTqQ8Uq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9RsKg2MY0295hobublXi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zXDVZ5Je0ectiVv8nWuR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I2DibrIZU6AGYHKX6d1R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9RsKg2MY0295hobublXiw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l8FEPX3qU.kA9QDQGYTf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x4SkGpQPkakon0BiEQBP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nIG6JsO6UGXPvyPe7ypR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x7ZBnTHYUyphcLYn7KnR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Eir7ajsM0KUpWb9oj1Oq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W.Bi8MnZke2lCz7.ki8q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xK5r7iu6E.PJvhqxErvR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dZaenG_7kCTiwNayjeha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5Ulnl4JE0WOY_xjyxHzY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L90NfaK.0WAILRYt6.xV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zXDVZ5Je0ectiVv8nWuR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x4SkGpQPkakon0BiEQBP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I2DibrIZU6AGYHKX6d1R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l8FEPX3qU.kA9QDQGYTf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x4SkGpQPkakon0BiEQBP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nIG6JsO6UGXPvyPe7ypR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x7ZBnTHYUyphcLYn7KnR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Eir7ajsM0KUpWb9oj1OqQ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 Presentation">
  <a:themeElements>
    <a:clrScheme name="Custom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A3171E"/>
      </a:accent1>
      <a:accent2>
        <a:srgbClr val="1896C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78</Words>
  <Application>Microsoft Office PowerPoint</Application>
  <PresentationFormat>On-screen Show (16:9)</PresentationFormat>
  <Paragraphs>33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Widescreen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2018-02-13T22:13:07Z</dcterms:created>
  <dcterms:modified xsi:type="dcterms:W3CDTF">2019-10-22T16:03:16Z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