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3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notesSlides/notesSlide4.xml" ContentType="application/vnd.openxmlformats-officedocument.presentationml.notesSlid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304" r:id="rId3"/>
    <p:sldId id="301" r:id="rId4"/>
    <p:sldId id="302" r:id="rId5"/>
    <p:sldId id="303" r:id="rId6"/>
  </p:sldIdLst>
  <p:sldSz cx="9144000" cy="5143500" type="screen16x9"/>
  <p:notesSz cx="6985000" cy="92837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A2BF"/>
    <a:srgbClr val="EF8347"/>
    <a:srgbClr val="E8F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0" autoAdjust="0"/>
    <p:restoredTop sz="87784" autoAdjust="0"/>
  </p:normalViewPr>
  <p:slideViewPr>
    <p:cSldViewPr snapToGrid="0">
      <p:cViewPr>
        <p:scale>
          <a:sx n="110" d="100"/>
          <a:sy n="110" d="100"/>
        </p:scale>
        <p:origin x="-1608" y="-750"/>
      </p:cViewPr>
      <p:guideLst>
        <p:guide orient="horz" pos="120"/>
        <p:guide orient="horz" pos="959"/>
        <p:guide orient="horz" pos="3031"/>
        <p:guide orient="horz" pos="326"/>
        <p:guide orient="horz" pos="557"/>
        <p:guide orient="horz" pos="755"/>
        <p:guide orient="horz" pos="2917"/>
        <p:guide orient="horz" pos="1620"/>
        <p:guide pos="5528"/>
        <p:guide pos="1207"/>
        <p:guide pos="2248"/>
        <p:guide pos="2880"/>
        <p:guide pos="1323"/>
        <p:guide pos="1265"/>
        <p:guide pos="2363"/>
        <p:guide pos="2306"/>
        <p:guide pos="5644"/>
        <p:guide pos="3570"/>
        <p:guide pos="3454"/>
        <p:guide pos="231"/>
        <p:guide pos="3512"/>
        <p:guide pos="4433"/>
        <p:guide pos="4491"/>
        <p:guide pos="4549"/>
        <p:guide pos="5471"/>
        <p:guide pos="289"/>
        <p:guide pos="11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51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10/22/2019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2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>
              <a:buNone/>
              <a:defRPr sz="42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  <a:extLst/>
          </a:lstStyle>
          <a:p>
            <a:pPr algn="ctr"/>
            <a:fld id="{8F82E0A0-C266-4798-8C8F-B9F91E9DA37E}" type="slidenum">
              <a:rPr lang="en-US" sz="28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image" Target="../media/image46.jpeg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image" Target="../media/image4.png"/><Relationship Id="rId63" Type="http://schemas.openxmlformats.org/officeDocument/2006/relationships/image" Target="../media/image12.jpeg"/><Relationship Id="rId68" Type="http://schemas.openxmlformats.org/officeDocument/2006/relationships/hyperlink" Target="http://images.google.co.in/imgres?imgurl=http://www.kids-brands.com/images/givaudan_logo.gif&amp;imgrefurl=http://www.kids-brands.com/case.htm&amp;usg=__pjMf0o3CHGSBZzbiTAmhVXsmCk0=&amp;h=80&amp;w=206&amp;sz=2&amp;hl=en&amp;start=1&amp;tbnid=hWaieUymHe93VM:&amp;tbnh=41&amp;tbnw=105&amp;prev=/images?q=Givaudan+logo&amp;gbv=1&amp;um=1&amp;hl=en&amp;um=1" TargetMode="External"/><Relationship Id="rId84" Type="http://schemas.openxmlformats.org/officeDocument/2006/relationships/hyperlink" Target="http://images.google.co.in/imgres?imgurl=http://www.solomonlandgroup.com/upload/images/small_town_of_calmar.jpg&amp;imgrefurl=http://www.solomonlandgroup.com/projects.asp&amp;usg=__EEbCzPEr3-9s5riurMxwwidHbTw=&amp;h=85&amp;w=207&amp;sz=29&amp;hl=en&amp;start=12&amp;tbnid=LTeeZUAbK4rZwM:&amp;tbnh=43&amp;tbnw=105&amp;prev=/images?q=Calmar+logo&amp;gbv=1&amp;hl=en" TargetMode="External"/><Relationship Id="rId89" Type="http://schemas.openxmlformats.org/officeDocument/2006/relationships/image" Target="../media/image25.jpeg"/><Relationship Id="rId112" Type="http://schemas.openxmlformats.org/officeDocument/2006/relationships/image" Target="../media/image41.jpeg"/><Relationship Id="rId16" Type="http://schemas.openxmlformats.org/officeDocument/2006/relationships/tags" Target="../tags/tag16.xml"/><Relationship Id="rId107" Type="http://schemas.openxmlformats.org/officeDocument/2006/relationships/image" Target="../media/image36.jpeg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notesSlide" Target="../notesSlides/notesSlide3.xml"/><Relationship Id="rId53" Type="http://schemas.openxmlformats.org/officeDocument/2006/relationships/image" Target="../media/image7.jpeg"/><Relationship Id="rId58" Type="http://schemas.openxmlformats.org/officeDocument/2006/relationships/hyperlink" Target="http://images.google.co.in/imgres?imgurl=http://www.blackstone.com/private_equity/logos/graham_packaging.gif&amp;imgrefurl=http://www.blackstone.com/private_equity/portfolio.asp?Order=ByPortfolioCompany&amp;Sector=Packaging&amp;usg=__QLpk4FSOyk-r5_r3ng3DXcHBt2U=&amp;h=72&amp;w=150&amp;sz=2&amp;hl=en&amp;start=3&amp;tbnid=U6XZYc6dZgIjWM:&amp;tbnh=46&amp;tbnw=96&amp;prev=/images?q=Graham+Packaging++logo&amp;gbv=1&amp;hl=en" TargetMode="External"/><Relationship Id="rId66" Type="http://schemas.openxmlformats.org/officeDocument/2006/relationships/hyperlink" Target="http://images.google.co.in/imgres?imgurl=http://www.trilogyfragrances.com/logo.gif&amp;imgrefurl=http://www.trilogyfragrances.com/&amp;usg=__xNqpoDssGzeWm-HvMFodLn4XS4A=&amp;h=77&amp;w=314&amp;sz=4&amp;hl=en&amp;start=1&amp;tbnid=o-MV1ZPixy_j-M:&amp;tbnh=29&amp;tbnw=117&amp;prev=/images?q=Trilogy+fragrances+logo&amp;gbv=1&amp;um=1&amp;hl=en&amp;sa=X&amp;um=1" TargetMode="External"/><Relationship Id="rId74" Type="http://schemas.openxmlformats.org/officeDocument/2006/relationships/hyperlink" Target="http://images.google.co.in/imgres?imgurl=http://ucomm.ucdavis.edu/images/logos_marks/ucdavis_logo/ucdavis_logo_black.png&amp;imgrefurl=http://ucomm.ucdavis.edu/pubguide/logos_seals_marks.html&amp;usg=__aGeDxBoOAXSIbqVHae5C86Qaz44=&amp;h=623&amp;w=3600&amp;sz=37&amp;hl=en&amp;start=2&amp;tbnid=5-AnLlO6yGlaHM:&amp;tbnh=26&amp;tbnw=150&amp;prev=/images?q=UC-Davis+logo&amp;gbv=1&amp;um=1&amp;hl=en&amp;um=1" TargetMode="External"/><Relationship Id="rId79" Type="http://schemas.openxmlformats.org/officeDocument/2006/relationships/image" Target="../media/image20.jpeg"/><Relationship Id="rId87" Type="http://schemas.openxmlformats.org/officeDocument/2006/relationships/image" Target="../media/image24.jpeg"/><Relationship Id="rId102" Type="http://schemas.openxmlformats.org/officeDocument/2006/relationships/image" Target="../media/image32.png"/><Relationship Id="rId110" Type="http://schemas.openxmlformats.org/officeDocument/2006/relationships/image" Target="../media/image39.jpeg"/><Relationship Id="rId115" Type="http://schemas.openxmlformats.org/officeDocument/2006/relationships/image" Target="../media/image44.png"/><Relationship Id="rId5" Type="http://schemas.openxmlformats.org/officeDocument/2006/relationships/tags" Target="../tags/tag5.xml"/><Relationship Id="rId61" Type="http://schemas.openxmlformats.org/officeDocument/2006/relationships/image" Target="../media/image11.jpeg"/><Relationship Id="rId82" Type="http://schemas.openxmlformats.org/officeDocument/2006/relationships/hyperlink" Target="http://images.google.co.in/imgres?imgurl=http://farm1.static.flickr.com/171/403795723_3c5c66b981.jpg?v=0&amp;imgrefurl=http://www.flickr.com/photos/m-roemer/403795723/in/set-72157594411733496/&amp;usg=__wlyZk3DCHOLTm3HLZhE4hqex5Ao=&amp;h=237&amp;w=500&amp;sz=35&amp;hl=en&amp;start=2&amp;tbnid=xXbzFuzQvMZnZM:&amp;tbnh=62&amp;tbnw=130&amp;prev=/images?q=Picasso+logo&amp;gbv=1&amp;hl=en" TargetMode="External"/><Relationship Id="rId90" Type="http://schemas.openxmlformats.org/officeDocument/2006/relationships/hyperlink" Target="http://images.google.co.in/imgres?imgurl=http://www.hogtownhomegrown.com/Images/Union_Street_Logo-small.jpg&amp;imgrefurl=http://www.hogtownhomegrown.com/&amp;usg=__MOYOTFarXUCd0m3Dr6gmsJKYqT4=&amp;h=189&amp;w=201&amp;sz=36&amp;hl=en&amp;start=1&amp;tbnid=Pqhh3U_spji3oM:&amp;tbnh=98&amp;tbnw=104&amp;prev=/images?q=Union+Street+logo&amp;gbv=1&amp;hl=en" TargetMode="External"/><Relationship Id="rId95" Type="http://schemas.openxmlformats.org/officeDocument/2006/relationships/image" Target="../media/image28.jpe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hyperlink" Target="http://images.google.co.in/imgres?imgurl=http://id.jobstreet.com/logos/agenalogos/essence_logo.jpg&amp;imgrefurl=http://id.jobstreet.com/jobs/2008/8/default/40/58255.htm?fr=c&amp;usg=__aO5Oc0ax6FPcbRV7Ny3qLEhDzeI=&amp;h=45&amp;w=407&amp;sz=5&amp;hl=en&amp;start=34&amp;tbnid=SuWVOD-fAnTjNM:&amp;tbnh=14&amp;tbnw=125&amp;prev=/images?q=IFF+fragrance+logo&amp;start=20&amp;gbv=1&amp;um=1&amp;hl=en&amp;sa=N&amp;um=1" TargetMode="External"/><Relationship Id="rId56" Type="http://schemas.openxmlformats.org/officeDocument/2006/relationships/hyperlink" Target="http://images.google.co.in/imgres?imgurl=http://www.millikenartscape.com/Links/Documents/bbf2bd9d50a649bb86859281b96fcc89Milliken_Logo_Blk1.jpg&amp;imgrefurl=http://www.millikenartscape.com/Links/Pages/Links.aspx&amp;usg=__1jW1GykHfjXXsVv84OUhZ3NrWok=&amp;h=342&amp;w=600&amp;sz=39&amp;hl=en&amp;start=1&amp;tbnid=lCnUJbzmfWKAiM:&amp;tbnh=77&amp;tbnw=135&amp;prev=/images?q=Milliken+logo&amp;gbv=1&amp;um=1&amp;hl=en&amp;um=1" TargetMode="External"/><Relationship Id="rId64" Type="http://schemas.openxmlformats.org/officeDocument/2006/relationships/hyperlink" Target="http://images.google.co.in/imgres?imgurl=http://imrf.mcmaster.ca/IMRF/2004/logo/logo_firme.gif&amp;imgrefurl=http://imrf.mcmaster.ca/IMRF/2004/main.htm&amp;usg=__9qELUG3_v9rxgcYvangBgHb_eZ4=&amp;h=50&amp;w=147&amp;sz=1&amp;hl=en&amp;start=1&amp;tbnid=FGQod59mhRQnYM:&amp;tbnh=32&amp;tbnw=95&amp;prev=/images?q=Firmenich+logo&amp;gbv=1&amp;um=1&amp;hl=en&amp;um=1" TargetMode="External"/><Relationship Id="rId69" Type="http://schemas.openxmlformats.org/officeDocument/2006/relationships/image" Target="../media/image15.jpeg"/><Relationship Id="rId77" Type="http://schemas.openxmlformats.org/officeDocument/2006/relationships/image" Target="../media/image19.jpeg"/><Relationship Id="rId100" Type="http://schemas.openxmlformats.org/officeDocument/2006/relationships/hyperlink" Target="http://images.google.co.in/imgres?imgurl=http://www.asap-ict.nl/assets/logos/dowlogo.gif&amp;imgrefurl=http://www.asap-ict.nl/references.htm&amp;usg=__cFaI7wwtl_ZfDFlWgEpzTWAQE9o=&amp;h=76&amp;w=225&amp;sz=2&amp;hl=en&amp;start=6&amp;tbnid=bfk_DgQfLjN52M:&amp;tbnh=36&amp;tbnw=108&amp;prev=/images?q=Dow+chemical+logo&amp;gbv=1&amp;um=1&amp;hl=en&amp;um=1" TargetMode="External"/><Relationship Id="rId105" Type="http://schemas.openxmlformats.org/officeDocument/2006/relationships/image" Target="../media/image34.png"/><Relationship Id="rId113" Type="http://schemas.openxmlformats.org/officeDocument/2006/relationships/image" Target="../media/image42.png"/><Relationship Id="rId118" Type="http://schemas.openxmlformats.org/officeDocument/2006/relationships/image" Target="../media/image47.jpeg"/><Relationship Id="rId8" Type="http://schemas.openxmlformats.org/officeDocument/2006/relationships/tags" Target="../tags/tag8.xml"/><Relationship Id="rId51" Type="http://schemas.openxmlformats.org/officeDocument/2006/relationships/image" Target="../media/image6.jpeg"/><Relationship Id="rId72" Type="http://schemas.openxmlformats.org/officeDocument/2006/relationships/hyperlink" Target="http://images.google.co.in/imgres?imgurl=http://upload.wikimedia.org/wikipedia/commons/thumb/0/0e/USDA_logo.svg/800px-USDA_logo.svg.png&amp;imgrefurl=http://commons.wikimedia.org/wiki/Image:USDA_logo.svg&amp;usg=__Not9Pib9kPHfW53yeIr_FgETdCI=&amp;h=552&amp;w=800&amp;sz=31&amp;hl=en&amp;start=1&amp;tbnid=KyYXw4Ib9gVJ-M:&amp;tbnh=99&amp;tbnw=143&amp;prev=/images?q=USDA+logo&amp;gbv=1&amp;um=1&amp;hl=en&amp;um=1" TargetMode="External"/><Relationship Id="rId80" Type="http://schemas.openxmlformats.org/officeDocument/2006/relationships/hyperlink" Target="http://images.google.co.in/imgres?imgurl=http://www.smart.ie/images/smart_design.jpg&amp;imgrefurl=http://www.smart.ie/&amp;usg=__sDGK-pEFiKrPSgmVCMX02nEmglA=&amp;h=205&amp;w=300&amp;sz=12&amp;hl=en&amp;start=3&amp;tbnid=CYv6LL0VQCwPnM:&amp;tbnh=79&amp;tbnw=116&amp;prev=/images?q=Smart+Design++logo&amp;gbv=1&amp;hl=en" TargetMode="External"/><Relationship Id="rId85" Type="http://schemas.openxmlformats.org/officeDocument/2006/relationships/image" Target="../media/image23.jpeg"/><Relationship Id="rId93" Type="http://schemas.openxmlformats.org/officeDocument/2006/relationships/image" Target="../media/image27.jpeg"/><Relationship Id="rId98" Type="http://schemas.openxmlformats.org/officeDocument/2006/relationships/hyperlink" Target="http://images.google.co.in/imgres?imgurl=http://www.hadenfreeman.com/images/1010.jpg&amp;imgrefurl=http://www.hadenfreeman.com/case-studies/stepan-uk&amp;usg=__ZjdPT6ZEk5xiDJFR6zpU6I7Zt3E=&amp;h=73&amp;w=166&amp;sz=36&amp;hl=en&amp;start=1&amp;tbnid=GGVUBM_fydNLbM:&amp;tbnh=44&amp;tbnw=99&amp;prev=/images?q=Stepan+logo&amp;gbv=1&amp;um=1&amp;hl=en&amp;um=1" TargetMode="Externa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image" Target="../media/image3.png"/><Relationship Id="rId59" Type="http://schemas.openxmlformats.org/officeDocument/2006/relationships/image" Target="../media/image10.jpeg"/><Relationship Id="rId67" Type="http://schemas.openxmlformats.org/officeDocument/2006/relationships/image" Target="../media/image14.jpeg"/><Relationship Id="rId103" Type="http://schemas.openxmlformats.org/officeDocument/2006/relationships/hyperlink" Target="http://images.google.co.in/imgres?imgurl=http://www.trendco-vick.com/images/customers/p&amp;g.jpg&amp;imgrefurl=http://brilliont.com/blogs/id/tag/google/&amp;usg=__I8AKKwKYvM50lDwcRFE_hyiud_A=&amp;h=150&amp;w=298&amp;sz=36&amp;hl=en&amp;start=11&amp;tbnid=ezGFvtlD8VnXlM:&amp;tbnh=58&amp;tbnw=116&amp;prev=/images?q=P&amp;G+(Glad)+logo&amp;gbv=1&amp;hl=en" TargetMode="External"/><Relationship Id="rId108" Type="http://schemas.openxmlformats.org/officeDocument/2006/relationships/image" Target="../media/image37.jpeg"/><Relationship Id="rId116" Type="http://schemas.openxmlformats.org/officeDocument/2006/relationships/image" Target="../media/image45.jpe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hyperlink" Target="http://images.google.co.in/imgres?imgurl=http://www.in-cosmetics.com/g/2008/ExhibLogos/Symrise_Logo_2_601.jpg&amp;imgrefurl=http://www.in-cosmetics.com/page.cfm/action=Exhib/ExhibID=00601&amp;usg=__19e6DspZzgOQQH290GS0NJ8wZ2k=&amp;h=58&amp;w=150&amp;sz=5&amp;hl=en&amp;start=3&amp;tbnid=5mS0eddR10JTDM:&amp;tbnh=37&amp;tbnw=96&amp;prev=/images?q=Symrise+logo&amp;gbv=1&amp;um=1&amp;hl=en&amp;um=1" TargetMode="External"/><Relationship Id="rId62" Type="http://schemas.openxmlformats.org/officeDocument/2006/relationships/hyperlink" Target="http://images.google.co.in/imgres?imgurl=http://www.mrgadget.com.au/catalog/images/olin_logo.gif&amp;imgrefurl=http://www.mrgadget.com.au/catalog/olin-netac-2gb-mp4-player-with-2tft-builtin-fm-transmitter-p-5564.html&amp;usg=__2Ad1ppSbdehnjvlbTjTYEX8f-PM=&amp;h=110&amp;w=110&amp;sz=4&amp;hl=en&amp;start=5&amp;tbnid=qNo7StEgIR9irM:&amp;tbnh=85&amp;tbnw=85&amp;prev=/images?q=Olin+logo&amp;gbv=1&amp;um=1&amp;hl=en&amp;sa=G&amp;um=1" TargetMode="External"/><Relationship Id="rId70" Type="http://schemas.openxmlformats.org/officeDocument/2006/relationships/hyperlink" Target="http://images.google.co.in/imgres?imgurl=http://www.808golf.com/golfequipment/kop_distributors/images/UHlogo.jpg&amp;imgrefurl=http://www.808golf.com/golfequipment/kop_distributors/kop_distributors.htm&amp;usg=__xUwFxyrMaZW35Efgz1HnLSV5-Jk=&amp;h=114&amp;w=143&amp;sz=6&amp;hl=en&amp;start=3&amp;tbnid=Aja5KM6UHtlqUM:&amp;tbnh=75&amp;tbnw=94&amp;prev=/images?q=University+of+hawaii+logo&amp;gbv=1&amp;um=1&amp;hl=en&amp;sa=X&amp;um=1" TargetMode="External"/><Relationship Id="rId75" Type="http://schemas.openxmlformats.org/officeDocument/2006/relationships/image" Target="../media/image18.jpeg"/><Relationship Id="rId83" Type="http://schemas.openxmlformats.org/officeDocument/2006/relationships/image" Target="../media/image22.jpeg"/><Relationship Id="rId88" Type="http://schemas.openxmlformats.org/officeDocument/2006/relationships/hyperlink" Target="http://images.google.co.in/imgres?imgurl=http://www.rocktenn.com/graphics/rtlogoc.gif&amp;imgrefurl=http://www.rocktenn.com/termsofuse.html&amp;usg=__ftYty0uBUw2UZWS9DsUYqdoYpjA=&amp;h=30&amp;w=50&amp;sz=2&amp;hl=en&amp;start=8&amp;tbnid=77xVEj6tdmrzaM:&amp;tbnh=30&amp;tbnw=50&amp;prev=/images?q=RockTenn+logo&amp;gbv=1&amp;hl=en" TargetMode="External"/><Relationship Id="rId91" Type="http://schemas.openxmlformats.org/officeDocument/2006/relationships/image" Target="../media/image26.jpeg"/><Relationship Id="rId96" Type="http://schemas.openxmlformats.org/officeDocument/2006/relationships/hyperlink" Target="http://images.google.co.in/imgres?imgurl=http://www.packagedesignmag.com/issues/2007.07/images/images/tridimage_logo.jpg&amp;imgrefurl=http://www.packagedesignmag.com/issues/2007.07/tridimage.shtml&amp;usg=__Ciob296iXA4deBrx1lq4HW-Rne8=&amp;h=46&amp;w=187&amp;sz=38&amp;hl=en&amp;start=1&amp;tbnid=UXVjmGr8oaP4sM:&amp;tbnh=25&amp;tbnw=102&amp;prev=/images?q=Tridimage+logo&amp;gbv=1&amp;hl=en" TargetMode="External"/><Relationship Id="rId111" Type="http://schemas.openxmlformats.org/officeDocument/2006/relationships/image" Target="../media/image40.jpe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image" Target="../media/image5.jpeg"/><Relationship Id="rId57" Type="http://schemas.openxmlformats.org/officeDocument/2006/relationships/image" Target="../media/image9.jpeg"/><Relationship Id="rId106" Type="http://schemas.openxmlformats.org/officeDocument/2006/relationships/image" Target="../media/image35.png"/><Relationship Id="rId114" Type="http://schemas.openxmlformats.org/officeDocument/2006/relationships/image" Target="../media/image43.png"/><Relationship Id="rId119" Type="http://schemas.openxmlformats.org/officeDocument/2006/relationships/image" Target="../media/image48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slideLayout" Target="../slideLayouts/slideLayout7.xml"/><Relationship Id="rId52" Type="http://schemas.openxmlformats.org/officeDocument/2006/relationships/hyperlink" Target="http://images.google.co.in/imgres?imgurl=http://www.fortdearborn.com/portal_fortdearborn.com/html/wbrochure/images/fdc_logo.gif&amp;imgrefurl=http://www.fortdearborn.com/portal_fortdearborn.com/LoadMenuItem.do?page=/html/open/news/06_2004_02.htm&amp;usg=__qOUg488Kprq_6Jjgi8hJoetTX7U=&amp;h=69&amp;w=159&amp;sz=2&amp;hl=en&amp;start=20&amp;tbnid=ZCLe-SffPMCgxM:&amp;tbnh=42&amp;tbnw=97&amp;prev=/images?q=Fort+Dearborn+logo&amp;gbv=1&amp;hl=en" TargetMode="External"/><Relationship Id="rId60" Type="http://schemas.openxmlformats.org/officeDocument/2006/relationships/hyperlink" Target="http://images.google.co.in/imgres?imgurl=http://www.gtforum.com/SponsorImages/basf%20logo%20black%20on%20white%20nov06.gif&amp;imgrefurl=http://www.gtforum.com/agenda/detail.asp?agenda_id=116&amp;usg=__ogd8U8aVeMNMy1kveW627YD-sRk=&amp;h=487&amp;w=974&amp;sz=22&amp;hl=en&amp;start=7&amp;tbnid=-A3Wch-wiaG5bM:&amp;tbnh=75&amp;tbnw=149&amp;prev=/images?q=BASF+logo&amp;gbv=1&amp;um=1&amp;hl=en&amp;um=1" TargetMode="External"/><Relationship Id="rId65" Type="http://schemas.openxmlformats.org/officeDocument/2006/relationships/image" Target="../media/image13.jpeg"/><Relationship Id="rId73" Type="http://schemas.openxmlformats.org/officeDocument/2006/relationships/image" Target="../media/image17.jpeg"/><Relationship Id="rId78" Type="http://schemas.openxmlformats.org/officeDocument/2006/relationships/hyperlink" Target="http://images.google.co.in/imgres?imgurl=http://www.gainesandco.com/NCSU%20Logo.gif&amp;imgrefurl=http://www.gainesandco.com/currenttext.htm&amp;usg=__URS9fNa2wMbb02BFqHu7pKkW6bM=&amp;h=1650&amp;w=1350&amp;sz=416&amp;hl=en&amp;start=4&amp;tbnid=YcnNi0_PPEbeyM:&amp;tbnh=150&amp;tbnw=123&amp;prev=/images?q=NCSU+university+logo&amp;gbv=1&amp;um=1&amp;hl=en&amp;um=1" TargetMode="External"/><Relationship Id="rId81" Type="http://schemas.openxmlformats.org/officeDocument/2006/relationships/image" Target="../media/image21.jpeg"/><Relationship Id="rId86" Type="http://schemas.openxmlformats.org/officeDocument/2006/relationships/hyperlink" Target="http://images.google.co.in/imgres?imgurl=http://www.mcb-bregenz.at/joomla/images/stories/verein/2008MCBFlugshow/alpla-logo.jpg&amp;imgrefurl=http://www.mcb-bregenz.at/joomla/index.php?option=com_content&amp;task=view&amp;id=181&amp;Itemid=44&amp;usg=__LBHuoL4RKhLLH37EwlSKFElvF-Q=&amp;h=132&amp;w=709&amp;sz=19&amp;hl=en&amp;start=2&amp;tbnid=HXqONN1wfogxtM:&amp;tbnh=26&amp;tbnw=140&amp;prev=/images?q=Alpla++logo&amp;gbv=1&amp;hl=en" TargetMode="External"/><Relationship Id="rId94" Type="http://schemas.openxmlformats.org/officeDocument/2006/relationships/hyperlink" Target="http://images.google.co.in/imgres?imgurl=http://www.spgroup-inc.com/images/spg_logo_2.jpg&amp;imgrefurl=http://www.spgroup-inc.com/nirav_shah.html&amp;usg=__rWWiunyAfqcLiXXAk94eqojv8bc=&amp;h=82&amp;w=363&amp;sz=24&amp;hl=en&amp;start=4&amp;tbnid=lc48jfNsucPi7M:&amp;tbnh=27&amp;tbnw=121&amp;prev=/images?q=Specialized+Packaging+Group+logo&amp;gbv=1&amp;hl=en" TargetMode="External"/><Relationship Id="rId99" Type="http://schemas.openxmlformats.org/officeDocument/2006/relationships/image" Target="../media/image30.jpeg"/><Relationship Id="rId101" Type="http://schemas.openxmlformats.org/officeDocument/2006/relationships/image" Target="../media/image31.jpe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image" Target="../media/image38.jpeg"/><Relationship Id="rId34" Type="http://schemas.openxmlformats.org/officeDocument/2006/relationships/tags" Target="../tags/tag34.xml"/><Relationship Id="rId50" Type="http://schemas.openxmlformats.org/officeDocument/2006/relationships/hyperlink" Target="http://images.google.co.in/imgres?imgurl=http://www.devicelink.com/company/pmp/imx/86/8662/logo.jpg&amp;imgrefurl=http://www.devicelink.com/company/pmp/co/86/8662.html&amp;usg=__VM6C1mrgfbrV4OnhrwtQc4XezJM=&amp;h=47&amp;w=250&amp;sz=9&amp;hl=en&amp;start=4&amp;tbnid=1dd8sJP-DKc3PM:&amp;tbnh=21&amp;tbnw=111&amp;prev=/images?q=Alcan+Packaging+logo&amp;gbv=1&amp;hl=en" TargetMode="External"/><Relationship Id="rId55" Type="http://schemas.openxmlformats.org/officeDocument/2006/relationships/image" Target="../media/image8.jpeg"/><Relationship Id="rId76" Type="http://schemas.openxmlformats.org/officeDocument/2006/relationships/hyperlink" Target="http://images.google.co.in/imgres?imgurl=http://www.mostcolorfulfan.com/images/teams/college/logo_rutgers.jpg&amp;imgrefurl=http://www.mostcolorfulfan.com/teamfinder.php?s=3&amp;usg=__TIJK_mVAWzyihOLoZ4QBPRyWJR0=&amp;h=60&amp;w=60&amp;sz=6&amp;hl=en&amp;start=11&amp;tbnid=UPxO-5YnzdBE8M:&amp;tbnh=60&amp;tbnw=60&amp;prev=/images?q=Rutgers+university+logo&amp;gbv=1&amp;um=1&amp;hl=en&amp;um=1" TargetMode="External"/><Relationship Id="rId97" Type="http://schemas.openxmlformats.org/officeDocument/2006/relationships/image" Target="../media/image29.jpeg"/><Relationship Id="rId104" Type="http://schemas.openxmlformats.org/officeDocument/2006/relationships/image" Target="../media/image33.jpeg"/><Relationship Id="rId120" Type="http://schemas.openxmlformats.org/officeDocument/2006/relationships/image" Target="../media/image49.png"/><Relationship Id="rId7" Type="http://schemas.openxmlformats.org/officeDocument/2006/relationships/tags" Target="../tags/tag7.xml"/><Relationship Id="rId71" Type="http://schemas.openxmlformats.org/officeDocument/2006/relationships/image" Target="../media/image16.jpeg"/><Relationship Id="rId92" Type="http://schemas.openxmlformats.org/officeDocument/2006/relationships/hyperlink" Target="http://images.google.co.in/imgres?imgurl=http://www.ainsworthalvis.com/portfolio/images/logotemple.gif&amp;imgrefurl=http://www.ainsworthalvis.com/portfolio/temple.php&amp;usg=__ThTgUzHhkwFAe-xgDy-g30PGX0Q=&amp;h=75&amp;w=195&amp;sz=2&amp;hl=en&amp;start=10&amp;tbnid=DwOTtnw5IITBCM:&amp;tbnh=40&amp;tbnw=104&amp;prev=/images?q=Temple+Inland+logo&amp;gbv=1&amp;hl=en" TargetMode="Externa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51.xml"/><Relationship Id="rId13" Type="http://schemas.openxmlformats.org/officeDocument/2006/relationships/tags" Target="../tags/tag56.xml"/><Relationship Id="rId18" Type="http://schemas.openxmlformats.org/officeDocument/2006/relationships/image" Target="../media/image3.png"/><Relationship Id="rId3" Type="http://schemas.openxmlformats.org/officeDocument/2006/relationships/tags" Target="../tags/tag46.xml"/><Relationship Id="rId7" Type="http://schemas.openxmlformats.org/officeDocument/2006/relationships/tags" Target="../tags/tag50.xml"/><Relationship Id="rId12" Type="http://schemas.openxmlformats.org/officeDocument/2006/relationships/tags" Target="../tags/tag55.xml"/><Relationship Id="rId17" Type="http://schemas.openxmlformats.org/officeDocument/2006/relationships/notesSlide" Target="../notesSlides/notesSlide4.xml"/><Relationship Id="rId2" Type="http://schemas.openxmlformats.org/officeDocument/2006/relationships/tags" Target="../tags/tag45.xml"/><Relationship Id="rId16" Type="http://schemas.openxmlformats.org/officeDocument/2006/relationships/slideLayout" Target="../slideLayouts/slideLayout7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11" Type="http://schemas.openxmlformats.org/officeDocument/2006/relationships/tags" Target="../tags/tag54.xml"/><Relationship Id="rId5" Type="http://schemas.openxmlformats.org/officeDocument/2006/relationships/tags" Target="../tags/tag48.xml"/><Relationship Id="rId15" Type="http://schemas.openxmlformats.org/officeDocument/2006/relationships/tags" Target="../tags/tag58.xml"/><Relationship Id="rId10" Type="http://schemas.openxmlformats.org/officeDocument/2006/relationships/tags" Target="../tags/tag53.xml"/><Relationship Id="rId4" Type="http://schemas.openxmlformats.org/officeDocument/2006/relationships/tags" Target="../tags/tag47.xml"/><Relationship Id="rId9" Type="http://schemas.openxmlformats.org/officeDocument/2006/relationships/tags" Target="../tags/tag52.xml"/><Relationship Id="rId14" Type="http://schemas.openxmlformats.org/officeDocument/2006/relationships/tags" Target="../tags/tag5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13" Type="http://schemas.openxmlformats.org/officeDocument/2006/relationships/tags" Target="../tags/tag71.xml"/><Relationship Id="rId18" Type="http://schemas.openxmlformats.org/officeDocument/2006/relationships/image" Target="../media/image3.png"/><Relationship Id="rId3" Type="http://schemas.openxmlformats.org/officeDocument/2006/relationships/tags" Target="../tags/tag61.xml"/><Relationship Id="rId7" Type="http://schemas.openxmlformats.org/officeDocument/2006/relationships/tags" Target="../tags/tag65.xml"/><Relationship Id="rId12" Type="http://schemas.openxmlformats.org/officeDocument/2006/relationships/tags" Target="../tags/tag70.xml"/><Relationship Id="rId17" Type="http://schemas.openxmlformats.org/officeDocument/2006/relationships/notesSlide" Target="../notesSlides/notesSlide5.xml"/><Relationship Id="rId2" Type="http://schemas.openxmlformats.org/officeDocument/2006/relationships/tags" Target="../tags/tag60.xml"/><Relationship Id="rId16" Type="http://schemas.openxmlformats.org/officeDocument/2006/relationships/slideLayout" Target="../slideLayouts/slideLayout7.xml"/><Relationship Id="rId1" Type="http://schemas.openxmlformats.org/officeDocument/2006/relationships/tags" Target="../tags/tag59.xml"/><Relationship Id="rId6" Type="http://schemas.openxmlformats.org/officeDocument/2006/relationships/tags" Target="../tags/tag64.xml"/><Relationship Id="rId11" Type="http://schemas.openxmlformats.org/officeDocument/2006/relationships/tags" Target="../tags/tag69.xml"/><Relationship Id="rId5" Type="http://schemas.openxmlformats.org/officeDocument/2006/relationships/tags" Target="../tags/tag63.xml"/><Relationship Id="rId15" Type="http://schemas.openxmlformats.org/officeDocument/2006/relationships/tags" Target="../tags/tag73.xml"/><Relationship Id="rId10" Type="http://schemas.openxmlformats.org/officeDocument/2006/relationships/tags" Target="../tags/tag68.xml"/><Relationship Id="rId4" Type="http://schemas.openxmlformats.org/officeDocument/2006/relationships/tags" Target="../tags/tag62.xml"/><Relationship Id="rId9" Type="http://schemas.openxmlformats.org/officeDocument/2006/relationships/tags" Target="../tags/tag67.xml"/><Relationship Id="rId14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 idx="4294967295"/>
          </p:nvPr>
        </p:nvSpPr>
        <p:spPr>
          <a:xfrm>
            <a:off x="343812" y="2432050"/>
            <a:ext cx="4634587" cy="714375"/>
          </a:xfrm>
        </p:spPr>
        <p:txBody>
          <a:bodyPr>
            <a:noAutofit/>
          </a:bodyPr>
          <a:lstStyle>
            <a:extLst/>
          </a:lstStyle>
          <a:p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Open 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Innovation Workshop: 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/>
            </a:r>
            <a:b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</a:b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Innovation Leader IMPACT SF 2019</a:t>
            </a:r>
            <a:endParaRPr 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cs typeface="Shree Devanagari 714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82" b="27902"/>
          <a:stretch/>
        </p:blipFill>
        <p:spPr>
          <a:xfrm>
            <a:off x="127912" y="120299"/>
            <a:ext cx="1650438" cy="56517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978400" y="2412999"/>
            <a:ext cx="4165600" cy="742949"/>
          </a:xfrm>
          <a:prstGeom prst="rect">
            <a:avLst/>
          </a:prstGeom>
          <a:solidFill>
            <a:srgbClr val="2DA2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8432" y="3280086"/>
            <a:ext cx="145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Navin Kunde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cs typeface="Shree Devanagari 714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74635" y="3608658"/>
            <a:ext cx="457538" cy="0"/>
          </a:xfrm>
          <a:prstGeom prst="line">
            <a:avLst/>
          </a:prstGeom>
          <a:ln w="28575" cap="rnd">
            <a:solidFill>
              <a:srgbClr val="EF83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825" y="120299"/>
            <a:ext cx="718908" cy="50209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57243" y="4630182"/>
            <a:ext cx="200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Clorox Confidential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458787" y="285751"/>
            <a:ext cx="8219387" cy="3810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Everything you need to know about winning with Open Innovation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285751"/>
            <a:ext cx="458788" cy="381000"/>
          </a:xfrm>
          <a:prstGeom prst="rect">
            <a:avLst/>
          </a:prstGeom>
          <a:solidFill>
            <a:srgbClr val="EF8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3"/>
          <p:cNvSpPr txBox="1">
            <a:spLocks/>
          </p:cNvSpPr>
          <p:nvPr/>
        </p:nvSpPr>
        <p:spPr>
          <a:xfrm>
            <a:off x="458788" y="1318916"/>
            <a:ext cx="3846512" cy="341569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lnSpc>
                <a:spcPct val="120000"/>
              </a:lnSpc>
            </a:pPr>
            <a:endParaRPr lang="en-US" sz="1600" dirty="0">
              <a:solidFill>
                <a:schemeClr val="bg1">
                  <a:lumMod val="65000"/>
                </a:schemeClr>
              </a:solidFill>
              <a:latin typeface="Shree Devanagari 714"/>
              <a:cs typeface="Shree Devanagari 71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825" y="120299"/>
            <a:ext cx="718908" cy="502094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6957243" y="4630182"/>
            <a:ext cx="200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Clorox Confidential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8788" y="1017917"/>
            <a:ext cx="82193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Innovation can mean many things depending on your company culture and strategy, the industry you’re in, and the state of your partners, ecosystem and data. </a:t>
            </a:r>
          </a:p>
          <a:p>
            <a:endParaRPr lang="en-US" dirty="0" smtClean="0"/>
          </a:p>
          <a:p>
            <a:r>
              <a:rPr lang="en-US" dirty="0" smtClean="0"/>
              <a:t>Navin </a:t>
            </a:r>
            <a:r>
              <a:rPr lang="en-US" dirty="0"/>
              <a:t>will share how Open Innovation at Clorox has evolved from humble beginnings in the early 2000’s as a Technology Brokerage group executing late-stage innovation with external partners, to spending most of the 2010’s building Innovation Ecosystems for early-stage Innovation Discovery, to a Data Analytics driven team deriving meaning from disparate data sources in an effort to shape business strategy and enable better decisions. </a:t>
            </a:r>
            <a:endParaRPr lang="en-US" dirty="0" smtClean="0"/>
          </a:p>
          <a:p>
            <a:endParaRPr lang="en-US" dirty="0"/>
          </a:p>
          <a:p>
            <a:r>
              <a:rPr lang="en-US" i="1" dirty="0"/>
              <a:t>The session will include an ecosystem-mapping exercise as well as a takeaway document you can use within your own organization</a:t>
            </a:r>
            <a:r>
              <a:rPr lang="en-US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09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458788" y="285751"/>
            <a:ext cx="7383462" cy="3810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Open Innovation at The Clorox Company: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A Brief 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History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285751"/>
            <a:ext cx="458788" cy="381000"/>
          </a:xfrm>
          <a:prstGeom prst="rect">
            <a:avLst/>
          </a:prstGeom>
          <a:solidFill>
            <a:srgbClr val="EF8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3"/>
          <p:cNvSpPr txBox="1">
            <a:spLocks/>
          </p:cNvSpPr>
          <p:nvPr/>
        </p:nvSpPr>
        <p:spPr>
          <a:xfrm>
            <a:off x="458788" y="1318916"/>
            <a:ext cx="3846512" cy="341569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lnSpc>
                <a:spcPct val="120000"/>
              </a:lnSpc>
            </a:pPr>
            <a:endParaRPr lang="en-US" sz="1600" dirty="0">
              <a:solidFill>
                <a:schemeClr val="bg1">
                  <a:lumMod val="65000"/>
                </a:schemeClr>
              </a:solidFill>
              <a:latin typeface="Shree Devanagari 714"/>
              <a:cs typeface="Shree Devanagari 71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825" y="120299"/>
            <a:ext cx="718908" cy="502094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-280020" y="3069686"/>
            <a:ext cx="3309925" cy="1860751"/>
            <a:chOff x="-280020" y="3069686"/>
            <a:chExt cx="3309925" cy="1860751"/>
          </a:xfrm>
        </p:grpSpPr>
        <p:sp>
          <p:nvSpPr>
            <p:cNvPr id="5" name="Freeform 4"/>
            <p:cNvSpPr/>
            <p:nvPr/>
          </p:nvSpPr>
          <p:spPr>
            <a:xfrm>
              <a:off x="513476" y="3811212"/>
              <a:ext cx="2516429" cy="1119225"/>
            </a:xfrm>
            <a:custGeom>
              <a:avLst/>
              <a:gdLst>
                <a:gd name="connsiteX0" fmla="*/ 0 w 2874874"/>
                <a:gd name="connsiteY0" fmla="*/ 1550823 h 1602029"/>
                <a:gd name="connsiteX1" fmla="*/ 212141 w 2874874"/>
                <a:gd name="connsiteY1" fmla="*/ 1602029 h 1602029"/>
                <a:gd name="connsiteX2" fmla="*/ 292608 w 2874874"/>
                <a:gd name="connsiteY2" fmla="*/ 1594714 h 1602029"/>
                <a:gd name="connsiteX3" fmla="*/ 607162 w 2874874"/>
                <a:gd name="connsiteY3" fmla="*/ 1580084 h 1602029"/>
                <a:gd name="connsiteX4" fmla="*/ 716890 w 2874874"/>
                <a:gd name="connsiteY4" fmla="*/ 1565453 h 1602029"/>
                <a:gd name="connsiteX5" fmla="*/ 760781 w 2874874"/>
                <a:gd name="connsiteY5" fmla="*/ 1550823 h 1602029"/>
                <a:gd name="connsiteX6" fmla="*/ 782727 w 2874874"/>
                <a:gd name="connsiteY6" fmla="*/ 1543508 h 1602029"/>
                <a:gd name="connsiteX7" fmla="*/ 819303 w 2874874"/>
                <a:gd name="connsiteY7" fmla="*/ 1528877 h 1602029"/>
                <a:gd name="connsiteX8" fmla="*/ 863194 w 2874874"/>
                <a:gd name="connsiteY8" fmla="*/ 1514247 h 1602029"/>
                <a:gd name="connsiteX9" fmla="*/ 885139 w 2874874"/>
                <a:gd name="connsiteY9" fmla="*/ 1499616 h 1602029"/>
                <a:gd name="connsiteX10" fmla="*/ 929031 w 2874874"/>
                <a:gd name="connsiteY10" fmla="*/ 1484986 h 1602029"/>
                <a:gd name="connsiteX11" fmla="*/ 980237 w 2874874"/>
                <a:gd name="connsiteY11" fmla="*/ 1448410 h 1602029"/>
                <a:gd name="connsiteX12" fmla="*/ 1002183 w 2874874"/>
                <a:gd name="connsiteY12" fmla="*/ 1433780 h 1602029"/>
                <a:gd name="connsiteX13" fmla="*/ 1031443 w 2874874"/>
                <a:gd name="connsiteY13" fmla="*/ 1411834 h 1602029"/>
                <a:gd name="connsiteX14" fmla="*/ 1060704 w 2874874"/>
                <a:gd name="connsiteY14" fmla="*/ 1397204 h 1602029"/>
                <a:gd name="connsiteX15" fmla="*/ 1126541 w 2874874"/>
                <a:gd name="connsiteY15" fmla="*/ 1316736 h 1602029"/>
                <a:gd name="connsiteX16" fmla="*/ 1141171 w 2874874"/>
                <a:gd name="connsiteY16" fmla="*/ 1294791 h 1602029"/>
                <a:gd name="connsiteX17" fmla="*/ 1170432 w 2874874"/>
                <a:gd name="connsiteY17" fmla="*/ 1243584 h 1602029"/>
                <a:gd name="connsiteX18" fmla="*/ 1192378 w 2874874"/>
                <a:gd name="connsiteY18" fmla="*/ 1177748 h 1602029"/>
                <a:gd name="connsiteX19" fmla="*/ 1199693 w 2874874"/>
                <a:gd name="connsiteY19" fmla="*/ 1155802 h 1602029"/>
                <a:gd name="connsiteX20" fmla="*/ 1214323 w 2874874"/>
                <a:gd name="connsiteY20" fmla="*/ 1133856 h 1602029"/>
                <a:gd name="connsiteX21" fmla="*/ 1228954 w 2874874"/>
                <a:gd name="connsiteY21" fmla="*/ 1089965 h 1602029"/>
                <a:gd name="connsiteX22" fmla="*/ 1243584 w 2874874"/>
                <a:gd name="connsiteY22" fmla="*/ 1068020 h 1602029"/>
                <a:gd name="connsiteX23" fmla="*/ 1258215 w 2874874"/>
                <a:gd name="connsiteY23" fmla="*/ 1038759 h 1602029"/>
                <a:gd name="connsiteX24" fmla="*/ 1280160 w 2874874"/>
                <a:gd name="connsiteY24" fmla="*/ 1016813 h 1602029"/>
                <a:gd name="connsiteX25" fmla="*/ 1294791 w 2874874"/>
                <a:gd name="connsiteY25" fmla="*/ 972922 h 1602029"/>
                <a:gd name="connsiteX26" fmla="*/ 1309421 w 2874874"/>
                <a:gd name="connsiteY26" fmla="*/ 950976 h 1602029"/>
                <a:gd name="connsiteX27" fmla="*/ 1324051 w 2874874"/>
                <a:gd name="connsiteY27" fmla="*/ 921716 h 1602029"/>
                <a:gd name="connsiteX28" fmla="*/ 1331367 w 2874874"/>
                <a:gd name="connsiteY28" fmla="*/ 899770 h 1602029"/>
                <a:gd name="connsiteX29" fmla="*/ 1360627 w 2874874"/>
                <a:gd name="connsiteY29" fmla="*/ 855879 h 1602029"/>
                <a:gd name="connsiteX30" fmla="*/ 1375258 w 2874874"/>
                <a:gd name="connsiteY30" fmla="*/ 833933 h 1602029"/>
                <a:gd name="connsiteX31" fmla="*/ 1389888 w 2874874"/>
                <a:gd name="connsiteY31" fmla="*/ 804672 h 1602029"/>
                <a:gd name="connsiteX32" fmla="*/ 1426464 w 2874874"/>
                <a:gd name="connsiteY32" fmla="*/ 760781 h 1602029"/>
                <a:gd name="connsiteX33" fmla="*/ 1433779 w 2874874"/>
                <a:gd name="connsiteY33" fmla="*/ 738836 h 1602029"/>
                <a:gd name="connsiteX34" fmla="*/ 1463040 w 2874874"/>
                <a:gd name="connsiteY34" fmla="*/ 694944 h 1602029"/>
                <a:gd name="connsiteX35" fmla="*/ 1477671 w 2874874"/>
                <a:gd name="connsiteY35" fmla="*/ 672999 h 1602029"/>
                <a:gd name="connsiteX36" fmla="*/ 1499616 w 2874874"/>
                <a:gd name="connsiteY36" fmla="*/ 658368 h 1602029"/>
                <a:gd name="connsiteX37" fmla="*/ 1528877 w 2874874"/>
                <a:gd name="connsiteY37" fmla="*/ 585216 h 1602029"/>
                <a:gd name="connsiteX38" fmla="*/ 1565453 w 2874874"/>
                <a:gd name="connsiteY38" fmla="*/ 526695 h 1602029"/>
                <a:gd name="connsiteX39" fmla="*/ 1587399 w 2874874"/>
                <a:gd name="connsiteY39" fmla="*/ 512064 h 1602029"/>
                <a:gd name="connsiteX40" fmla="*/ 1594714 w 2874874"/>
                <a:gd name="connsiteY40" fmla="*/ 490119 h 1602029"/>
                <a:gd name="connsiteX41" fmla="*/ 1609344 w 2874874"/>
                <a:gd name="connsiteY41" fmla="*/ 475488 h 1602029"/>
                <a:gd name="connsiteX42" fmla="*/ 1631290 w 2874874"/>
                <a:gd name="connsiteY42" fmla="*/ 446228 h 1602029"/>
                <a:gd name="connsiteX43" fmla="*/ 1645920 w 2874874"/>
                <a:gd name="connsiteY43" fmla="*/ 431597 h 1602029"/>
                <a:gd name="connsiteX44" fmla="*/ 1689811 w 2874874"/>
                <a:gd name="connsiteY44" fmla="*/ 373076 h 1602029"/>
                <a:gd name="connsiteX45" fmla="*/ 1733703 w 2874874"/>
                <a:gd name="connsiteY45" fmla="*/ 329184 h 1602029"/>
                <a:gd name="connsiteX46" fmla="*/ 1755648 w 2874874"/>
                <a:gd name="connsiteY46" fmla="*/ 307239 h 1602029"/>
                <a:gd name="connsiteX47" fmla="*/ 1777594 w 2874874"/>
                <a:gd name="connsiteY47" fmla="*/ 277978 h 1602029"/>
                <a:gd name="connsiteX48" fmla="*/ 1799539 w 2874874"/>
                <a:gd name="connsiteY48" fmla="*/ 263348 h 1602029"/>
                <a:gd name="connsiteX49" fmla="*/ 1828800 w 2874874"/>
                <a:gd name="connsiteY49" fmla="*/ 241402 h 1602029"/>
                <a:gd name="connsiteX50" fmla="*/ 1865376 w 2874874"/>
                <a:gd name="connsiteY50" fmla="*/ 204826 h 1602029"/>
                <a:gd name="connsiteX51" fmla="*/ 1880007 w 2874874"/>
                <a:gd name="connsiteY51" fmla="*/ 190196 h 1602029"/>
                <a:gd name="connsiteX52" fmla="*/ 1894637 w 2874874"/>
                <a:gd name="connsiteY52" fmla="*/ 175565 h 1602029"/>
                <a:gd name="connsiteX53" fmla="*/ 1923898 w 2874874"/>
                <a:gd name="connsiteY53" fmla="*/ 160935 h 1602029"/>
                <a:gd name="connsiteX54" fmla="*/ 1997050 w 2874874"/>
                <a:gd name="connsiteY54" fmla="*/ 117044 h 1602029"/>
                <a:gd name="connsiteX55" fmla="*/ 2026311 w 2874874"/>
                <a:gd name="connsiteY55" fmla="*/ 102413 h 1602029"/>
                <a:gd name="connsiteX56" fmla="*/ 2048256 w 2874874"/>
                <a:gd name="connsiteY56" fmla="*/ 87783 h 1602029"/>
                <a:gd name="connsiteX57" fmla="*/ 2070202 w 2874874"/>
                <a:gd name="connsiteY57" fmla="*/ 80468 h 1602029"/>
                <a:gd name="connsiteX58" fmla="*/ 2106778 w 2874874"/>
                <a:gd name="connsiteY58" fmla="*/ 65837 h 1602029"/>
                <a:gd name="connsiteX59" fmla="*/ 2209191 w 2874874"/>
                <a:gd name="connsiteY59" fmla="*/ 51207 h 1602029"/>
                <a:gd name="connsiteX60" fmla="*/ 2231136 w 2874874"/>
                <a:gd name="connsiteY60" fmla="*/ 43892 h 1602029"/>
                <a:gd name="connsiteX61" fmla="*/ 2326234 w 2874874"/>
                <a:gd name="connsiteY61" fmla="*/ 29261 h 1602029"/>
                <a:gd name="connsiteX62" fmla="*/ 2392071 w 2874874"/>
                <a:gd name="connsiteY62" fmla="*/ 21946 h 1602029"/>
                <a:gd name="connsiteX63" fmla="*/ 2611527 w 2874874"/>
                <a:gd name="connsiteY63" fmla="*/ 7316 h 1602029"/>
                <a:gd name="connsiteX64" fmla="*/ 2677363 w 2874874"/>
                <a:gd name="connsiteY64" fmla="*/ 0 h 1602029"/>
                <a:gd name="connsiteX65" fmla="*/ 2845613 w 2874874"/>
                <a:gd name="connsiteY65" fmla="*/ 7316 h 1602029"/>
                <a:gd name="connsiteX66" fmla="*/ 2874874 w 2874874"/>
                <a:gd name="connsiteY66" fmla="*/ 0 h 160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2874874" h="1602029">
                  <a:moveTo>
                    <a:pt x="0" y="1550823"/>
                  </a:moveTo>
                  <a:cubicBezTo>
                    <a:pt x="68012" y="1571227"/>
                    <a:pt x="138825" y="1602029"/>
                    <a:pt x="212141" y="1602029"/>
                  </a:cubicBezTo>
                  <a:cubicBezTo>
                    <a:pt x="239074" y="1602029"/>
                    <a:pt x="265717" y="1596208"/>
                    <a:pt x="292608" y="1594714"/>
                  </a:cubicBezTo>
                  <a:lnTo>
                    <a:pt x="607162" y="1580084"/>
                  </a:lnTo>
                  <a:cubicBezTo>
                    <a:pt x="615810" y="1579003"/>
                    <a:pt x="704970" y="1568204"/>
                    <a:pt x="716890" y="1565453"/>
                  </a:cubicBezTo>
                  <a:cubicBezTo>
                    <a:pt x="731917" y="1561985"/>
                    <a:pt x="746151" y="1555700"/>
                    <a:pt x="760781" y="1550823"/>
                  </a:cubicBezTo>
                  <a:cubicBezTo>
                    <a:pt x="768096" y="1548385"/>
                    <a:pt x="775568" y="1546372"/>
                    <a:pt x="782727" y="1543508"/>
                  </a:cubicBezTo>
                  <a:cubicBezTo>
                    <a:pt x="794919" y="1538631"/>
                    <a:pt x="806962" y="1533365"/>
                    <a:pt x="819303" y="1528877"/>
                  </a:cubicBezTo>
                  <a:cubicBezTo>
                    <a:pt x="833796" y="1523607"/>
                    <a:pt x="863194" y="1514247"/>
                    <a:pt x="863194" y="1514247"/>
                  </a:cubicBezTo>
                  <a:cubicBezTo>
                    <a:pt x="870509" y="1509370"/>
                    <a:pt x="877105" y="1503187"/>
                    <a:pt x="885139" y="1499616"/>
                  </a:cubicBezTo>
                  <a:cubicBezTo>
                    <a:pt x="899232" y="1493353"/>
                    <a:pt x="929031" y="1484986"/>
                    <a:pt x="929031" y="1484986"/>
                  </a:cubicBezTo>
                  <a:cubicBezTo>
                    <a:pt x="980762" y="1450499"/>
                    <a:pt x="916704" y="1493790"/>
                    <a:pt x="980237" y="1448410"/>
                  </a:cubicBezTo>
                  <a:cubicBezTo>
                    <a:pt x="987391" y="1443300"/>
                    <a:pt x="995029" y="1438890"/>
                    <a:pt x="1002183" y="1433780"/>
                  </a:cubicBezTo>
                  <a:cubicBezTo>
                    <a:pt x="1012104" y="1426694"/>
                    <a:pt x="1021104" y="1418296"/>
                    <a:pt x="1031443" y="1411834"/>
                  </a:cubicBezTo>
                  <a:cubicBezTo>
                    <a:pt x="1040690" y="1406054"/>
                    <a:pt x="1050950" y="1402081"/>
                    <a:pt x="1060704" y="1397204"/>
                  </a:cubicBezTo>
                  <a:cubicBezTo>
                    <a:pt x="1092808" y="1365100"/>
                    <a:pt x="1093141" y="1366837"/>
                    <a:pt x="1126541" y="1316736"/>
                  </a:cubicBezTo>
                  <a:cubicBezTo>
                    <a:pt x="1131418" y="1309421"/>
                    <a:pt x="1137239" y="1302654"/>
                    <a:pt x="1141171" y="1294791"/>
                  </a:cubicBezTo>
                  <a:cubicBezTo>
                    <a:pt x="1166959" y="1243215"/>
                    <a:pt x="1142002" y="1272016"/>
                    <a:pt x="1170432" y="1243584"/>
                  </a:cubicBezTo>
                  <a:cubicBezTo>
                    <a:pt x="1182690" y="1194552"/>
                    <a:pt x="1171717" y="1232845"/>
                    <a:pt x="1192378" y="1177748"/>
                  </a:cubicBezTo>
                  <a:cubicBezTo>
                    <a:pt x="1195086" y="1170528"/>
                    <a:pt x="1196245" y="1162699"/>
                    <a:pt x="1199693" y="1155802"/>
                  </a:cubicBezTo>
                  <a:cubicBezTo>
                    <a:pt x="1203625" y="1147938"/>
                    <a:pt x="1210752" y="1141890"/>
                    <a:pt x="1214323" y="1133856"/>
                  </a:cubicBezTo>
                  <a:cubicBezTo>
                    <a:pt x="1220586" y="1119763"/>
                    <a:pt x="1220400" y="1102797"/>
                    <a:pt x="1228954" y="1089965"/>
                  </a:cubicBezTo>
                  <a:cubicBezTo>
                    <a:pt x="1233831" y="1082650"/>
                    <a:pt x="1239222" y="1075653"/>
                    <a:pt x="1243584" y="1068020"/>
                  </a:cubicBezTo>
                  <a:cubicBezTo>
                    <a:pt x="1248994" y="1058552"/>
                    <a:pt x="1251877" y="1047633"/>
                    <a:pt x="1258215" y="1038759"/>
                  </a:cubicBezTo>
                  <a:cubicBezTo>
                    <a:pt x="1264228" y="1030341"/>
                    <a:pt x="1272845" y="1024128"/>
                    <a:pt x="1280160" y="1016813"/>
                  </a:cubicBezTo>
                  <a:cubicBezTo>
                    <a:pt x="1285037" y="1002183"/>
                    <a:pt x="1288528" y="987015"/>
                    <a:pt x="1294791" y="972922"/>
                  </a:cubicBezTo>
                  <a:cubicBezTo>
                    <a:pt x="1298362" y="964888"/>
                    <a:pt x="1305059" y="958609"/>
                    <a:pt x="1309421" y="950976"/>
                  </a:cubicBezTo>
                  <a:cubicBezTo>
                    <a:pt x="1314831" y="941508"/>
                    <a:pt x="1319755" y="931739"/>
                    <a:pt x="1324051" y="921716"/>
                  </a:cubicBezTo>
                  <a:cubicBezTo>
                    <a:pt x="1327089" y="914628"/>
                    <a:pt x="1327622" y="906511"/>
                    <a:pt x="1331367" y="899770"/>
                  </a:cubicBezTo>
                  <a:cubicBezTo>
                    <a:pt x="1339906" y="884399"/>
                    <a:pt x="1350874" y="870509"/>
                    <a:pt x="1360627" y="855879"/>
                  </a:cubicBezTo>
                  <a:cubicBezTo>
                    <a:pt x="1365504" y="848564"/>
                    <a:pt x="1371326" y="841797"/>
                    <a:pt x="1375258" y="833933"/>
                  </a:cubicBezTo>
                  <a:cubicBezTo>
                    <a:pt x="1380135" y="824179"/>
                    <a:pt x="1383550" y="813546"/>
                    <a:pt x="1389888" y="804672"/>
                  </a:cubicBezTo>
                  <a:cubicBezTo>
                    <a:pt x="1416856" y="766917"/>
                    <a:pt x="1407111" y="799488"/>
                    <a:pt x="1426464" y="760781"/>
                  </a:cubicBezTo>
                  <a:cubicBezTo>
                    <a:pt x="1429912" y="753884"/>
                    <a:pt x="1430034" y="745576"/>
                    <a:pt x="1433779" y="738836"/>
                  </a:cubicBezTo>
                  <a:cubicBezTo>
                    <a:pt x="1442318" y="723465"/>
                    <a:pt x="1453286" y="709575"/>
                    <a:pt x="1463040" y="694944"/>
                  </a:cubicBezTo>
                  <a:cubicBezTo>
                    <a:pt x="1467917" y="687629"/>
                    <a:pt x="1470356" y="677876"/>
                    <a:pt x="1477671" y="672999"/>
                  </a:cubicBezTo>
                  <a:lnTo>
                    <a:pt x="1499616" y="658368"/>
                  </a:lnTo>
                  <a:cubicBezTo>
                    <a:pt x="1510752" y="602686"/>
                    <a:pt x="1499353" y="638359"/>
                    <a:pt x="1528877" y="585216"/>
                  </a:cubicBezTo>
                  <a:cubicBezTo>
                    <a:pt x="1543364" y="559139"/>
                    <a:pt x="1543220" y="548928"/>
                    <a:pt x="1565453" y="526695"/>
                  </a:cubicBezTo>
                  <a:cubicBezTo>
                    <a:pt x="1571670" y="520478"/>
                    <a:pt x="1580084" y="516941"/>
                    <a:pt x="1587399" y="512064"/>
                  </a:cubicBezTo>
                  <a:cubicBezTo>
                    <a:pt x="1589837" y="504749"/>
                    <a:pt x="1590747" y="496731"/>
                    <a:pt x="1594714" y="490119"/>
                  </a:cubicBezTo>
                  <a:cubicBezTo>
                    <a:pt x="1598262" y="484205"/>
                    <a:pt x="1604929" y="480786"/>
                    <a:pt x="1609344" y="475488"/>
                  </a:cubicBezTo>
                  <a:cubicBezTo>
                    <a:pt x="1617149" y="466122"/>
                    <a:pt x="1623485" y="455594"/>
                    <a:pt x="1631290" y="446228"/>
                  </a:cubicBezTo>
                  <a:cubicBezTo>
                    <a:pt x="1635705" y="440930"/>
                    <a:pt x="1641612" y="436983"/>
                    <a:pt x="1645920" y="431597"/>
                  </a:cubicBezTo>
                  <a:cubicBezTo>
                    <a:pt x="1661152" y="412556"/>
                    <a:pt x="1672569" y="390318"/>
                    <a:pt x="1689811" y="373076"/>
                  </a:cubicBezTo>
                  <a:lnTo>
                    <a:pt x="1733703" y="329184"/>
                  </a:lnTo>
                  <a:cubicBezTo>
                    <a:pt x="1741018" y="321869"/>
                    <a:pt x="1749441" y="315515"/>
                    <a:pt x="1755648" y="307239"/>
                  </a:cubicBezTo>
                  <a:cubicBezTo>
                    <a:pt x="1762963" y="297485"/>
                    <a:pt x="1768973" y="286599"/>
                    <a:pt x="1777594" y="277978"/>
                  </a:cubicBezTo>
                  <a:cubicBezTo>
                    <a:pt x="1783811" y="271761"/>
                    <a:pt x="1792385" y="268458"/>
                    <a:pt x="1799539" y="263348"/>
                  </a:cubicBezTo>
                  <a:cubicBezTo>
                    <a:pt x="1809460" y="256261"/>
                    <a:pt x="1819688" y="249502"/>
                    <a:pt x="1828800" y="241402"/>
                  </a:cubicBezTo>
                  <a:cubicBezTo>
                    <a:pt x="1841687" y="229947"/>
                    <a:pt x="1853184" y="217018"/>
                    <a:pt x="1865376" y="204826"/>
                  </a:cubicBezTo>
                  <a:lnTo>
                    <a:pt x="1880007" y="190196"/>
                  </a:lnTo>
                  <a:cubicBezTo>
                    <a:pt x="1884884" y="185319"/>
                    <a:pt x="1888468" y="178649"/>
                    <a:pt x="1894637" y="175565"/>
                  </a:cubicBezTo>
                  <a:lnTo>
                    <a:pt x="1923898" y="160935"/>
                  </a:lnTo>
                  <a:cubicBezTo>
                    <a:pt x="1953950" y="130881"/>
                    <a:pt x="1932358" y="149390"/>
                    <a:pt x="1997050" y="117044"/>
                  </a:cubicBezTo>
                  <a:cubicBezTo>
                    <a:pt x="2006804" y="112167"/>
                    <a:pt x="2017237" y="108462"/>
                    <a:pt x="2026311" y="102413"/>
                  </a:cubicBezTo>
                  <a:cubicBezTo>
                    <a:pt x="2033626" y="97536"/>
                    <a:pt x="2040393" y="91715"/>
                    <a:pt x="2048256" y="87783"/>
                  </a:cubicBezTo>
                  <a:cubicBezTo>
                    <a:pt x="2055153" y="84335"/>
                    <a:pt x="2062982" y="83176"/>
                    <a:pt x="2070202" y="80468"/>
                  </a:cubicBezTo>
                  <a:cubicBezTo>
                    <a:pt x="2082497" y="75857"/>
                    <a:pt x="2094201" y="69610"/>
                    <a:pt x="2106778" y="65837"/>
                  </a:cubicBezTo>
                  <a:cubicBezTo>
                    <a:pt x="2134177" y="57617"/>
                    <a:pt x="2185745" y="53812"/>
                    <a:pt x="2209191" y="51207"/>
                  </a:cubicBezTo>
                  <a:cubicBezTo>
                    <a:pt x="2216506" y="48769"/>
                    <a:pt x="2223656" y="45762"/>
                    <a:pt x="2231136" y="43892"/>
                  </a:cubicBezTo>
                  <a:cubicBezTo>
                    <a:pt x="2263406" y="35824"/>
                    <a:pt x="2292662" y="33210"/>
                    <a:pt x="2326234" y="29261"/>
                  </a:cubicBezTo>
                  <a:cubicBezTo>
                    <a:pt x="2348163" y="26681"/>
                    <a:pt x="2370081" y="23945"/>
                    <a:pt x="2392071" y="21946"/>
                  </a:cubicBezTo>
                  <a:cubicBezTo>
                    <a:pt x="2546792" y="7881"/>
                    <a:pt x="2431631" y="21155"/>
                    <a:pt x="2611527" y="7316"/>
                  </a:cubicBezTo>
                  <a:cubicBezTo>
                    <a:pt x="2633542" y="5622"/>
                    <a:pt x="2655418" y="2439"/>
                    <a:pt x="2677363" y="0"/>
                  </a:cubicBezTo>
                  <a:cubicBezTo>
                    <a:pt x="2733446" y="2439"/>
                    <a:pt x="2789477" y="7316"/>
                    <a:pt x="2845613" y="7316"/>
                  </a:cubicBezTo>
                  <a:cubicBezTo>
                    <a:pt x="2855667" y="7316"/>
                    <a:pt x="2874874" y="0"/>
                    <a:pt x="2874874" y="0"/>
                  </a:cubicBezTo>
                </a:path>
              </a:pathLst>
            </a:custGeom>
            <a:noFill/>
            <a:ln>
              <a:solidFill>
                <a:srgbClr val="EF83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0"/>
            <p:cNvSpPr txBox="1">
              <a:spLocks noChangeArrowheads="1"/>
            </p:cNvSpPr>
            <p:nvPr/>
          </p:nvSpPr>
          <p:spPr bwMode="auto">
            <a:xfrm>
              <a:off x="401782" y="3069686"/>
              <a:ext cx="1621036" cy="40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4865" tIns="32432" rIns="64865" bIns="32432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 dirty="0" smtClean="0">
                  <a:solidFill>
                    <a:srgbClr val="4D4D4D"/>
                  </a:solidFill>
                  <a:latin typeface="Arial" pitchFamily="34" charset="0"/>
                </a:rPr>
                <a:t>2001: Partnering, </a:t>
              </a:r>
            </a:p>
            <a:p>
              <a:pPr algn="ctr"/>
              <a:r>
                <a:rPr lang="en-US" sz="1100" dirty="0" smtClean="0">
                  <a:solidFill>
                    <a:srgbClr val="4D4D4D"/>
                  </a:solidFill>
                  <a:latin typeface="Arial" pitchFamily="34" charset="0"/>
                </a:rPr>
                <a:t>“R&amp;D </a:t>
              </a:r>
              <a:r>
                <a:rPr lang="en-US" sz="1100" dirty="0">
                  <a:solidFill>
                    <a:srgbClr val="4D4D4D"/>
                  </a:solidFill>
                  <a:latin typeface="Arial" pitchFamily="34" charset="0"/>
                </a:rPr>
                <a:t>Without </a:t>
              </a:r>
              <a:r>
                <a:rPr lang="en-US" sz="1100" dirty="0" smtClean="0">
                  <a:solidFill>
                    <a:srgbClr val="4D4D4D"/>
                  </a:solidFill>
                  <a:latin typeface="Arial" pitchFamily="34" charset="0"/>
                </a:rPr>
                <a:t>Walls”</a:t>
              </a:r>
              <a:endParaRPr lang="en-US" sz="1100" dirty="0">
                <a:solidFill>
                  <a:srgbClr val="4D4D4D"/>
                </a:solidFill>
                <a:latin typeface="Arial" pitchFamily="34" charset="0"/>
              </a:endParaRPr>
            </a:p>
          </p:txBody>
        </p:sp>
        <p:pic>
          <p:nvPicPr>
            <p:cNvPr id="19" name="Picture 35" descr="Slide3_D"/>
            <p:cNvPicPr>
              <a:picLocks noChangeAspect="1" noChangeArrowheads="1"/>
            </p:cNvPicPr>
            <p:nvPr/>
          </p:nvPicPr>
          <p:blipFill>
            <a:blip r:embed="rId4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0020" y="3473738"/>
              <a:ext cx="2775347" cy="1260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2779324" y="1511450"/>
            <a:ext cx="2516429" cy="2293045"/>
            <a:chOff x="2779324" y="1511450"/>
            <a:chExt cx="2516429" cy="2293045"/>
          </a:xfrm>
        </p:grpSpPr>
        <p:sp>
          <p:nvSpPr>
            <p:cNvPr id="16" name="Freeform 15"/>
            <p:cNvSpPr/>
            <p:nvPr/>
          </p:nvSpPr>
          <p:spPr>
            <a:xfrm>
              <a:off x="2779324" y="2685270"/>
              <a:ext cx="2516429" cy="1119225"/>
            </a:xfrm>
            <a:custGeom>
              <a:avLst/>
              <a:gdLst>
                <a:gd name="connsiteX0" fmla="*/ 0 w 2874874"/>
                <a:gd name="connsiteY0" fmla="*/ 1550823 h 1602029"/>
                <a:gd name="connsiteX1" fmla="*/ 212141 w 2874874"/>
                <a:gd name="connsiteY1" fmla="*/ 1602029 h 1602029"/>
                <a:gd name="connsiteX2" fmla="*/ 292608 w 2874874"/>
                <a:gd name="connsiteY2" fmla="*/ 1594714 h 1602029"/>
                <a:gd name="connsiteX3" fmla="*/ 607162 w 2874874"/>
                <a:gd name="connsiteY3" fmla="*/ 1580084 h 1602029"/>
                <a:gd name="connsiteX4" fmla="*/ 716890 w 2874874"/>
                <a:gd name="connsiteY4" fmla="*/ 1565453 h 1602029"/>
                <a:gd name="connsiteX5" fmla="*/ 760781 w 2874874"/>
                <a:gd name="connsiteY5" fmla="*/ 1550823 h 1602029"/>
                <a:gd name="connsiteX6" fmla="*/ 782727 w 2874874"/>
                <a:gd name="connsiteY6" fmla="*/ 1543508 h 1602029"/>
                <a:gd name="connsiteX7" fmla="*/ 819303 w 2874874"/>
                <a:gd name="connsiteY7" fmla="*/ 1528877 h 1602029"/>
                <a:gd name="connsiteX8" fmla="*/ 863194 w 2874874"/>
                <a:gd name="connsiteY8" fmla="*/ 1514247 h 1602029"/>
                <a:gd name="connsiteX9" fmla="*/ 885139 w 2874874"/>
                <a:gd name="connsiteY9" fmla="*/ 1499616 h 1602029"/>
                <a:gd name="connsiteX10" fmla="*/ 929031 w 2874874"/>
                <a:gd name="connsiteY10" fmla="*/ 1484986 h 1602029"/>
                <a:gd name="connsiteX11" fmla="*/ 980237 w 2874874"/>
                <a:gd name="connsiteY11" fmla="*/ 1448410 h 1602029"/>
                <a:gd name="connsiteX12" fmla="*/ 1002183 w 2874874"/>
                <a:gd name="connsiteY12" fmla="*/ 1433780 h 1602029"/>
                <a:gd name="connsiteX13" fmla="*/ 1031443 w 2874874"/>
                <a:gd name="connsiteY13" fmla="*/ 1411834 h 1602029"/>
                <a:gd name="connsiteX14" fmla="*/ 1060704 w 2874874"/>
                <a:gd name="connsiteY14" fmla="*/ 1397204 h 1602029"/>
                <a:gd name="connsiteX15" fmla="*/ 1126541 w 2874874"/>
                <a:gd name="connsiteY15" fmla="*/ 1316736 h 1602029"/>
                <a:gd name="connsiteX16" fmla="*/ 1141171 w 2874874"/>
                <a:gd name="connsiteY16" fmla="*/ 1294791 h 1602029"/>
                <a:gd name="connsiteX17" fmla="*/ 1170432 w 2874874"/>
                <a:gd name="connsiteY17" fmla="*/ 1243584 h 1602029"/>
                <a:gd name="connsiteX18" fmla="*/ 1192378 w 2874874"/>
                <a:gd name="connsiteY18" fmla="*/ 1177748 h 1602029"/>
                <a:gd name="connsiteX19" fmla="*/ 1199693 w 2874874"/>
                <a:gd name="connsiteY19" fmla="*/ 1155802 h 1602029"/>
                <a:gd name="connsiteX20" fmla="*/ 1214323 w 2874874"/>
                <a:gd name="connsiteY20" fmla="*/ 1133856 h 1602029"/>
                <a:gd name="connsiteX21" fmla="*/ 1228954 w 2874874"/>
                <a:gd name="connsiteY21" fmla="*/ 1089965 h 1602029"/>
                <a:gd name="connsiteX22" fmla="*/ 1243584 w 2874874"/>
                <a:gd name="connsiteY22" fmla="*/ 1068020 h 1602029"/>
                <a:gd name="connsiteX23" fmla="*/ 1258215 w 2874874"/>
                <a:gd name="connsiteY23" fmla="*/ 1038759 h 1602029"/>
                <a:gd name="connsiteX24" fmla="*/ 1280160 w 2874874"/>
                <a:gd name="connsiteY24" fmla="*/ 1016813 h 1602029"/>
                <a:gd name="connsiteX25" fmla="*/ 1294791 w 2874874"/>
                <a:gd name="connsiteY25" fmla="*/ 972922 h 1602029"/>
                <a:gd name="connsiteX26" fmla="*/ 1309421 w 2874874"/>
                <a:gd name="connsiteY26" fmla="*/ 950976 h 1602029"/>
                <a:gd name="connsiteX27" fmla="*/ 1324051 w 2874874"/>
                <a:gd name="connsiteY27" fmla="*/ 921716 h 1602029"/>
                <a:gd name="connsiteX28" fmla="*/ 1331367 w 2874874"/>
                <a:gd name="connsiteY28" fmla="*/ 899770 h 1602029"/>
                <a:gd name="connsiteX29" fmla="*/ 1360627 w 2874874"/>
                <a:gd name="connsiteY29" fmla="*/ 855879 h 1602029"/>
                <a:gd name="connsiteX30" fmla="*/ 1375258 w 2874874"/>
                <a:gd name="connsiteY30" fmla="*/ 833933 h 1602029"/>
                <a:gd name="connsiteX31" fmla="*/ 1389888 w 2874874"/>
                <a:gd name="connsiteY31" fmla="*/ 804672 h 1602029"/>
                <a:gd name="connsiteX32" fmla="*/ 1426464 w 2874874"/>
                <a:gd name="connsiteY32" fmla="*/ 760781 h 1602029"/>
                <a:gd name="connsiteX33" fmla="*/ 1433779 w 2874874"/>
                <a:gd name="connsiteY33" fmla="*/ 738836 h 1602029"/>
                <a:gd name="connsiteX34" fmla="*/ 1463040 w 2874874"/>
                <a:gd name="connsiteY34" fmla="*/ 694944 h 1602029"/>
                <a:gd name="connsiteX35" fmla="*/ 1477671 w 2874874"/>
                <a:gd name="connsiteY35" fmla="*/ 672999 h 1602029"/>
                <a:gd name="connsiteX36" fmla="*/ 1499616 w 2874874"/>
                <a:gd name="connsiteY36" fmla="*/ 658368 h 1602029"/>
                <a:gd name="connsiteX37" fmla="*/ 1528877 w 2874874"/>
                <a:gd name="connsiteY37" fmla="*/ 585216 h 1602029"/>
                <a:gd name="connsiteX38" fmla="*/ 1565453 w 2874874"/>
                <a:gd name="connsiteY38" fmla="*/ 526695 h 1602029"/>
                <a:gd name="connsiteX39" fmla="*/ 1587399 w 2874874"/>
                <a:gd name="connsiteY39" fmla="*/ 512064 h 1602029"/>
                <a:gd name="connsiteX40" fmla="*/ 1594714 w 2874874"/>
                <a:gd name="connsiteY40" fmla="*/ 490119 h 1602029"/>
                <a:gd name="connsiteX41" fmla="*/ 1609344 w 2874874"/>
                <a:gd name="connsiteY41" fmla="*/ 475488 h 1602029"/>
                <a:gd name="connsiteX42" fmla="*/ 1631290 w 2874874"/>
                <a:gd name="connsiteY42" fmla="*/ 446228 h 1602029"/>
                <a:gd name="connsiteX43" fmla="*/ 1645920 w 2874874"/>
                <a:gd name="connsiteY43" fmla="*/ 431597 h 1602029"/>
                <a:gd name="connsiteX44" fmla="*/ 1689811 w 2874874"/>
                <a:gd name="connsiteY44" fmla="*/ 373076 h 1602029"/>
                <a:gd name="connsiteX45" fmla="*/ 1733703 w 2874874"/>
                <a:gd name="connsiteY45" fmla="*/ 329184 h 1602029"/>
                <a:gd name="connsiteX46" fmla="*/ 1755648 w 2874874"/>
                <a:gd name="connsiteY46" fmla="*/ 307239 h 1602029"/>
                <a:gd name="connsiteX47" fmla="*/ 1777594 w 2874874"/>
                <a:gd name="connsiteY47" fmla="*/ 277978 h 1602029"/>
                <a:gd name="connsiteX48" fmla="*/ 1799539 w 2874874"/>
                <a:gd name="connsiteY48" fmla="*/ 263348 h 1602029"/>
                <a:gd name="connsiteX49" fmla="*/ 1828800 w 2874874"/>
                <a:gd name="connsiteY49" fmla="*/ 241402 h 1602029"/>
                <a:gd name="connsiteX50" fmla="*/ 1865376 w 2874874"/>
                <a:gd name="connsiteY50" fmla="*/ 204826 h 1602029"/>
                <a:gd name="connsiteX51" fmla="*/ 1880007 w 2874874"/>
                <a:gd name="connsiteY51" fmla="*/ 190196 h 1602029"/>
                <a:gd name="connsiteX52" fmla="*/ 1894637 w 2874874"/>
                <a:gd name="connsiteY52" fmla="*/ 175565 h 1602029"/>
                <a:gd name="connsiteX53" fmla="*/ 1923898 w 2874874"/>
                <a:gd name="connsiteY53" fmla="*/ 160935 h 1602029"/>
                <a:gd name="connsiteX54" fmla="*/ 1997050 w 2874874"/>
                <a:gd name="connsiteY54" fmla="*/ 117044 h 1602029"/>
                <a:gd name="connsiteX55" fmla="*/ 2026311 w 2874874"/>
                <a:gd name="connsiteY55" fmla="*/ 102413 h 1602029"/>
                <a:gd name="connsiteX56" fmla="*/ 2048256 w 2874874"/>
                <a:gd name="connsiteY56" fmla="*/ 87783 h 1602029"/>
                <a:gd name="connsiteX57" fmla="*/ 2070202 w 2874874"/>
                <a:gd name="connsiteY57" fmla="*/ 80468 h 1602029"/>
                <a:gd name="connsiteX58" fmla="*/ 2106778 w 2874874"/>
                <a:gd name="connsiteY58" fmla="*/ 65837 h 1602029"/>
                <a:gd name="connsiteX59" fmla="*/ 2209191 w 2874874"/>
                <a:gd name="connsiteY59" fmla="*/ 51207 h 1602029"/>
                <a:gd name="connsiteX60" fmla="*/ 2231136 w 2874874"/>
                <a:gd name="connsiteY60" fmla="*/ 43892 h 1602029"/>
                <a:gd name="connsiteX61" fmla="*/ 2326234 w 2874874"/>
                <a:gd name="connsiteY61" fmla="*/ 29261 h 1602029"/>
                <a:gd name="connsiteX62" fmla="*/ 2392071 w 2874874"/>
                <a:gd name="connsiteY62" fmla="*/ 21946 h 1602029"/>
                <a:gd name="connsiteX63" fmla="*/ 2611527 w 2874874"/>
                <a:gd name="connsiteY63" fmla="*/ 7316 h 1602029"/>
                <a:gd name="connsiteX64" fmla="*/ 2677363 w 2874874"/>
                <a:gd name="connsiteY64" fmla="*/ 0 h 1602029"/>
                <a:gd name="connsiteX65" fmla="*/ 2845613 w 2874874"/>
                <a:gd name="connsiteY65" fmla="*/ 7316 h 1602029"/>
                <a:gd name="connsiteX66" fmla="*/ 2874874 w 2874874"/>
                <a:gd name="connsiteY66" fmla="*/ 0 h 160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2874874" h="1602029">
                  <a:moveTo>
                    <a:pt x="0" y="1550823"/>
                  </a:moveTo>
                  <a:cubicBezTo>
                    <a:pt x="68012" y="1571227"/>
                    <a:pt x="138825" y="1602029"/>
                    <a:pt x="212141" y="1602029"/>
                  </a:cubicBezTo>
                  <a:cubicBezTo>
                    <a:pt x="239074" y="1602029"/>
                    <a:pt x="265717" y="1596208"/>
                    <a:pt x="292608" y="1594714"/>
                  </a:cubicBezTo>
                  <a:lnTo>
                    <a:pt x="607162" y="1580084"/>
                  </a:lnTo>
                  <a:cubicBezTo>
                    <a:pt x="615810" y="1579003"/>
                    <a:pt x="704970" y="1568204"/>
                    <a:pt x="716890" y="1565453"/>
                  </a:cubicBezTo>
                  <a:cubicBezTo>
                    <a:pt x="731917" y="1561985"/>
                    <a:pt x="746151" y="1555700"/>
                    <a:pt x="760781" y="1550823"/>
                  </a:cubicBezTo>
                  <a:cubicBezTo>
                    <a:pt x="768096" y="1548385"/>
                    <a:pt x="775568" y="1546372"/>
                    <a:pt x="782727" y="1543508"/>
                  </a:cubicBezTo>
                  <a:cubicBezTo>
                    <a:pt x="794919" y="1538631"/>
                    <a:pt x="806962" y="1533365"/>
                    <a:pt x="819303" y="1528877"/>
                  </a:cubicBezTo>
                  <a:cubicBezTo>
                    <a:pt x="833796" y="1523607"/>
                    <a:pt x="863194" y="1514247"/>
                    <a:pt x="863194" y="1514247"/>
                  </a:cubicBezTo>
                  <a:cubicBezTo>
                    <a:pt x="870509" y="1509370"/>
                    <a:pt x="877105" y="1503187"/>
                    <a:pt x="885139" y="1499616"/>
                  </a:cubicBezTo>
                  <a:cubicBezTo>
                    <a:pt x="899232" y="1493353"/>
                    <a:pt x="929031" y="1484986"/>
                    <a:pt x="929031" y="1484986"/>
                  </a:cubicBezTo>
                  <a:cubicBezTo>
                    <a:pt x="980762" y="1450499"/>
                    <a:pt x="916704" y="1493790"/>
                    <a:pt x="980237" y="1448410"/>
                  </a:cubicBezTo>
                  <a:cubicBezTo>
                    <a:pt x="987391" y="1443300"/>
                    <a:pt x="995029" y="1438890"/>
                    <a:pt x="1002183" y="1433780"/>
                  </a:cubicBezTo>
                  <a:cubicBezTo>
                    <a:pt x="1012104" y="1426694"/>
                    <a:pt x="1021104" y="1418296"/>
                    <a:pt x="1031443" y="1411834"/>
                  </a:cubicBezTo>
                  <a:cubicBezTo>
                    <a:pt x="1040690" y="1406054"/>
                    <a:pt x="1050950" y="1402081"/>
                    <a:pt x="1060704" y="1397204"/>
                  </a:cubicBezTo>
                  <a:cubicBezTo>
                    <a:pt x="1092808" y="1365100"/>
                    <a:pt x="1093141" y="1366837"/>
                    <a:pt x="1126541" y="1316736"/>
                  </a:cubicBezTo>
                  <a:cubicBezTo>
                    <a:pt x="1131418" y="1309421"/>
                    <a:pt x="1137239" y="1302654"/>
                    <a:pt x="1141171" y="1294791"/>
                  </a:cubicBezTo>
                  <a:cubicBezTo>
                    <a:pt x="1166959" y="1243215"/>
                    <a:pt x="1142002" y="1272016"/>
                    <a:pt x="1170432" y="1243584"/>
                  </a:cubicBezTo>
                  <a:cubicBezTo>
                    <a:pt x="1182690" y="1194552"/>
                    <a:pt x="1171717" y="1232845"/>
                    <a:pt x="1192378" y="1177748"/>
                  </a:cubicBezTo>
                  <a:cubicBezTo>
                    <a:pt x="1195086" y="1170528"/>
                    <a:pt x="1196245" y="1162699"/>
                    <a:pt x="1199693" y="1155802"/>
                  </a:cubicBezTo>
                  <a:cubicBezTo>
                    <a:pt x="1203625" y="1147938"/>
                    <a:pt x="1210752" y="1141890"/>
                    <a:pt x="1214323" y="1133856"/>
                  </a:cubicBezTo>
                  <a:cubicBezTo>
                    <a:pt x="1220586" y="1119763"/>
                    <a:pt x="1220400" y="1102797"/>
                    <a:pt x="1228954" y="1089965"/>
                  </a:cubicBezTo>
                  <a:cubicBezTo>
                    <a:pt x="1233831" y="1082650"/>
                    <a:pt x="1239222" y="1075653"/>
                    <a:pt x="1243584" y="1068020"/>
                  </a:cubicBezTo>
                  <a:cubicBezTo>
                    <a:pt x="1248994" y="1058552"/>
                    <a:pt x="1251877" y="1047633"/>
                    <a:pt x="1258215" y="1038759"/>
                  </a:cubicBezTo>
                  <a:cubicBezTo>
                    <a:pt x="1264228" y="1030341"/>
                    <a:pt x="1272845" y="1024128"/>
                    <a:pt x="1280160" y="1016813"/>
                  </a:cubicBezTo>
                  <a:cubicBezTo>
                    <a:pt x="1285037" y="1002183"/>
                    <a:pt x="1288528" y="987015"/>
                    <a:pt x="1294791" y="972922"/>
                  </a:cubicBezTo>
                  <a:cubicBezTo>
                    <a:pt x="1298362" y="964888"/>
                    <a:pt x="1305059" y="958609"/>
                    <a:pt x="1309421" y="950976"/>
                  </a:cubicBezTo>
                  <a:cubicBezTo>
                    <a:pt x="1314831" y="941508"/>
                    <a:pt x="1319755" y="931739"/>
                    <a:pt x="1324051" y="921716"/>
                  </a:cubicBezTo>
                  <a:cubicBezTo>
                    <a:pt x="1327089" y="914628"/>
                    <a:pt x="1327622" y="906511"/>
                    <a:pt x="1331367" y="899770"/>
                  </a:cubicBezTo>
                  <a:cubicBezTo>
                    <a:pt x="1339906" y="884399"/>
                    <a:pt x="1350874" y="870509"/>
                    <a:pt x="1360627" y="855879"/>
                  </a:cubicBezTo>
                  <a:cubicBezTo>
                    <a:pt x="1365504" y="848564"/>
                    <a:pt x="1371326" y="841797"/>
                    <a:pt x="1375258" y="833933"/>
                  </a:cubicBezTo>
                  <a:cubicBezTo>
                    <a:pt x="1380135" y="824179"/>
                    <a:pt x="1383550" y="813546"/>
                    <a:pt x="1389888" y="804672"/>
                  </a:cubicBezTo>
                  <a:cubicBezTo>
                    <a:pt x="1416856" y="766917"/>
                    <a:pt x="1407111" y="799488"/>
                    <a:pt x="1426464" y="760781"/>
                  </a:cubicBezTo>
                  <a:cubicBezTo>
                    <a:pt x="1429912" y="753884"/>
                    <a:pt x="1430034" y="745576"/>
                    <a:pt x="1433779" y="738836"/>
                  </a:cubicBezTo>
                  <a:cubicBezTo>
                    <a:pt x="1442318" y="723465"/>
                    <a:pt x="1453286" y="709575"/>
                    <a:pt x="1463040" y="694944"/>
                  </a:cubicBezTo>
                  <a:cubicBezTo>
                    <a:pt x="1467917" y="687629"/>
                    <a:pt x="1470356" y="677876"/>
                    <a:pt x="1477671" y="672999"/>
                  </a:cubicBezTo>
                  <a:lnTo>
                    <a:pt x="1499616" y="658368"/>
                  </a:lnTo>
                  <a:cubicBezTo>
                    <a:pt x="1510752" y="602686"/>
                    <a:pt x="1499353" y="638359"/>
                    <a:pt x="1528877" y="585216"/>
                  </a:cubicBezTo>
                  <a:cubicBezTo>
                    <a:pt x="1543364" y="559139"/>
                    <a:pt x="1543220" y="548928"/>
                    <a:pt x="1565453" y="526695"/>
                  </a:cubicBezTo>
                  <a:cubicBezTo>
                    <a:pt x="1571670" y="520478"/>
                    <a:pt x="1580084" y="516941"/>
                    <a:pt x="1587399" y="512064"/>
                  </a:cubicBezTo>
                  <a:cubicBezTo>
                    <a:pt x="1589837" y="504749"/>
                    <a:pt x="1590747" y="496731"/>
                    <a:pt x="1594714" y="490119"/>
                  </a:cubicBezTo>
                  <a:cubicBezTo>
                    <a:pt x="1598262" y="484205"/>
                    <a:pt x="1604929" y="480786"/>
                    <a:pt x="1609344" y="475488"/>
                  </a:cubicBezTo>
                  <a:cubicBezTo>
                    <a:pt x="1617149" y="466122"/>
                    <a:pt x="1623485" y="455594"/>
                    <a:pt x="1631290" y="446228"/>
                  </a:cubicBezTo>
                  <a:cubicBezTo>
                    <a:pt x="1635705" y="440930"/>
                    <a:pt x="1641612" y="436983"/>
                    <a:pt x="1645920" y="431597"/>
                  </a:cubicBezTo>
                  <a:cubicBezTo>
                    <a:pt x="1661152" y="412556"/>
                    <a:pt x="1672569" y="390318"/>
                    <a:pt x="1689811" y="373076"/>
                  </a:cubicBezTo>
                  <a:lnTo>
                    <a:pt x="1733703" y="329184"/>
                  </a:lnTo>
                  <a:cubicBezTo>
                    <a:pt x="1741018" y="321869"/>
                    <a:pt x="1749441" y="315515"/>
                    <a:pt x="1755648" y="307239"/>
                  </a:cubicBezTo>
                  <a:cubicBezTo>
                    <a:pt x="1762963" y="297485"/>
                    <a:pt x="1768973" y="286599"/>
                    <a:pt x="1777594" y="277978"/>
                  </a:cubicBezTo>
                  <a:cubicBezTo>
                    <a:pt x="1783811" y="271761"/>
                    <a:pt x="1792385" y="268458"/>
                    <a:pt x="1799539" y="263348"/>
                  </a:cubicBezTo>
                  <a:cubicBezTo>
                    <a:pt x="1809460" y="256261"/>
                    <a:pt x="1819688" y="249502"/>
                    <a:pt x="1828800" y="241402"/>
                  </a:cubicBezTo>
                  <a:cubicBezTo>
                    <a:pt x="1841687" y="229947"/>
                    <a:pt x="1853184" y="217018"/>
                    <a:pt x="1865376" y="204826"/>
                  </a:cubicBezTo>
                  <a:lnTo>
                    <a:pt x="1880007" y="190196"/>
                  </a:lnTo>
                  <a:cubicBezTo>
                    <a:pt x="1884884" y="185319"/>
                    <a:pt x="1888468" y="178649"/>
                    <a:pt x="1894637" y="175565"/>
                  </a:cubicBezTo>
                  <a:lnTo>
                    <a:pt x="1923898" y="160935"/>
                  </a:lnTo>
                  <a:cubicBezTo>
                    <a:pt x="1953950" y="130881"/>
                    <a:pt x="1932358" y="149390"/>
                    <a:pt x="1997050" y="117044"/>
                  </a:cubicBezTo>
                  <a:cubicBezTo>
                    <a:pt x="2006804" y="112167"/>
                    <a:pt x="2017237" y="108462"/>
                    <a:pt x="2026311" y="102413"/>
                  </a:cubicBezTo>
                  <a:cubicBezTo>
                    <a:pt x="2033626" y="97536"/>
                    <a:pt x="2040393" y="91715"/>
                    <a:pt x="2048256" y="87783"/>
                  </a:cubicBezTo>
                  <a:cubicBezTo>
                    <a:pt x="2055153" y="84335"/>
                    <a:pt x="2062982" y="83176"/>
                    <a:pt x="2070202" y="80468"/>
                  </a:cubicBezTo>
                  <a:cubicBezTo>
                    <a:pt x="2082497" y="75857"/>
                    <a:pt x="2094201" y="69610"/>
                    <a:pt x="2106778" y="65837"/>
                  </a:cubicBezTo>
                  <a:cubicBezTo>
                    <a:pt x="2134177" y="57617"/>
                    <a:pt x="2185745" y="53812"/>
                    <a:pt x="2209191" y="51207"/>
                  </a:cubicBezTo>
                  <a:cubicBezTo>
                    <a:pt x="2216506" y="48769"/>
                    <a:pt x="2223656" y="45762"/>
                    <a:pt x="2231136" y="43892"/>
                  </a:cubicBezTo>
                  <a:cubicBezTo>
                    <a:pt x="2263406" y="35824"/>
                    <a:pt x="2292662" y="33210"/>
                    <a:pt x="2326234" y="29261"/>
                  </a:cubicBezTo>
                  <a:cubicBezTo>
                    <a:pt x="2348163" y="26681"/>
                    <a:pt x="2370081" y="23945"/>
                    <a:pt x="2392071" y="21946"/>
                  </a:cubicBezTo>
                  <a:cubicBezTo>
                    <a:pt x="2546792" y="7881"/>
                    <a:pt x="2431631" y="21155"/>
                    <a:pt x="2611527" y="7316"/>
                  </a:cubicBezTo>
                  <a:cubicBezTo>
                    <a:pt x="2633542" y="5622"/>
                    <a:pt x="2655418" y="2439"/>
                    <a:pt x="2677363" y="0"/>
                  </a:cubicBezTo>
                  <a:cubicBezTo>
                    <a:pt x="2733446" y="2439"/>
                    <a:pt x="2789477" y="7316"/>
                    <a:pt x="2845613" y="7316"/>
                  </a:cubicBezTo>
                  <a:cubicBezTo>
                    <a:pt x="2855667" y="7316"/>
                    <a:pt x="2874874" y="0"/>
                    <a:pt x="2874874" y="0"/>
                  </a:cubicBezTo>
                </a:path>
              </a:pathLst>
            </a:custGeom>
            <a:noFill/>
            <a:ln>
              <a:solidFill>
                <a:srgbClr val="2DA2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70"/>
            <p:cNvGrpSpPr>
              <a:grpSpLocks/>
            </p:cNvGrpSpPr>
            <p:nvPr/>
          </p:nvGrpSpPr>
          <p:grpSpPr bwMode="auto">
            <a:xfrm>
              <a:off x="2955246" y="1692049"/>
              <a:ext cx="1702082" cy="1377881"/>
              <a:chOff x="807254" y="573313"/>
              <a:chExt cx="7092391" cy="6612350"/>
            </a:xfrm>
          </p:grpSpPr>
          <p:sp>
            <p:nvSpPr>
              <p:cNvPr id="22" name="Text Box 74"/>
              <p:cNvSpPr txBox="1">
                <a:spLocks noChangeArrowheads="1"/>
              </p:cNvSpPr>
              <p:nvPr/>
            </p:nvSpPr>
            <p:spPr bwMode="auto">
              <a:xfrm>
                <a:off x="4004485" y="6077917"/>
                <a:ext cx="769754" cy="11077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sz="90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3" name="Group 72"/>
              <p:cNvGrpSpPr>
                <a:grpSpLocks/>
              </p:cNvGrpSpPr>
              <p:nvPr/>
            </p:nvGrpSpPr>
            <p:grpSpPr bwMode="auto">
              <a:xfrm>
                <a:off x="807254" y="573313"/>
                <a:ext cx="7092391" cy="6290228"/>
                <a:chOff x="658110" y="457201"/>
                <a:chExt cx="7092391" cy="6290228"/>
              </a:xfrm>
            </p:grpSpPr>
            <p:pic>
              <p:nvPicPr>
                <p:cNvPr id="32" name="Picture 16" descr="essence_logo">
                  <a:hlinkClick r:id="rId48"/>
                </p:cNvPr>
                <p:cNvPicPr>
                  <a:picLocks noChangeAspect="1" noChangeArrowheads="1"/>
                </p:cNvPicPr>
                <p:nvPr>
                  <p:custDataLst>
                    <p:tags r:id="rId1"/>
                  </p:custDataLst>
                </p:nvPr>
              </p:nvPicPr>
              <p:blipFill>
                <a:blip r:embed="rId4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73262" b="-23276"/>
                <a:stretch>
                  <a:fillRect/>
                </a:stretch>
              </p:blipFill>
              <p:spPr bwMode="auto">
                <a:xfrm>
                  <a:off x="2237538" y="4812455"/>
                  <a:ext cx="430898" cy="22404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17" descr="logo">
                  <a:hlinkClick r:id="rId50"/>
                </p:cNvPr>
                <p:cNvPicPr>
                  <a:picLocks noChangeAspect="1" noChangeArrowheads="1"/>
                </p:cNvPicPr>
                <p:nvPr>
                  <p:custDataLst>
                    <p:tags r:id="rId2"/>
                  </p:custDataLst>
                </p:nvPr>
              </p:nvPicPr>
              <p:blipFill>
                <a:blip r:embed="rId5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92831" y="1240113"/>
                  <a:ext cx="983744" cy="2215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18" descr="fdc_logo">
                  <a:hlinkClick r:id="rId52"/>
                </p:cNvPr>
                <p:cNvPicPr>
                  <a:picLocks noChangeAspect="1" noChangeArrowheads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058686" y="2094421"/>
                  <a:ext cx="720871" cy="3126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19" descr="Symrise_Logo_2_601">
                  <a:hlinkClick r:id="rId54"/>
                </p:cNvPr>
                <p:cNvPicPr>
                  <a:picLocks noChangeAspect="1" noChangeArrowheads="1"/>
                </p:cNvPicPr>
                <p:nvPr>
                  <p:custDataLst>
                    <p:tags r:id="rId4"/>
                  </p:custDataLst>
                </p:nvPr>
              </p:nvPicPr>
              <p:blipFill>
                <a:blip r:embed="rId5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18030" y="4694279"/>
                  <a:ext cx="791332" cy="305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20" descr="bbf2bd9d50a649bb86859281b96fcc89Milliken_Logo_Blk1">
                  <a:hlinkClick r:id="rId56"/>
                </p:cNvPr>
                <p:cNvPicPr>
                  <a:picLocks noChangeAspect="1" noChangeArrowheads="1"/>
                </p:cNvPicPr>
                <p:nvPr>
                  <p:custDataLst>
                    <p:tags r:id="rId5"/>
                  </p:custDataLst>
                </p:nvPr>
              </p:nvPicPr>
              <p:blipFill>
                <a:blip r:embed="rId5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09624" y="3615929"/>
                  <a:ext cx="626019" cy="39884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21" descr="graham_packaging">
                  <a:hlinkClick r:id="rId58"/>
                </p:cNvPr>
                <p:cNvPicPr>
                  <a:picLocks noChangeAspect="1" noChangeArrowheads="1"/>
                </p:cNvPicPr>
                <p:nvPr>
                  <p:custDataLst>
                    <p:tags r:id="rId6"/>
                  </p:custDataLst>
                </p:nvPr>
              </p:nvPicPr>
              <p:blipFill>
                <a:blip r:embed="rId5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22370" y="998838"/>
                  <a:ext cx="577238" cy="2782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9" name="Line 23"/>
                <p:cNvSpPr>
                  <a:spLocks noChangeShapeType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 rot="-7118309">
                  <a:off x="3536021" y="3626194"/>
                  <a:ext cx="7385" cy="582658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0" name="Line 24"/>
                <p:cNvSpPr>
                  <a:spLocks noChangeShapeType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 rot="14481691" flipH="1">
                  <a:off x="3311979" y="3047452"/>
                  <a:ext cx="455468" cy="371277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1" name="Rectangle 25"/>
                <p:cNvSpPr>
                  <a:spLocks noChangeArrowheads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 rot="10800000" flipH="1" flipV="1">
                  <a:off x="5083082" y="2682862"/>
                  <a:ext cx="547430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42" name="Rectangle 26"/>
                <p:cNvSpPr>
                  <a:spLocks noChangeArrowheads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 rot="10800000" flipH="1" flipV="1">
                  <a:off x="4026167" y="1965197"/>
                  <a:ext cx="644989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376092"/>
                    </a:solidFill>
                  </a:endParaRPr>
                </a:p>
              </p:txBody>
            </p:sp>
            <p:pic>
              <p:nvPicPr>
                <p:cNvPr id="43" name="Picture 28" descr="basf%2520logo%2520black%2520on%2520white%2520nov06">
                  <a:hlinkClick r:id="rId60"/>
                </p:cNvPr>
                <p:cNvPicPr>
                  <a:picLocks noChangeAspect="1" noChangeArrowheads="1"/>
                </p:cNvPicPr>
                <p:nvPr>
                  <p:custDataLst>
                    <p:tags r:id="rId11"/>
                  </p:custDataLst>
                </p:nvPr>
              </p:nvPicPr>
              <p:blipFill>
                <a:blip r:embed="rId6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110" y="3447283"/>
                  <a:ext cx="747972" cy="2683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43" descr="olin_logo">
                  <a:hlinkClick r:id="rId62"/>
                </p:cNvPr>
                <p:cNvPicPr>
                  <a:picLocks noChangeAspect="1" noChangeArrowheads="1"/>
                </p:cNvPicPr>
                <p:nvPr>
                  <p:custDataLst>
                    <p:tags r:id="rId12"/>
                  </p:custDataLst>
                </p:nvPr>
              </p:nvPicPr>
              <p:blipFill>
                <a:blip r:embed="rId6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0588" b="30588"/>
                <a:stretch>
                  <a:fillRect/>
                </a:stretch>
              </p:blipFill>
              <p:spPr bwMode="auto">
                <a:xfrm>
                  <a:off x="1196882" y="4235119"/>
                  <a:ext cx="514908" cy="1994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32" descr="logo_firme">
                  <a:hlinkClick r:id="rId64"/>
                </p:cNvPr>
                <p:cNvPicPr>
                  <a:picLocks noChangeAspect="1" noChangeArrowheads="1"/>
                </p:cNvPicPr>
                <p:nvPr>
                  <p:custDataLst>
                    <p:tags r:id="rId13"/>
                  </p:custDataLst>
                </p:nvPr>
              </p:nvPicPr>
              <p:blipFill>
                <a:blip r:embed="rId6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210" t="11458" r="9825" b="12500"/>
                <a:stretch>
                  <a:fillRect/>
                </a:stretch>
              </p:blipFill>
              <p:spPr bwMode="auto">
                <a:xfrm>
                  <a:off x="3018030" y="4221578"/>
                  <a:ext cx="791332" cy="23635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33" descr="logo">
                  <a:hlinkClick r:id="rId66"/>
                </p:cNvPr>
                <p:cNvPicPr>
                  <a:picLocks noChangeAspect="1" noChangeArrowheads="1"/>
                </p:cNvPicPr>
                <p:nvPr>
                  <p:custDataLst>
                    <p:tags r:id="rId14"/>
                  </p:custDataLst>
                </p:nvPr>
              </p:nvPicPr>
              <p:blipFill>
                <a:blip r:embed="rId6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97702" y="5403332"/>
                  <a:ext cx="1073177" cy="2658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34" descr="givaudan_logo">
                  <a:hlinkClick r:id="rId68"/>
                </p:cNvPr>
                <p:cNvPicPr>
                  <a:picLocks noChangeAspect="1" noChangeArrowheads="1"/>
                </p:cNvPicPr>
                <p:nvPr>
                  <p:custDataLst>
                    <p:tags r:id="rId15"/>
                  </p:custDataLst>
                </p:nvPr>
              </p:nvPicPr>
              <p:blipFill>
                <a:blip r:embed="rId6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429" t="15446" b="21951"/>
                <a:stretch>
                  <a:fillRect/>
                </a:stretch>
              </p:blipFill>
              <p:spPr bwMode="auto">
                <a:xfrm>
                  <a:off x="1847292" y="5166981"/>
                  <a:ext cx="677510" cy="187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35" descr="UHlogo">
                  <a:hlinkClick r:id="rId70"/>
                </p:cNvPr>
                <p:cNvPicPr>
                  <a:picLocks noChangeAspect="1" noChangeArrowheads="1"/>
                </p:cNvPicPr>
                <p:nvPr>
                  <p:custDataLst>
                    <p:tags r:id="rId16"/>
                  </p:custDataLst>
                </p:nvPr>
              </p:nvPicPr>
              <p:blipFill>
                <a:blip r:embed="rId7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89588" y="4576104"/>
                  <a:ext cx="579949" cy="4603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36" descr="800px-USDA_logo">
                  <a:hlinkClick r:id="rId72"/>
                </p:cNvPr>
                <p:cNvPicPr>
                  <a:picLocks noChangeAspect="1" noChangeArrowheads="1"/>
                </p:cNvPicPr>
                <p:nvPr>
                  <p:custDataLst>
                    <p:tags r:id="rId17"/>
                  </p:custDataLst>
                </p:nvPr>
              </p:nvPicPr>
              <p:blipFill>
                <a:blip r:embed="rId7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97176" y="3876900"/>
                  <a:ext cx="663959" cy="4579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0" name="Picture 37" descr="ucdavis_logo_black">
                  <a:hlinkClick r:id="rId74"/>
                </p:cNvPr>
                <p:cNvPicPr>
                  <a:picLocks noChangeAspect="1" noChangeArrowheads="1"/>
                </p:cNvPicPr>
                <p:nvPr>
                  <p:custDataLst>
                    <p:tags r:id="rId18"/>
                  </p:custDataLst>
                </p:nvPr>
              </p:nvPicPr>
              <p:blipFill>
                <a:blip r:embed="rId7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23467" y="3714409"/>
                  <a:ext cx="953935" cy="1624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2" name="Picture 38" descr="logo_rutgers">
                  <a:hlinkClick r:id="rId76"/>
                </p:cNvPr>
                <p:cNvPicPr>
                  <a:picLocks noChangeAspect="1" noChangeArrowheads="1"/>
                </p:cNvPicPr>
                <p:nvPr>
                  <p:custDataLst>
                    <p:tags r:id="rId19"/>
                  </p:custDataLst>
                </p:nvPr>
              </p:nvPicPr>
              <p:blipFill>
                <a:blip r:embed="rId7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270080" y="4221578"/>
                  <a:ext cx="382117" cy="3865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3" name="Picture 39" descr="NCSU%2520Logo">
                  <a:hlinkClick r:id="rId78"/>
                </p:cNvPr>
                <p:cNvPicPr>
                  <a:picLocks noChangeAspect="1" noChangeArrowheads="1"/>
                </p:cNvPicPr>
                <p:nvPr>
                  <p:custDataLst>
                    <p:tags r:id="rId20"/>
                  </p:custDataLst>
                </p:nvPr>
              </p:nvPicPr>
              <p:blipFill>
                <a:blip r:embed="rId7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39998" y="5048806"/>
                  <a:ext cx="363146" cy="453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4" name="Picture 41" descr="smart_design">
                  <a:hlinkClick r:id="rId80"/>
                </p:cNvPr>
                <p:cNvPicPr>
                  <a:picLocks noChangeAspect="1" noChangeArrowheads="1"/>
                </p:cNvPicPr>
                <p:nvPr>
                  <p:custDataLst>
                    <p:tags r:id="rId21"/>
                  </p:custDataLst>
                </p:nvPr>
              </p:nvPicPr>
              <p:blipFill>
                <a:blip r:embed="rId8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94199" y="2505574"/>
                  <a:ext cx="677510" cy="4628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5" name="Picture 42" descr="403795723_3c5c66b981">
                  <a:hlinkClick r:id="rId82"/>
                </p:cNvPr>
                <p:cNvPicPr>
                  <a:picLocks noChangeAspect="1" noChangeArrowheads="1"/>
                </p:cNvPicPr>
                <p:nvPr>
                  <p:custDataLst>
                    <p:tags r:id="rId22"/>
                  </p:custDataLst>
                </p:nvPr>
              </p:nvPicPr>
              <p:blipFill>
                <a:blip r:embed="rId8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385" t="15323" r="6154" b="24463"/>
                <a:stretch>
                  <a:fillRect/>
                </a:stretch>
              </p:blipFill>
              <p:spPr bwMode="auto">
                <a:xfrm>
                  <a:off x="5092666" y="2653294"/>
                  <a:ext cx="880764" cy="28559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6" name="Picture 43" descr="small_town_of_calmar">
                  <a:hlinkClick r:id="rId84"/>
                </p:cNvPr>
                <p:cNvPicPr>
                  <a:picLocks noChangeAspect="1" noChangeArrowheads="1"/>
                </p:cNvPicPr>
                <p:nvPr>
                  <p:custDataLst>
                    <p:tags r:id="rId23"/>
                  </p:custDataLst>
                </p:nvPr>
              </p:nvPicPr>
              <p:blipFill>
                <a:blip r:embed="rId8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39178" y="1385369"/>
                  <a:ext cx="509488" cy="2068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7" name="Picture 44" descr="alpla-logo">
                  <a:hlinkClick r:id="rId86"/>
                </p:cNvPr>
                <p:cNvPicPr>
                  <a:picLocks noChangeAspect="1" noChangeArrowheads="1"/>
                </p:cNvPicPr>
                <p:nvPr>
                  <p:custDataLst>
                    <p:tags r:id="rId24"/>
                  </p:custDataLst>
                </p:nvPr>
              </p:nvPicPr>
              <p:blipFill>
                <a:blip r:embed="rId8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28604" y="1739895"/>
                  <a:ext cx="737131" cy="1354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8" name="Picture 45" descr="rtlogoc">
                  <a:hlinkClick r:id="rId88"/>
                </p:cNvPr>
                <p:cNvPicPr>
                  <a:picLocks noChangeAspect="1" noChangeArrowheads="1"/>
                </p:cNvPicPr>
                <p:nvPr>
                  <p:custDataLst>
                    <p:tags r:id="rId25"/>
                  </p:custDataLst>
                </p:nvPr>
              </p:nvPicPr>
              <p:blipFill>
                <a:blip r:embed="rId8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88768" y="2567123"/>
                  <a:ext cx="292685" cy="1748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9" name="Picture 46" descr="Union_Street_Logo-small">
                  <a:hlinkClick r:id="rId90"/>
                </p:cNvPr>
                <p:cNvPicPr>
                  <a:picLocks noChangeAspect="1" noChangeArrowheads="1"/>
                </p:cNvPicPr>
                <p:nvPr>
                  <p:custDataLst>
                    <p:tags r:id="rId26"/>
                  </p:custDataLst>
                </p:nvPr>
              </p:nvPicPr>
              <p:blipFill>
                <a:blip r:embed="rId9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709096" y="1621720"/>
                  <a:ext cx="371277" cy="3520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0" name="Picture 47" descr="logotemple">
                  <a:hlinkClick r:id="rId92"/>
                </p:cNvPr>
                <p:cNvPicPr>
                  <a:picLocks noChangeAspect="1" noChangeArrowheads="1"/>
                </p:cNvPicPr>
                <p:nvPr>
                  <p:custDataLst>
                    <p:tags r:id="rId27"/>
                  </p:custDataLst>
                </p:nvPr>
              </p:nvPicPr>
              <p:blipFill>
                <a:blip r:embed="rId9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9167" b="29167"/>
                <a:stretch>
                  <a:fillRect/>
                </a:stretch>
              </p:blipFill>
              <p:spPr bwMode="auto">
                <a:xfrm>
                  <a:off x="3698251" y="1508469"/>
                  <a:ext cx="821142" cy="1304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1" name="Picture 48" descr="spg_logo_2">
                  <a:hlinkClick r:id="rId94"/>
                </p:cNvPr>
                <p:cNvPicPr>
                  <a:picLocks noChangeAspect="1" noChangeArrowheads="1"/>
                </p:cNvPicPr>
                <p:nvPr>
                  <p:custDataLst>
                    <p:tags r:id="rId28"/>
                  </p:custDataLst>
                </p:nvPr>
              </p:nvPicPr>
              <p:blipFill>
                <a:blip r:embed="rId9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48932" y="1030843"/>
                  <a:ext cx="1138218" cy="214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2" name="Line 49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 rot="14481691" flipV="1">
                  <a:off x="1227517" y="1854721"/>
                  <a:ext cx="2410286" cy="18753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 rot="14481691" flipV="1">
                  <a:off x="2707978" y="2822282"/>
                  <a:ext cx="4924" cy="29512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 rot="-7118309" flipH="1" flipV="1">
                  <a:off x="3149387" y="4363440"/>
                  <a:ext cx="1558438" cy="12845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 rot="14481691" flipH="1">
                  <a:off x="4160176" y="4729456"/>
                  <a:ext cx="2471835" cy="44173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 rot="-7118309">
                  <a:off x="2567013" y="1803723"/>
                  <a:ext cx="2397975" cy="5420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 rot="-7118309">
                  <a:off x="4530766" y="911424"/>
                  <a:ext cx="1194064" cy="255556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pic>
              <p:nvPicPr>
                <p:cNvPr id="68" name="Picture 55" descr="tridimage_logo">
                  <a:hlinkClick r:id="rId96"/>
                </p:cNvPr>
                <p:cNvPicPr>
                  <a:picLocks noChangeAspect="1" noChangeArrowheads="1"/>
                </p:cNvPicPr>
                <p:nvPr>
                  <p:custDataLst>
                    <p:tags r:id="rId35"/>
                  </p:custDataLst>
                </p:nvPr>
              </p:nvPicPr>
              <p:blipFill>
                <a:blip r:embed="rId9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-1521" t="-4688" r="-1521"/>
                <a:stretch>
                  <a:fillRect/>
                </a:stretch>
              </p:blipFill>
              <p:spPr bwMode="auto">
                <a:xfrm>
                  <a:off x="6078861" y="1215176"/>
                  <a:ext cx="972906" cy="2412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9" name="Line 56"/>
                <p:cNvSpPr>
                  <a:spLocks noChangeShapeType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 rot="-7118309">
                  <a:off x="4471318" y="2713549"/>
                  <a:ext cx="256047" cy="539299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0" name="Line 57"/>
                <p:cNvSpPr>
                  <a:spLocks noChangeShapeType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 flipV="1">
                  <a:off x="4915059" y="3478058"/>
                  <a:ext cx="2539310" cy="34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pic>
              <p:nvPicPr>
                <p:cNvPr id="71" name="Picture 58" descr="1010">
                  <a:hlinkClick r:id="rId98"/>
                </p:cNvPr>
                <p:cNvPicPr>
                  <a:picLocks noChangeAspect="1" noChangeArrowheads="1"/>
                </p:cNvPicPr>
                <p:nvPr>
                  <p:custDataLst>
                    <p:tags r:id="rId38"/>
                  </p:custDataLst>
                </p:nvPr>
              </p:nvPicPr>
              <p:blipFill>
                <a:blip r:embed="rId9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9698" b="19698"/>
                <a:stretch>
                  <a:fillRect/>
                </a:stretch>
              </p:blipFill>
              <p:spPr bwMode="auto">
                <a:xfrm>
                  <a:off x="658110" y="2699045"/>
                  <a:ext cx="924125" cy="2511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2" name="Picture 59" descr="dowlogo">
                  <a:hlinkClick r:id="rId100"/>
                </p:cNvPr>
                <p:cNvPicPr>
                  <a:picLocks noChangeAspect="1" noChangeArrowheads="1"/>
                </p:cNvPicPr>
                <p:nvPr>
                  <p:custDataLst>
                    <p:tags r:id="rId39"/>
                  </p:custDataLst>
                </p:nvPr>
              </p:nvPicPr>
              <p:blipFill>
                <a:blip r:embed="rId10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44538" y="2968428"/>
                  <a:ext cx="1008136" cy="3348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3" name="Rectangle 60"/>
                <p:cNvSpPr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 rot="10800000" flipH="1" flipV="1">
                  <a:off x="3028871" y="4366863"/>
                  <a:ext cx="769654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4" name="Rectangle 61"/>
                <p:cNvSpPr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 rot="10800000" flipH="1" flipV="1">
                  <a:off x="2982798" y="2179387"/>
                  <a:ext cx="650410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5" name="Rectangle 62"/>
                <p:cNvSpPr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 rot="10800000" flipH="1" flipV="1">
                  <a:off x="2576293" y="3433760"/>
                  <a:ext cx="525749" cy="295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400" dirty="0">
                    <a:solidFill>
                      <a:srgbClr val="FFFFFF"/>
                    </a:solidFill>
                  </a:endParaRPr>
                </a:p>
              </p:txBody>
            </p:sp>
            <p:pic>
              <p:nvPicPr>
                <p:cNvPr id="76" name="Picture 64"/>
                <p:cNvPicPr>
                  <a:picLocks noChangeAspect="1" noChangeArrowheads="1"/>
                </p:cNvPicPr>
                <p:nvPr/>
              </p:nvPicPr>
              <p:blipFill>
                <a:blip r:embed="rId10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48" t="27852" r="85834" b="54666"/>
                <a:stretch>
                  <a:fillRect/>
                </a:stretch>
              </p:blipFill>
              <p:spPr bwMode="auto">
                <a:xfrm>
                  <a:off x="2953498" y="1807600"/>
                  <a:ext cx="468038" cy="3762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77" name="Picture 65" descr="p%26g">
                  <a:hlinkClick r:id="rId103"/>
                </p:cNvPr>
                <p:cNvPicPr>
                  <a:picLocks noChangeAspect="1" noChangeArrowheads="1"/>
                </p:cNvPicPr>
                <p:nvPr>
                  <p:custDataLst>
                    <p:tags r:id="rId43"/>
                  </p:custDataLst>
                </p:nvPr>
              </p:nvPicPr>
              <p:blipFill>
                <a:blip r:embed="rId10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318850" y="4930630"/>
                  <a:ext cx="623310" cy="3102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8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066799" y="912667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9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1196881" y="5639683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0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3977385" y="457201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pic>
              <p:nvPicPr>
                <p:cNvPr id="81" name="Picture 75"/>
                <p:cNvPicPr>
                  <a:picLocks noChangeAspect="1" noChangeArrowheads="1"/>
                </p:cNvPicPr>
                <p:nvPr/>
              </p:nvPicPr>
              <p:blipFill>
                <a:blip r:embed="rId10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4899"/>
                <a:stretch>
                  <a:fillRect/>
                </a:stretch>
              </p:blipFill>
              <p:spPr bwMode="auto">
                <a:xfrm>
                  <a:off x="6920490" y="3985227"/>
                  <a:ext cx="623310" cy="6524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82" name="Picture 76"/>
                <p:cNvPicPr>
                  <a:picLocks noChangeAspect="1" noChangeArrowheads="1"/>
                </p:cNvPicPr>
                <p:nvPr/>
              </p:nvPicPr>
              <p:blipFill>
                <a:blip r:embed="rId10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29424" y="3039824"/>
                  <a:ext cx="1514914" cy="21419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83" name="Group 84"/>
                <p:cNvGrpSpPr>
                  <a:grpSpLocks/>
                </p:cNvGrpSpPr>
                <p:nvPr/>
              </p:nvGrpSpPr>
              <p:grpSpPr bwMode="auto">
                <a:xfrm>
                  <a:off x="3408276" y="3039824"/>
                  <a:ext cx="1560984" cy="1063578"/>
                  <a:chOff x="3792" y="2112"/>
                  <a:chExt cx="576" cy="432"/>
                </a:xfrm>
              </p:grpSpPr>
              <p:sp>
                <p:nvSpPr>
                  <p:cNvPr id="89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2112"/>
                    <a:ext cx="576" cy="432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endParaRPr lang="en-US" dirty="0">
                      <a:solidFill>
                        <a:srgbClr val="FFFFFF"/>
                      </a:solidFill>
                    </a:endParaRPr>
                  </a:p>
                </p:txBody>
              </p:sp>
              <p:pic>
                <p:nvPicPr>
                  <p:cNvPr id="90" name="Picture 83" descr="clxlogo-small-color copy"/>
                  <p:cNvPicPr>
                    <a:picLocks noChangeAspect="1" noChangeArrowheads="1"/>
                  </p:cNvPicPr>
                  <p:nvPr/>
                </p:nvPicPr>
                <p:blipFill>
                  <a:blip r:embed="rId10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921" y="2199"/>
                    <a:ext cx="318" cy="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  <p:pic>
              <p:nvPicPr>
                <p:cNvPr id="84" name="Picture 131"/>
                <p:cNvPicPr>
                  <a:picLocks noChangeAspect="1"/>
                </p:cNvPicPr>
                <p:nvPr/>
              </p:nvPicPr>
              <p:blipFill>
                <a:blip r:embed="rId10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769359" y="4841997"/>
                  <a:ext cx="981142" cy="324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85" name="Picture 132"/>
                <p:cNvPicPr>
                  <a:picLocks noChangeAspect="1"/>
                </p:cNvPicPr>
                <p:nvPr/>
              </p:nvPicPr>
              <p:blipFill>
                <a:blip r:embed="rId10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2921" y="1013267"/>
                  <a:ext cx="729233" cy="5440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86" name="Picture 133"/>
                <p:cNvPicPr>
                  <a:picLocks noChangeAspect="1"/>
                </p:cNvPicPr>
                <p:nvPr/>
              </p:nvPicPr>
              <p:blipFill>
                <a:blip r:embed="rId1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94318" y="2484415"/>
                  <a:ext cx="796473" cy="2525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87" name="Picture 134"/>
                <p:cNvPicPr>
                  <a:picLocks noChangeAspect="1"/>
                </p:cNvPicPr>
                <p:nvPr/>
              </p:nvPicPr>
              <p:blipFill>
                <a:blip r:embed="rId1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945130" y="1797752"/>
                  <a:ext cx="739491" cy="508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88" name="Picture 135"/>
                <p:cNvPicPr>
                  <a:picLocks noChangeAspect="1"/>
                </p:cNvPicPr>
                <p:nvPr/>
              </p:nvPicPr>
              <p:blipFill>
                <a:blip r:embed="rId1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16240" y="1968430"/>
                  <a:ext cx="504003" cy="5272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24" name="Picture 73"/>
              <p:cNvPicPr>
                <a:picLocks noChangeAspect="1" noChangeArrowheads="1"/>
              </p:cNvPicPr>
              <p:nvPr/>
            </p:nvPicPr>
            <p:blipFill>
              <a:blip r:embed="rId1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2128" y="833301"/>
                <a:ext cx="993280" cy="1184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5" name="Group 74"/>
              <p:cNvGrpSpPr>
                <a:grpSpLocks/>
              </p:cNvGrpSpPr>
              <p:nvPr/>
            </p:nvGrpSpPr>
            <p:grpSpPr bwMode="auto">
              <a:xfrm>
                <a:off x="1623085" y="1331288"/>
                <a:ext cx="5764042" cy="1280551"/>
                <a:chOff x="1623085" y="1331288"/>
                <a:chExt cx="5764042" cy="1280551"/>
              </a:xfrm>
            </p:grpSpPr>
            <p:pic>
              <p:nvPicPr>
                <p:cNvPr id="26" name="Picture 75"/>
                <p:cNvPicPr>
                  <a:picLocks noChangeAspect="1" noChangeArrowheads="1"/>
                </p:cNvPicPr>
                <p:nvPr/>
              </p:nvPicPr>
              <p:blipFill>
                <a:blip r:embed="rId1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631370" y="1587046"/>
                  <a:ext cx="660120" cy="1941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76"/>
                <p:cNvPicPr>
                  <a:picLocks noChangeAspect="1" noChangeArrowheads="1"/>
                </p:cNvPicPr>
                <p:nvPr/>
              </p:nvPicPr>
              <p:blipFill>
                <a:blip r:embed="rId1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438520" y="1646329"/>
                  <a:ext cx="948607" cy="755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77" descr="image001"/>
                <p:cNvPicPr>
                  <a:picLocks noChangeAspect="1" noChangeArrowheads="1"/>
                </p:cNvPicPr>
                <p:nvPr/>
              </p:nvPicPr>
              <p:blipFill>
                <a:blip r:embed="rId1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743907" y="2266722"/>
                  <a:ext cx="596517" cy="268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78"/>
                <p:cNvPicPr>
                  <a:picLocks noChangeAspect="1"/>
                </p:cNvPicPr>
                <p:nvPr/>
              </p:nvPicPr>
              <p:blipFill>
                <a:blip r:embed="rId1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11108" y="2193464"/>
                  <a:ext cx="682133" cy="4183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79" descr="Egg logo 1.jpg"/>
                <p:cNvPicPr>
                  <a:picLocks noChangeAspect="1"/>
                </p:cNvPicPr>
                <p:nvPr/>
              </p:nvPicPr>
              <p:blipFill>
                <a:blip r:embed="rId1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59584" y="1331288"/>
                  <a:ext cx="700791" cy="3733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2" descr="C:\Users\sball\AppData\Local\Microsoft\Windows\Temporary Internet Files\Content.Outlook\MBQJJQM1\U30_logo_green_stroke.png"/>
                <p:cNvPicPr>
                  <a:picLocks noChangeAspect="1" noChangeArrowheads="1"/>
                </p:cNvPicPr>
                <p:nvPr/>
              </p:nvPicPr>
              <p:blipFill>
                <a:blip r:embed="rId1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23085" y="1847697"/>
                  <a:ext cx="609229" cy="3879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1" name="TextBox 10"/>
            <p:cNvSpPr txBox="1">
              <a:spLocks noChangeArrowheads="1"/>
            </p:cNvSpPr>
            <p:nvPr/>
          </p:nvSpPr>
          <p:spPr bwMode="auto">
            <a:xfrm>
              <a:off x="2858089" y="1511450"/>
              <a:ext cx="1886987" cy="23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4865" tIns="32432" rIns="64865" bIns="32432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 dirty="0" smtClean="0">
                  <a:solidFill>
                    <a:srgbClr val="4D4D4D"/>
                  </a:solidFill>
                  <a:latin typeface="Arial" pitchFamily="34" charset="0"/>
                </a:rPr>
                <a:t>2010: Network Ecosystem</a:t>
              </a:r>
              <a:endParaRPr lang="en-US" sz="1100" dirty="0">
                <a:solidFill>
                  <a:srgbClr val="4D4D4D"/>
                </a:solidFill>
                <a:latin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062229" y="1555571"/>
            <a:ext cx="3566384" cy="1591631"/>
            <a:chOff x="5062229" y="1555571"/>
            <a:chExt cx="3566384" cy="1591631"/>
          </a:xfrm>
        </p:grpSpPr>
        <p:sp>
          <p:nvSpPr>
            <p:cNvPr id="17" name="Freeform 16"/>
            <p:cNvSpPr/>
            <p:nvPr/>
          </p:nvSpPr>
          <p:spPr>
            <a:xfrm>
              <a:off x="5062229" y="1555571"/>
              <a:ext cx="2516429" cy="1119225"/>
            </a:xfrm>
            <a:custGeom>
              <a:avLst/>
              <a:gdLst>
                <a:gd name="connsiteX0" fmla="*/ 0 w 2874874"/>
                <a:gd name="connsiteY0" fmla="*/ 1550823 h 1602029"/>
                <a:gd name="connsiteX1" fmla="*/ 212141 w 2874874"/>
                <a:gd name="connsiteY1" fmla="*/ 1602029 h 1602029"/>
                <a:gd name="connsiteX2" fmla="*/ 292608 w 2874874"/>
                <a:gd name="connsiteY2" fmla="*/ 1594714 h 1602029"/>
                <a:gd name="connsiteX3" fmla="*/ 607162 w 2874874"/>
                <a:gd name="connsiteY3" fmla="*/ 1580084 h 1602029"/>
                <a:gd name="connsiteX4" fmla="*/ 716890 w 2874874"/>
                <a:gd name="connsiteY4" fmla="*/ 1565453 h 1602029"/>
                <a:gd name="connsiteX5" fmla="*/ 760781 w 2874874"/>
                <a:gd name="connsiteY5" fmla="*/ 1550823 h 1602029"/>
                <a:gd name="connsiteX6" fmla="*/ 782727 w 2874874"/>
                <a:gd name="connsiteY6" fmla="*/ 1543508 h 1602029"/>
                <a:gd name="connsiteX7" fmla="*/ 819303 w 2874874"/>
                <a:gd name="connsiteY7" fmla="*/ 1528877 h 1602029"/>
                <a:gd name="connsiteX8" fmla="*/ 863194 w 2874874"/>
                <a:gd name="connsiteY8" fmla="*/ 1514247 h 1602029"/>
                <a:gd name="connsiteX9" fmla="*/ 885139 w 2874874"/>
                <a:gd name="connsiteY9" fmla="*/ 1499616 h 1602029"/>
                <a:gd name="connsiteX10" fmla="*/ 929031 w 2874874"/>
                <a:gd name="connsiteY10" fmla="*/ 1484986 h 1602029"/>
                <a:gd name="connsiteX11" fmla="*/ 980237 w 2874874"/>
                <a:gd name="connsiteY11" fmla="*/ 1448410 h 1602029"/>
                <a:gd name="connsiteX12" fmla="*/ 1002183 w 2874874"/>
                <a:gd name="connsiteY12" fmla="*/ 1433780 h 1602029"/>
                <a:gd name="connsiteX13" fmla="*/ 1031443 w 2874874"/>
                <a:gd name="connsiteY13" fmla="*/ 1411834 h 1602029"/>
                <a:gd name="connsiteX14" fmla="*/ 1060704 w 2874874"/>
                <a:gd name="connsiteY14" fmla="*/ 1397204 h 1602029"/>
                <a:gd name="connsiteX15" fmla="*/ 1126541 w 2874874"/>
                <a:gd name="connsiteY15" fmla="*/ 1316736 h 1602029"/>
                <a:gd name="connsiteX16" fmla="*/ 1141171 w 2874874"/>
                <a:gd name="connsiteY16" fmla="*/ 1294791 h 1602029"/>
                <a:gd name="connsiteX17" fmla="*/ 1170432 w 2874874"/>
                <a:gd name="connsiteY17" fmla="*/ 1243584 h 1602029"/>
                <a:gd name="connsiteX18" fmla="*/ 1192378 w 2874874"/>
                <a:gd name="connsiteY18" fmla="*/ 1177748 h 1602029"/>
                <a:gd name="connsiteX19" fmla="*/ 1199693 w 2874874"/>
                <a:gd name="connsiteY19" fmla="*/ 1155802 h 1602029"/>
                <a:gd name="connsiteX20" fmla="*/ 1214323 w 2874874"/>
                <a:gd name="connsiteY20" fmla="*/ 1133856 h 1602029"/>
                <a:gd name="connsiteX21" fmla="*/ 1228954 w 2874874"/>
                <a:gd name="connsiteY21" fmla="*/ 1089965 h 1602029"/>
                <a:gd name="connsiteX22" fmla="*/ 1243584 w 2874874"/>
                <a:gd name="connsiteY22" fmla="*/ 1068020 h 1602029"/>
                <a:gd name="connsiteX23" fmla="*/ 1258215 w 2874874"/>
                <a:gd name="connsiteY23" fmla="*/ 1038759 h 1602029"/>
                <a:gd name="connsiteX24" fmla="*/ 1280160 w 2874874"/>
                <a:gd name="connsiteY24" fmla="*/ 1016813 h 1602029"/>
                <a:gd name="connsiteX25" fmla="*/ 1294791 w 2874874"/>
                <a:gd name="connsiteY25" fmla="*/ 972922 h 1602029"/>
                <a:gd name="connsiteX26" fmla="*/ 1309421 w 2874874"/>
                <a:gd name="connsiteY26" fmla="*/ 950976 h 1602029"/>
                <a:gd name="connsiteX27" fmla="*/ 1324051 w 2874874"/>
                <a:gd name="connsiteY27" fmla="*/ 921716 h 1602029"/>
                <a:gd name="connsiteX28" fmla="*/ 1331367 w 2874874"/>
                <a:gd name="connsiteY28" fmla="*/ 899770 h 1602029"/>
                <a:gd name="connsiteX29" fmla="*/ 1360627 w 2874874"/>
                <a:gd name="connsiteY29" fmla="*/ 855879 h 1602029"/>
                <a:gd name="connsiteX30" fmla="*/ 1375258 w 2874874"/>
                <a:gd name="connsiteY30" fmla="*/ 833933 h 1602029"/>
                <a:gd name="connsiteX31" fmla="*/ 1389888 w 2874874"/>
                <a:gd name="connsiteY31" fmla="*/ 804672 h 1602029"/>
                <a:gd name="connsiteX32" fmla="*/ 1426464 w 2874874"/>
                <a:gd name="connsiteY32" fmla="*/ 760781 h 1602029"/>
                <a:gd name="connsiteX33" fmla="*/ 1433779 w 2874874"/>
                <a:gd name="connsiteY33" fmla="*/ 738836 h 1602029"/>
                <a:gd name="connsiteX34" fmla="*/ 1463040 w 2874874"/>
                <a:gd name="connsiteY34" fmla="*/ 694944 h 1602029"/>
                <a:gd name="connsiteX35" fmla="*/ 1477671 w 2874874"/>
                <a:gd name="connsiteY35" fmla="*/ 672999 h 1602029"/>
                <a:gd name="connsiteX36" fmla="*/ 1499616 w 2874874"/>
                <a:gd name="connsiteY36" fmla="*/ 658368 h 1602029"/>
                <a:gd name="connsiteX37" fmla="*/ 1528877 w 2874874"/>
                <a:gd name="connsiteY37" fmla="*/ 585216 h 1602029"/>
                <a:gd name="connsiteX38" fmla="*/ 1565453 w 2874874"/>
                <a:gd name="connsiteY38" fmla="*/ 526695 h 1602029"/>
                <a:gd name="connsiteX39" fmla="*/ 1587399 w 2874874"/>
                <a:gd name="connsiteY39" fmla="*/ 512064 h 1602029"/>
                <a:gd name="connsiteX40" fmla="*/ 1594714 w 2874874"/>
                <a:gd name="connsiteY40" fmla="*/ 490119 h 1602029"/>
                <a:gd name="connsiteX41" fmla="*/ 1609344 w 2874874"/>
                <a:gd name="connsiteY41" fmla="*/ 475488 h 1602029"/>
                <a:gd name="connsiteX42" fmla="*/ 1631290 w 2874874"/>
                <a:gd name="connsiteY42" fmla="*/ 446228 h 1602029"/>
                <a:gd name="connsiteX43" fmla="*/ 1645920 w 2874874"/>
                <a:gd name="connsiteY43" fmla="*/ 431597 h 1602029"/>
                <a:gd name="connsiteX44" fmla="*/ 1689811 w 2874874"/>
                <a:gd name="connsiteY44" fmla="*/ 373076 h 1602029"/>
                <a:gd name="connsiteX45" fmla="*/ 1733703 w 2874874"/>
                <a:gd name="connsiteY45" fmla="*/ 329184 h 1602029"/>
                <a:gd name="connsiteX46" fmla="*/ 1755648 w 2874874"/>
                <a:gd name="connsiteY46" fmla="*/ 307239 h 1602029"/>
                <a:gd name="connsiteX47" fmla="*/ 1777594 w 2874874"/>
                <a:gd name="connsiteY47" fmla="*/ 277978 h 1602029"/>
                <a:gd name="connsiteX48" fmla="*/ 1799539 w 2874874"/>
                <a:gd name="connsiteY48" fmla="*/ 263348 h 1602029"/>
                <a:gd name="connsiteX49" fmla="*/ 1828800 w 2874874"/>
                <a:gd name="connsiteY49" fmla="*/ 241402 h 1602029"/>
                <a:gd name="connsiteX50" fmla="*/ 1865376 w 2874874"/>
                <a:gd name="connsiteY50" fmla="*/ 204826 h 1602029"/>
                <a:gd name="connsiteX51" fmla="*/ 1880007 w 2874874"/>
                <a:gd name="connsiteY51" fmla="*/ 190196 h 1602029"/>
                <a:gd name="connsiteX52" fmla="*/ 1894637 w 2874874"/>
                <a:gd name="connsiteY52" fmla="*/ 175565 h 1602029"/>
                <a:gd name="connsiteX53" fmla="*/ 1923898 w 2874874"/>
                <a:gd name="connsiteY53" fmla="*/ 160935 h 1602029"/>
                <a:gd name="connsiteX54" fmla="*/ 1997050 w 2874874"/>
                <a:gd name="connsiteY54" fmla="*/ 117044 h 1602029"/>
                <a:gd name="connsiteX55" fmla="*/ 2026311 w 2874874"/>
                <a:gd name="connsiteY55" fmla="*/ 102413 h 1602029"/>
                <a:gd name="connsiteX56" fmla="*/ 2048256 w 2874874"/>
                <a:gd name="connsiteY56" fmla="*/ 87783 h 1602029"/>
                <a:gd name="connsiteX57" fmla="*/ 2070202 w 2874874"/>
                <a:gd name="connsiteY57" fmla="*/ 80468 h 1602029"/>
                <a:gd name="connsiteX58" fmla="*/ 2106778 w 2874874"/>
                <a:gd name="connsiteY58" fmla="*/ 65837 h 1602029"/>
                <a:gd name="connsiteX59" fmla="*/ 2209191 w 2874874"/>
                <a:gd name="connsiteY59" fmla="*/ 51207 h 1602029"/>
                <a:gd name="connsiteX60" fmla="*/ 2231136 w 2874874"/>
                <a:gd name="connsiteY60" fmla="*/ 43892 h 1602029"/>
                <a:gd name="connsiteX61" fmla="*/ 2326234 w 2874874"/>
                <a:gd name="connsiteY61" fmla="*/ 29261 h 1602029"/>
                <a:gd name="connsiteX62" fmla="*/ 2392071 w 2874874"/>
                <a:gd name="connsiteY62" fmla="*/ 21946 h 1602029"/>
                <a:gd name="connsiteX63" fmla="*/ 2611527 w 2874874"/>
                <a:gd name="connsiteY63" fmla="*/ 7316 h 1602029"/>
                <a:gd name="connsiteX64" fmla="*/ 2677363 w 2874874"/>
                <a:gd name="connsiteY64" fmla="*/ 0 h 1602029"/>
                <a:gd name="connsiteX65" fmla="*/ 2845613 w 2874874"/>
                <a:gd name="connsiteY65" fmla="*/ 7316 h 1602029"/>
                <a:gd name="connsiteX66" fmla="*/ 2874874 w 2874874"/>
                <a:gd name="connsiteY66" fmla="*/ 0 h 160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2874874" h="1602029">
                  <a:moveTo>
                    <a:pt x="0" y="1550823"/>
                  </a:moveTo>
                  <a:cubicBezTo>
                    <a:pt x="68012" y="1571227"/>
                    <a:pt x="138825" y="1602029"/>
                    <a:pt x="212141" y="1602029"/>
                  </a:cubicBezTo>
                  <a:cubicBezTo>
                    <a:pt x="239074" y="1602029"/>
                    <a:pt x="265717" y="1596208"/>
                    <a:pt x="292608" y="1594714"/>
                  </a:cubicBezTo>
                  <a:lnTo>
                    <a:pt x="607162" y="1580084"/>
                  </a:lnTo>
                  <a:cubicBezTo>
                    <a:pt x="615810" y="1579003"/>
                    <a:pt x="704970" y="1568204"/>
                    <a:pt x="716890" y="1565453"/>
                  </a:cubicBezTo>
                  <a:cubicBezTo>
                    <a:pt x="731917" y="1561985"/>
                    <a:pt x="746151" y="1555700"/>
                    <a:pt x="760781" y="1550823"/>
                  </a:cubicBezTo>
                  <a:cubicBezTo>
                    <a:pt x="768096" y="1548385"/>
                    <a:pt x="775568" y="1546372"/>
                    <a:pt x="782727" y="1543508"/>
                  </a:cubicBezTo>
                  <a:cubicBezTo>
                    <a:pt x="794919" y="1538631"/>
                    <a:pt x="806962" y="1533365"/>
                    <a:pt x="819303" y="1528877"/>
                  </a:cubicBezTo>
                  <a:cubicBezTo>
                    <a:pt x="833796" y="1523607"/>
                    <a:pt x="863194" y="1514247"/>
                    <a:pt x="863194" y="1514247"/>
                  </a:cubicBezTo>
                  <a:cubicBezTo>
                    <a:pt x="870509" y="1509370"/>
                    <a:pt x="877105" y="1503187"/>
                    <a:pt x="885139" y="1499616"/>
                  </a:cubicBezTo>
                  <a:cubicBezTo>
                    <a:pt x="899232" y="1493353"/>
                    <a:pt x="929031" y="1484986"/>
                    <a:pt x="929031" y="1484986"/>
                  </a:cubicBezTo>
                  <a:cubicBezTo>
                    <a:pt x="980762" y="1450499"/>
                    <a:pt x="916704" y="1493790"/>
                    <a:pt x="980237" y="1448410"/>
                  </a:cubicBezTo>
                  <a:cubicBezTo>
                    <a:pt x="987391" y="1443300"/>
                    <a:pt x="995029" y="1438890"/>
                    <a:pt x="1002183" y="1433780"/>
                  </a:cubicBezTo>
                  <a:cubicBezTo>
                    <a:pt x="1012104" y="1426694"/>
                    <a:pt x="1021104" y="1418296"/>
                    <a:pt x="1031443" y="1411834"/>
                  </a:cubicBezTo>
                  <a:cubicBezTo>
                    <a:pt x="1040690" y="1406054"/>
                    <a:pt x="1050950" y="1402081"/>
                    <a:pt x="1060704" y="1397204"/>
                  </a:cubicBezTo>
                  <a:cubicBezTo>
                    <a:pt x="1092808" y="1365100"/>
                    <a:pt x="1093141" y="1366837"/>
                    <a:pt x="1126541" y="1316736"/>
                  </a:cubicBezTo>
                  <a:cubicBezTo>
                    <a:pt x="1131418" y="1309421"/>
                    <a:pt x="1137239" y="1302654"/>
                    <a:pt x="1141171" y="1294791"/>
                  </a:cubicBezTo>
                  <a:cubicBezTo>
                    <a:pt x="1166959" y="1243215"/>
                    <a:pt x="1142002" y="1272016"/>
                    <a:pt x="1170432" y="1243584"/>
                  </a:cubicBezTo>
                  <a:cubicBezTo>
                    <a:pt x="1182690" y="1194552"/>
                    <a:pt x="1171717" y="1232845"/>
                    <a:pt x="1192378" y="1177748"/>
                  </a:cubicBezTo>
                  <a:cubicBezTo>
                    <a:pt x="1195086" y="1170528"/>
                    <a:pt x="1196245" y="1162699"/>
                    <a:pt x="1199693" y="1155802"/>
                  </a:cubicBezTo>
                  <a:cubicBezTo>
                    <a:pt x="1203625" y="1147938"/>
                    <a:pt x="1210752" y="1141890"/>
                    <a:pt x="1214323" y="1133856"/>
                  </a:cubicBezTo>
                  <a:cubicBezTo>
                    <a:pt x="1220586" y="1119763"/>
                    <a:pt x="1220400" y="1102797"/>
                    <a:pt x="1228954" y="1089965"/>
                  </a:cubicBezTo>
                  <a:cubicBezTo>
                    <a:pt x="1233831" y="1082650"/>
                    <a:pt x="1239222" y="1075653"/>
                    <a:pt x="1243584" y="1068020"/>
                  </a:cubicBezTo>
                  <a:cubicBezTo>
                    <a:pt x="1248994" y="1058552"/>
                    <a:pt x="1251877" y="1047633"/>
                    <a:pt x="1258215" y="1038759"/>
                  </a:cubicBezTo>
                  <a:cubicBezTo>
                    <a:pt x="1264228" y="1030341"/>
                    <a:pt x="1272845" y="1024128"/>
                    <a:pt x="1280160" y="1016813"/>
                  </a:cubicBezTo>
                  <a:cubicBezTo>
                    <a:pt x="1285037" y="1002183"/>
                    <a:pt x="1288528" y="987015"/>
                    <a:pt x="1294791" y="972922"/>
                  </a:cubicBezTo>
                  <a:cubicBezTo>
                    <a:pt x="1298362" y="964888"/>
                    <a:pt x="1305059" y="958609"/>
                    <a:pt x="1309421" y="950976"/>
                  </a:cubicBezTo>
                  <a:cubicBezTo>
                    <a:pt x="1314831" y="941508"/>
                    <a:pt x="1319755" y="931739"/>
                    <a:pt x="1324051" y="921716"/>
                  </a:cubicBezTo>
                  <a:cubicBezTo>
                    <a:pt x="1327089" y="914628"/>
                    <a:pt x="1327622" y="906511"/>
                    <a:pt x="1331367" y="899770"/>
                  </a:cubicBezTo>
                  <a:cubicBezTo>
                    <a:pt x="1339906" y="884399"/>
                    <a:pt x="1350874" y="870509"/>
                    <a:pt x="1360627" y="855879"/>
                  </a:cubicBezTo>
                  <a:cubicBezTo>
                    <a:pt x="1365504" y="848564"/>
                    <a:pt x="1371326" y="841797"/>
                    <a:pt x="1375258" y="833933"/>
                  </a:cubicBezTo>
                  <a:cubicBezTo>
                    <a:pt x="1380135" y="824179"/>
                    <a:pt x="1383550" y="813546"/>
                    <a:pt x="1389888" y="804672"/>
                  </a:cubicBezTo>
                  <a:cubicBezTo>
                    <a:pt x="1416856" y="766917"/>
                    <a:pt x="1407111" y="799488"/>
                    <a:pt x="1426464" y="760781"/>
                  </a:cubicBezTo>
                  <a:cubicBezTo>
                    <a:pt x="1429912" y="753884"/>
                    <a:pt x="1430034" y="745576"/>
                    <a:pt x="1433779" y="738836"/>
                  </a:cubicBezTo>
                  <a:cubicBezTo>
                    <a:pt x="1442318" y="723465"/>
                    <a:pt x="1453286" y="709575"/>
                    <a:pt x="1463040" y="694944"/>
                  </a:cubicBezTo>
                  <a:cubicBezTo>
                    <a:pt x="1467917" y="687629"/>
                    <a:pt x="1470356" y="677876"/>
                    <a:pt x="1477671" y="672999"/>
                  </a:cubicBezTo>
                  <a:lnTo>
                    <a:pt x="1499616" y="658368"/>
                  </a:lnTo>
                  <a:cubicBezTo>
                    <a:pt x="1510752" y="602686"/>
                    <a:pt x="1499353" y="638359"/>
                    <a:pt x="1528877" y="585216"/>
                  </a:cubicBezTo>
                  <a:cubicBezTo>
                    <a:pt x="1543364" y="559139"/>
                    <a:pt x="1543220" y="548928"/>
                    <a:pt x="1565453" y="526695"/>
                  </a:cubicBezTo>
                  <a:cubicBezTo>
                    <a:pt x="1571670" y="520478"/>
                    <a:pt x="1580084" y="516941"/>
                    <a:pt x="1587399" y="512064"/>
                  </a:cubicBezTo>
                  <a:cubicBezTo>
                    <a:pt x="1589837" y="504749"/>
                    <a:pt x="1590747" y="496731"/>
                    <a:pt x="1594714" y="490119"/>
                  </a:cubicBezTo>
                  <a:cubicBezTo>
                    <a:pt x="1598262" y="484205"/>
                    <a:pt x="1604929" y="480786"/>
                    <a:pt x="1609344" y="475488"/>
                  </a:cubicBezTo>
                  <a:cubicBezTo>
                    <a:pt x="1617149" y="466122"/>
                    <a:pt x="1623485" y="455594"/>
                    <a:pt x="1631290" y="446228"/>
                  </a:cubicBezTo>
                  <a:cubicBezTo>
                    <a:pt x="1635705" y="440930"/>
                    <a:pt x="1641612" y="436983"/>
                    <a:pt x="1645920" y="431597"/>
                  </a:cubicBezTo>
                  <a:cubicBezTo>
                    <a:pt x="1661152" y="412556"/>
                    <a:pt x="1672569" y="390318"/>
                    <a:pt x="1689811" y="373076"/>
                  </a:cubicBezTo>
                  <a:lnTo>
                    <a:pt x="1733703" y="329184"/>
                  </a:lnTo>
                  <a:cubicBezTo>
                    <a:pt x="1741018" y="321869"/>
                    <a:pt x="1749441" y="315515"/>
                    <a:pt x="1755648" y="307239"/>
                  </a:cubicBezTo>
                  <a:cubicBezTo>
                    <a:pt x="1762963" y="297485"/>
                    <a:pt x="1768973" y="286599"/>
                    <a:pt x="1777594" y="277978"/>
                  </a:cubicBezTo>
                  <a:cubicBezTo>
                    <a:pt x="1783811" y="271761"/>
                    <a:pt x="1792385" y="268458"/>
                    <a:pt x="1799539" y="263348"/>
                  </a:cubicBezTo>
                  <a:cubicBezTo>
                    <a:pt x="1809460" y="256261"/>
                    <a:pt x="1819688" y="249502"/>
                    <a:pt x="1828800" y="241402"/>
                  </a:cubicBezTo>
                  <a:cubicBezTo>
                    <a:pt x="1841687" y="229947"/>
                    <a:pt x="1853184" y="217018"/>
                    <a:pt x="1865376" y="204826"/>
                  </a:cubicBezTo>
                  <a:lnTo>
                    <a:pt x="1880007" y="190196"/>
                  </a:lnTo>
                  <a:cubicBezTo>
                    <a:pt x="1884884" y="185319"/>
                    <a:pt x="1888468" y="178649"/>
                    <a:pt x="1894637" y="175565"/>
                  </a:cubicBezTo>
                  <a:lnTo>
                    <a:pt x="1923898" y="160935"/>
                  </a:lnTo>
                  <a:cubicBezTo>
                    <a:pt x="1953950" y="130881"/>
                    <a:pt x="1932358" y="149390"/>
                    <a:pt x="1997050" y="117044"/>
                  </a:cubicBezTo>
                  <a:cubicBezTo>
                    <a:pt x="2006804" y="112167"/>
                    <a:pt x="2017237" y="108462"/>
                    <a:pt x="2026311" y="102413"/>
                  </a:cubicBezTo>
                  <a:cubicBezTo>
                    <a:pt x="2033626" y="97536"/>
                    <a:pt x="2040393" y="91715"/>
                    <a:pt x="2048256" y="87783"/>
                  </a:cubicBezTo>
                  <a:cubicBezTo>
                    <a:pt x="2055153" y="84335"/>
                    <a:pt x="2062982" y="83176"/>
                    <a:pt x="2070202" y="80468"/>
                  </a:cubicBezTo>
                  <a:cubicBezTo>
                    <a:pt x="2082497" y="75857"/>
                    <a:pt x="2094201" y="69610"/>
                    <a:pt x="2106778" y="65837"/>
                  </a:cubicBezTo>
                  <a:cubicBezTo>
                    <a:pt x="2134177" y="57617"/>
                    <a:pt x="2185745" y="53812"/>
                    <a:pt x="2209191" y="51207"/>
                  </a:cubicBezTo>
                  <a:cubicBezTo>
                    <a:pt x="2216506" y="48769"/>
                    <a:pt x="2223656" y="45762"/>
                    <a:pt x="2231136" y="43892"/>
                  </a:cubicBezTo>
                  <a:cubicBezTo>
                    <a:pt x="2263406" y="35824"/>
                    <a:pt x="2292662" y="33210"/>
                    <a:pt x="2326234" y="29261"/>
                  </a:cubicBezTo>
                  <a:cubicBezTo>
                    <a:pt x="2348163" y="26681"/>
                    <a:pt x="2370081" y="23945"/>
                    <a:pt x="2392071" y="21946"/>
                  </a:cubicBezTo>
                  <a:cubicBezTo>
                    <a:pt x="2546792" y="7881"/>
                    <a:pt x="2431631" y="21155"/>
                    <a:pt x="2611527" y="7316"/>
                  </a:cubicBezTo>
                  <a:cubicBezTo>
                    <a:pt x="2633542" y="5622"/>
                    <a:pt x="2655418" y="2439"/>
                    <a:pt x="2677363" y="0"/>
                  </a:cubicBezTo>
                  <a:cubicBezTo>
                    <a:pt x="2733446" y="2439"/>
                    <a:pt x="2789477" y="7316"/>
                    <a:pt x="2845613" y="7316"/>
                  </a:cubicBezTo>
                  <a:cubicBezTo>
                    <a:pt x="2855667" y="7316"/>
                    <a:pt x="2874874" y="0"/>
                    <a:pt x="2874874" y="0"/>
                  </a:cubicBezTo>
                </a:path>
              </a:pathLst>
            </a:cu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120"/>
            <a:stretch>
              <a:fillRect/>
            </a:stretch>
          </p:blipFill>
          <p:spPr>
            <a:xfrm>
              <a:off x="6556189" y="1841099"/>
              <a:ext cx="2072424" cy="1306103"/>
            </a:xfrm>
            <a:prstGeom prst="rect">
              <a:avLst/>
            </a:prstGeom>
          </p:spPr>
        </p:pic>
        <p:sp>
          <p:nvSpPr>
            <p:cNvPr id="93" name="TextBox 10"/>
            <p:cNvSpPr txBox="1">
              <a:spLocks noChangeArrowheads="1"/>
            </p:cNvSpPr>
            <p:nvPr/>
          </p:nvSpPr>
          <p:spPr bwMode="auto">
            <a:xfrm>
              <a:off x="6709447" y="1667158"/>
              <a:ext cx="1765908" cy="23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4865" tIns="32432" rIns="64865" bIns="32432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 dirty="0" smtClean="0">
                  <a:solidFill>
                    <a:srgbClr val="4D4D4D"/>
                  </a:solidFill>
                  <a:latin typeface="Arial" pitchFamily="34" charset="0"/>
                </a:rPr>
                <a:t>Today: Data Analytics</a:t>
              </a:r>
              <a:endParaRPr lang="en-US" sz="1100" dirty="0">
                <a:solidFill>
                  <a:srgbClr val="4D4D4D"/>
                </a:solidFill>
                <a:latin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957243" y="4630182"/>
            <a:ext cx="200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Clorox Confidential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3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458788" y="285751"/>
            <a:ext cx="7383462" cy="3810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Group Exercise – Map Your External Innovation Ecosystem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285751"/>
            <a:ext cx="458788" cy="381000"/>
          </a:xfrm>
          <a:prstGeom prst="rect">
            <a:avLst/>
          </a:prstGeom>
          <a:solidFill>
            <a:srgbClr val="EF8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3"/>
          <p:cNvSpPr txBox="1">
            <a:spLocks/>
          </p:cNvSpPr>
          <p:nvPr/>
        </p:nvSpPr>
        <p:spPr>
          <a:xfrm>
            <a:off x="458788" y="1318916"/>
            <a:ext cx="3846512" cy="341569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lnSpc>
                <a:spcPct val="120000"/>
              </a:lnSpc>
            </a:pPr>
            <a:endParaRPr lang="en-US" sz="1600" dirty="0">
              <a:solidFill>
                <a:schemeClr val="bg1">
                  <a:lumMod val="65000"/>
                </a:schemeClr>
              </a:solidFill>
              <a:latin typeface="Shree Devanagari 714"/>
              <a:cs typeface="Shree Devanagari 71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825" y="120299"/>
            <a:ext cx="718908" cy="502094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2705208" y="1496516"/>
            <a:ext cx="3686892" cy="2577022"/>
            <a:chOff x="2649138" y="1604370"/>
            <a:chExt cx="3686892" cy="2577022"/>
          </a:xfrm>
        </p:grpSpPr>
        <p:grpSp>
          <p:nvGrpSpPr>
            <p:cNvPr id="21" name="Group 70"/>
            <p:cNvGrpSpPr>
              <a:grpSpLocks/>
            </p:cNvGrpSpPr>
            <p:nvPr/>
          </p:nvGrpSpPr>
          <p:grpSpPr bwMode="auto">
            <a:xfrm>
              <a:off x="2649138" y="1604370"/>
              <a:ext cx="3508698" cy="2577022"/>
              <a:chOff x="1215943" y="991851"/>
              <a:chExt cx="6521565" cy="6193812"/>
            </a:xfrm>
          </p:grpSpPr>
          <p:sp>
            <p:nvSpPr>
              <p:cNvPr id="22" name="Text Box 74"/>
              <p:cNvSpPr txBox="1">
                <a:spLocks noChangeArrowheads="1"/>
              </p:cNvSpPr>
              <p:nvPr/>
            </p:nvSpPr>
            <p:spPr bwMode="auto">
              <a:xfrm>
                <a:off x="4004485" y="6077917"/>
                <a:ext cx="769754" cy="11077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sz="90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3" name="Group 72"/>
              <p:cNvGrpSpPr>
                <a:grpSpLocks/>
              </p:cNvGrpSpPr>
              <p:nvPr/>
            </p:nvGrpSpPr>
            <p:grpSpPr bwMode="auto">
              <a:xfrm>
                <a:off x="1215943" y="991851"/>
                <a:ext cx="6521565" cy="5871690"/>
                <a:chOff x="1066799" y="875739"/>
                <a:chExt cx="6521565" cy="5871690"/>
              </a:xfrm>
            </p:grpSpPr>
            <p:sp>
              <p:nvSpPr>
                <p:cNvPr id="39" name="Line 23"/>
                <p:cNvSpPr>
                  <a:spLocks noChangeShapeType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 rot="-7118309">
                  <a:off x="3536021" y="3626194"/>
                  <a:ext cx="7385" cy="582658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0" name="Line 24"/>
                <p:cNvSpPr>
                  <a:spLocks noChangeShapeType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 rot="14481691" flipH="1">
                  <a:off x="3311979" y="3047452"/>
                  <a:ext cx="455468" cy="371277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1" name="Rectangle 25"/>
                <p:cNvSpPr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 rot="10800000" flipH="1" flipV="1">
                  <a:off x="5083082" y="2682862"/>
                  <a:ext cx="547430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42" name="Rectangle 2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auto">
                <a:xfrm rot="10800000" flipH="1" flipV="1">
                  <a:off x="4026167" y="1965197"/>
                  <a:ext cx="644989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 rot="14481691" flipV="1">
                  <a:off x="1227517" y="1854721"/>
                  <a:ext cx="2410286" cy="18753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 rot="14481691" flipV="1">
                  <a:off x="2707978" y="2822282"/>
                  <a:ext cx="4924" cy="29512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 rot="-7118309" flipH="1" flipV="1">
                  <a:off x="3149387" y="4363440"/>
                  <a:ext cx="1558438" cy="12845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 rot="14481691" flipH="1">
                  <a:off x="4120877" y="4703011"/>
                  <a:ext cx="2471836" cy="44173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 rot="-7118309">
                  <a:off x="2567013" y="1803723"/>
                  <a:ext cx="2397975" cy="5420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 rot="14481691">
                  <a:off x="4291855" y="1152221"/>
                  <a:ext cx="1399309" cy="166367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0" name="Line 57"/>
                <p:cNvSpPr>
                  <a:spLocks noChangeShapeType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 flipV="1">
                  <a:off x="4915059" y="3478058"/>
                  <a:ext cx="2539310" cy="34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3" name="Rectangle 60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 rot="10800000" flipH="1" flipV="1">
                  <a:off x="3028871" y="4366863"/>
                  <a:ext cx="769654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4" name="Rectangle 61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 rot="10800000" flipH="1" flipV="1">
                  <a:off x="2982798" y="2179387"/>
                  <a:ext cx="650410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5" name="Rectangle 62"/>
                <p:cNvSpPr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 rot="10800000" flipH="1" flipV="1">
                  <a:off x="2576293" y="3433760"/>
                  <a:ext cx="525749" cy="295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4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8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066799" y="912667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9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1196881" y="5639683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9" name="Oval 80"/>
                <p:cNvSpPr>
                  <a:spLocks noChangeArrowheads="1"/>
                </p:cNvSpPr>
                <p:nvPr/>
              </p:nvSpPr>
              <p:spPr bwMode="auto">
                <a:xfrm>
                  <a:off x="3408276" y="3039825"/>
                  <a:ext cx="1560983" cy="1063579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b="1" dirty="0" smtClean="0"/>
                    <a:t>Your Co.</a:t>
                  </a:r>
                  <a:endParaRPr lang="en-US" b="1" dirty="0"/>
                </a:p>
              </p:txBody>
            </p:sp>
            <p:sp>
              <p:nvSpPr>
                <p:cNvPr id="94" name="Line 50"/>
                <p:cNvSpPr>
                  <a:spLocks noChangeShapeType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 rot="14481691" flipV="1">
                  <a:off x="6110283" y="902681"/>
                  <a:ext cx="4925" cy="295123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" name="TextBox 1"/>
            <p:cNvSpPr txBox="1"/>
            <p:nvPr/>
          </p:nvSpPr>
          <p:spPr>
            <a:xfrm>
              <a:off x="5060142" y="2248399"/>
              <a:ext cx="1197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Universities</a:t>
              </a:r>
              <a:endParaRPr lang="en-US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222371" y="3147386"/>
              <a:ext cx="10296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Joint Ventures</a:t>
              </a:r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142599" y="3105109"/>
              <a:ext cx="10432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Large Suppliers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719239" y="2391950"/>
              <a:ext cx="102024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Small Suppliers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66821" y="1703433"/>
              <a:ext cx="8620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Design</a:t>
              </a:r>
            </a:p>
            <a:p>
              <a:r>
                <a:rPr lang="en-US" dirty="0"/>
                <a:t>o</a:t>
              </a:r>
              <a:r>
                <a:rPr lang="en-US" dirty="0" smtClean="0"/>
                <a:t>r Eng.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81853" y="1608550"/>
              <a:ext cx="9753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Startups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88692" y="1698053"/>
              <a:ext cx="1041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Inventors</a:t>
              </a:r>
              <a:endParaRPr 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978362" y="2763280"/>
              <a:ext cx="13576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Government Agencies</a:t>
              </a:r>
              <a:endParaRPr lang="en-US" dirty="0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6957243" y="4630182"/>
            <a:ext cx="200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Clorox Confidential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9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458788" y="285751"/>
            <a:ext cx="7383462" cy="3810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Group Exercise – 100 pennies exercise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285751"/>
            <a:ext cx="458788" cy="381000"/>
          </a:xfrm>
          <a:prstGeom prst="rect">
            <a:avLst/>
          </a:prstGeom>
          <a:solidFill>
            <a:srgbClr val="EF8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3"/>
          <p:cNvSpPr txBox="1">
            <a:spLocks/>
          </p:cNvSpPr>
          <p:nvPr/>
        </p:nvSpPr>
        <p:spPr>
          <a:xfrm>
            <a:off x="458788" y="1318916"/>
            <a:ext cx="3846512" cy="341569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lnSpc>
                <a:spcPct val="120000"/>
              </a:lnSpc>
            </a:pPr>
            <a:endParaRPr lang="en-US" sz="1600" dirty="0">
              <a:solidFill>
                <a:schemeClr val="bg1">
                  <a:lumMod val="65000"/>
                </a:schemeClr>
              </a:solidFill>
              <a:latin typeface="Shree Devanagari 714"/>
              <a:cs typeface="Shree Devanagari 71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825" y="120299"/>
            <a:ext cx="718908" cy="502094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6957243" y="4630182"/>
            <a:ext cx="200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Clorox Confidential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2980" y="1166546"/>
            <a:ext cx="4520479" cy="3592651"/>
            <a:chOff x="2705208" y="1496516"/>
            <a:chExt cx="3508698" cy="2577022"/>
          </a:xfrm>
        </p:grpSpPr>
        <p:grpSp>
          <p:nvGrpSpPr>
            <p:cNvPr id="21" name="Group 70"/>
            <p:cNvGrpSpPr>
              <a:grpSpLocks/>
            </p:cNvGrpSpPr>
            <p:nvPr/>
          </p:nvGrpSpPr>
          <p:grpSpPr bwMode="auto">
            <a:xfrm>
              <a:off x="2705208" y="1496516"/>
              <a:ext cx="3508698" cy="2577022"/>
              <a:chOff x="1215943" y="991851"/>
              <a:chExt cx="6521565" cy="6193812"/>
            </a:xfrm>
          </p:grpSpPr>
          <p:sp>
            <p:nvSpPr>
              <p:cNvPr id="22" name="Text Box 74"/>
              <p:cNvSpPr txBox="1">
                <a:spLocks noChangeArrowheads="1"/>
              </p:cNvSpPr>
              <p:nvPr/>
            </p:nvSpPr>
            <p:spPr bwMode="auto">
              <a:xfrm>
                <a:off x="4004485" y="6077917"/>
                <a:ext cx="769754" cy="11077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sz="90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3" name="Group 72"/>
              <p:cNvGrpSpPr>
                <a:grpSpLocks/>
              </p:cNvGrpSpPr>
              <p:nvPr/>
            </p:nvGrpSpPr>
            <p:grpSpPr bwMode="auto">
              <a:xfrm>
                <a:off x="1215943" y="991851"/>
                <a:ext cx="6521565" cy="5871690"/>
                <a:chOff x="1066799" y="875739"/>
                <a:chExt cx="6521565" cy="5871690"/>
              </a:xfrm>
            </p:grpSpPr>
            <p:sp>
              <p:nvSpPr>
                <p:cNvPr id="39" name="Line 23"/>
                <p:cNvSpPr>
                  <a:spLocks noChangeShapeType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 rot="-7118309">
                  <a:off x="3536021" y="3626194"/>
                  <a:ext cx="7385" cy="582658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0" name="Line 24"/>
                <p:cNvSpPr>
                  <a:spLocks noChangeShapeType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 rot="14481691" flipH="1">
                  <a:off x="3311979" y="3047452"/>
                  <a:ext cx="455468" cy="371277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1" name="Rectangle 25"/>
                <p:cNvSpPr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 rot="10800000" flipH="1" flipV="1">
                  <a:off x="5083082" y="2682862"/>
                  <a:ext cx="547430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42" name="Rectangle 2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auto">
                <a:xfrm rot="10800000" flipH="1" flipV="1">
                  <a:off x="4026167" y="1965197"/>
                  <a:ext cx="644989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 rot="14481691" flipV="1">
                  <a:off x="1227517" y="1854721"/>
                  <a:ext cx="2410286" cy="18753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 rot="14481691" flipV="1">
                  <a:off x="2707978" y="2822282"/>
                  <a:ext cx="4924" cy="29512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 rot="-7118309" flipH="1" flipV="1">
                  <a:off x="3149387" y="4363440"/>
                  <a:ext cx="1558438" cy="12845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 rot="14481691" flipH="1">
                  <a:off x="4120877" y="4703011"/>
                  <a:ext cx="2471836" cy="44173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 rot="-7118309">
                  <a:off x="2567013" y="1803723"/>
                  <a:ext cx="2397975" cy="5420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 rot="14481691">
                  <a:off x="4291855" y="1152221"/>
                  <a:ext cx="1399309" cy="166367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0" name="Line 57"/>
                <p:cNvSpPr>
                  <a:spLocks noChangeShapeType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 flipV="1">
                  <a:off x="4915059" y="3478058"/>
                  <a:ext cx="2539310" cy="34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3" name="Rectangle 60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 rot="10800000" flipH="1" flipV="1">
                  <a:off x="3028871" y="4366863"/>
                  <a:ext cx="769654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4" name="Rectangle 61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 rot="10800000" flipH="1" flipV="1">
                  <a:off x="2982798" y="2179387"/>
                  <a:ext cx="650410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5" name="Rectangle 62"/>
                <p:cNvSpPr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 rot="10800000" flipH="1" flipV="1">
                  <a:off x="2576293" y="3433760"/>
                  <a:ext cx="525749" cy="295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4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8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066799" y="912667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9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1196881" y="5639683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9" name="Oval 80"/>
                <p:cNvSpPr>
                  <a:spLocks noChangeArrowheads="1"/>
                </p:cNvSpPr>
                <p:nvPr/>
              </p:nvSpPr>
              <p:spPr bwMode="auto">
                <a:xfrm>
                  <a:off x="3408276" y="3039825"/>
                  <a:ext cx="1560983" cy="1063579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b="1" dirty="0" smtClean="0"/>
                    <a:t>Your Co.</a:t>
                  </a:r>
                  <a:endParaRPr lang="en-US" b="1" dirty="0"/>
                </a:p>
              </p:txBody>
            </p:sp>
            <p:sp>
              <p:nvSpPr>
                <p:cNvPr id="94" name="Line 50"/>
                <p:cNvSpPr>
                  <a:spLocks noChangeShapeType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 rot="14481691" flipV="1">
                  <a:off x="6110283" y="902681"/>
                  <a:ext cx="4925" cy="295123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3" name="TextBox 2"/>
            <p:cNvSpPr txBox="1"/>
            <p:nvPr/>
          </p:nvSpPr>
          <p:spPr>
            <a:xfrm>
              <a:off x="4412554" y="3135754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80232" y="2461043"/>
              <a:ext cx="501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33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506398" y="1788107"/>
              <a:ext cx="435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34759" y="1555608"/>
              <a:ext cx="5011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638827" y="2996136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97856" y="2783012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599059" y="2072818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014432" y="1703486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843459" y="1079069"/>
            <a:ext cx="36363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Key Questions:</a:t>
            </a:r>
          </a:p>
          <a:p>
            <a:pPr marL="342900" indent="-342900">
              <a:buAutoNum type="arabicParenBoth"/>
            </a:pPr>
            <a:r>
              <a:rPr lang="en-US" dirty="0" smtClean="0"/>
              <a:t>Where are you investing?</a:t>
            </a:r>
          </a:p>
          <a:p>
            <a:pPr marL="342900" indent="-342900">
              <a:buAutoNum type="arabicParenBoth"/>
            </a:pPr>
            <a:r>
              <a:rPr lang="en-US" dirty="0" smtClean="0"/>
              <a:t>Where is innovation coming from?</a:t>
            </a:r>
          </a:p>
          <a:p>
            <a:pPr marL="342900" indent="-342900">
              <a:buAutoNum type="arabicParenBoth"/>
            </a:pPr>
            <a:r>
              <a:rPr lang="en-US" dirty="0" smtClean="0"/>
              <a:t>What will you do differently?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43459" y="2874786"/>
            <a:ext cx="3562709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Monday Morning Action Items: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688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bZLlNRUcEiOztrc7ad1U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I2DibrIZU6AGYHKX6d1R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v1YzzqUokedf.ndNlYfc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1laMhaa02_PgyYFQMi6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WqvgqkVxUSn1UXOdrbjH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ZqlfPqEDECVeuP443ut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j3ipHxf40CKiSLiYvtPx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ZTz7Gaqxk.xvDnaZL8aa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FTGbmsTQkCnKDGJlr7LT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cLc7PGToUGizYxqKrT0k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VU0Q5vqzkqBDeCzbQM3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4w0SqNgA0Oky9iQd3Osz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PXzsV7jB02cW8XLfYukQ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oQWKT5Xgkyz1CrbyErmQ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65aAcBbUuhX2ps9mR1M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JLUF4PYsEuTXFP3ZOgw5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NgdFFNhbUazjetI.tltd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bljstbKJUa18V.vnlBo7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1bZUVl2hUezH7eCRvMjs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N7x7bu6AEasZDT7ztrK8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hcnr2RhAUu20h2C3_U5Y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8FEPX3qU.kA9QDQGYTf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z11N3rd.EG1YLS7GXAwc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nIG6JsO6UGXPvyPe7ypR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x7ZBnTHYUyphcLYn7KnR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Eir7ajsM0KUpWb9oj1Oq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W.Bi8MnZke2lCz7.ki8q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gAVw_M00kKAL4QrH3PjB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AFs7MWJsUqXKnoTlVS4K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xK5r7iu6E.PJvhqxErvR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Zjswb6yXEiHTzkPrKIzK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n7ONHU0YUqIHNTtplvTR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cP7TBK2ck.T7pCN7UX5S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ZaenG_7kCTiwNayjeha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5Ulnl4JE0WOY_xjyxHzY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L90NfaK.0WAILRYt6.xV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ky3IM0Qz0OxT5pPQPVmK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n.JARjCmEG0aQnTqQ8Uq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9RsKg2MY0295hobublXi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zXDVZ5Je0ectiVv8nWuR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I2DibrIZU6AGYHKX6d1R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8FEPX3qU.kA9QDQGYTf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XkoF85Q9kSfc3y2G_V_l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nIG6JsO6UGXPvyPe7ypR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x7ZBnTHYUyphcLYn7KnR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Eir7ajsM0KUpWb9oj1Oq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W.Bi8MnZke2lCz7.ki8q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xK5r7iu6E.PJvhqxErvRw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ZaenG_7kCTiwNayjeha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5Ulnl4JE0WOY_xjyxHzY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L90NfaK.0WAILRYt6.xV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n.JARjCmEG0aQnTqQ8Uq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W5oWq628UywfbmpA0Tv2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9RsKg2MY0295hobublXiw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zXDVZ5Je0ectiVv8nWuRQ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I2DibrIZU6AGYHKX6d1R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8FEPX3qU.kA9QDQGYTfA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nIG6JsO6UGXPvyPe7ypRQ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x7ZBnTHYUyphcLYn7KnRw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Eir7ajsM0KUpWb9oj1Oq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W.Bi8MnZke2lCz7.ki8qA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xK5r7iu6E.PJvhqxErvR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n.JARjCmEG0aQnTqQ8Uq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ZaenG_7kCTiwNayjehag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5Ulnl4JE0WOY_xjyxHzY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L90NfaK.0WAILRYt6.xV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9RsKg2MY0295hobublXi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zXDVZ5Je0ectiVv8nWuRQ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A3171E"/>
      </a:accent1>
      <a:accent2>
        <a:srgbClr val="1896C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248</Words>
  <Application>Microsoft Office PowerPoint</Application>
  <PresentationFormat>On-screen Show (16:9)</PresentationFormat>
  <Paragraphs>52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Widescreen Presentation</vt:lpstr>
      <vt:lpstr>Open Innovation Workshop:  Innovation Leader IMPACT SF 2019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2018-02-13T22:13:07Z</dcterms:created>
  <dcterms:modified xsi:type="dcterms:W3CDTF">2019-10-22T15:48:48Z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