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1673" r:id="rId2"/>
    <p:sldId id="1676" r:id="rId3"/>
    <p:sldId id="772" r:id="rId4"/>
    <p:sldId id="1680" r:id="rId5"/>
    <p:sldId id="1681" r:id="rId6"/>
    <p:sldId id="1677" r:id="rId7"/>
    <p:sldId id="168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C7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50" autoAdjust="0"/>
    <p:restoredTop sz="73387" autoAdjust="0"/>
  </p:normalViewPr>
  <p:slideViewPr>
    <p:cSldViewPr snapToGrid="0" snapToObjects="1" showGuides="1">
      <p:cViewPr>
        <p:scale>
          <a:sx n="70" d="100"/>
          <a:sy n="70" d="100"/>
        </p:scale>
        <p:origin x="496" y="3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DDA885-613A-3E4E-8090-C87A8C34CF5D}" type="datetimeFigureOut">
              <a:rPr lang="en-US" smtClean="0"/>
              <a:t>1/23/22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990926-E038-2049-B262-ABAF9B359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308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90926-E038-2049-B262-ABAF9B3599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355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6B6D2-2F10-2A41-A83B-E6BD1DBE6F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195D84-9812-CE47-8BC3-5C7CC9AAC7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93F45-1AC0-5A4F-87DC-17B1A174C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1/23/22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BCA19-C0F5-1B4E-9F4A-2DFF131DF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1417F-6CE7-6249-9104-4ADB3D64A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563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49112-7A4D-5D48-B470-4D89085CC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A87997-7678-354B-9A96-47FDC0BCC3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B6128-92BE-A140-B52B-CE019EA98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1/23/22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1EC8B-3AE0-AC4A-BB44-E11195D85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FC73FA-A7AC-8443-8164-B3C08E7DD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859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4DAA18-B459-464B-B2E5-24591F4EA5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4812C2-D5BA-BD44-8F6F-B412A88BBA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2FA06-9E3E-8844-AAEB-44DD05CDE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1/23/22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689C32-6F12-AC4D-B525-B9FF4BD37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2CA7F3-CB94-5049-881A-354FF783C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499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0E5A8-6DDC-9042-816A-048657ED0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0B7B6-F7AE-3048-830C-0025E21A73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EA3151-6FB8-F14F-BB8E-23EC0DCDD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1/23/22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6EF6C7-2677-ED45-815D-B6799ED70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9494E5-2C7C-6F4D-8D7C-8E01FB2A7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534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DA5E9-9446-AA48-A79D-C0C3CA09A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146622-A36A-094C-B286-ADBB30EAD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569B6C-0D60-A04B-A3C9-AEB215043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1/23/22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FD5B8D-1DD6-D447-8685-8A7836CFE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DE7834-0292-3744-BF96-5C4EA4A24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198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02269-2A5A-374F-823A-26C4AE1FE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58B4D-2762-0442-9343-3CA6B6BE61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83E129-8801-4742-8111-9039B511EA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C4094C-0F2F-024D-84AD-FF378F040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1/23/22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CC4152-8006-574D-9BE3-A365D1C22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F22841-A2E1-9347-A6B1-04AFA34BC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629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2121A-1E02-074F-AF36-C841AF17C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98C09D-055F-FC48-BFFE-D434CD5321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0ACEE6-9247-1242-B807-BF3C0C81F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54B462-39CD-2C4B-B390-6C6D11E9B1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C9B6B0-FA04-8A4F-A3FA-9EBA9F48CE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2AB3E7-4D56-A443-8E5C-292654767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1/23/22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A6E97C-7B42-8048-9F00-CF736A32C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065815-D19D-A649-AAC4-B5CF7AF36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938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F38BC-D339-F149-9578-DE90C8B85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7C3673-73BB-6C4B-B014-9B7655490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1/23/22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FE7A05-9306-6D45-A8F8-BF38159BB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E9B461-866F-C141-BA83-4E3D34D24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21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7905D6-3F91-D648-B79A-88ED7ECF8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1/23/22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B204EF-F544-B744-9BE2-4413A9C58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D76806-852A-094A-BF7F-4768FF532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42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1B61E-387E-2348-85FB-143E337C2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C7EEA-A4BE-9B40-AC06-2278F0C1C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401255-BC85-A74E-9081-83AA916B6F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45A358-371D-8348-BDD4-0E8135193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1/23/22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9CC549-6C49-AB4E-852F-6BB730C36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1195A1-1E63-A645-969C-254FA9F4B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515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9085E-0799-FA48-AE1A-F1CF019C4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2CF2D2-90EF-2E40-94B1-EDC81DD6AC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BCE9F7-6F3C-3A40-A4E5-49B0AD0389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6413C2-69EF-224D-BD2C-E923BE8C0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1/23/22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E2BA82-1B8E-C341-B4E3-B5D943F93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313A61-94C1-A34E-84AC-E3CD73D6E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07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8D31B8-E5DE-084F-928C-A22DF3688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5A5486-9643-7A4E-9CFB-0E4EF8AE1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6F2CBF-D775-CD4A-B27A-41F789C540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5F80E-5B65-1D49-A7B7-D1817390953B}" type="datetimeFigureOut">
              <a:rPr lang="en-US" smtClean="0"/>
              <a:t>1/23/22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99304-E500-7E40-9C1F-B9E14E1202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9545E-BB3F-E647-8BD5-F9E843B57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238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innovationleader.com/data-and-template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20">
            <a:extLst>
              <a:ext uri="{FF2B5EF4-FFF2-40B4-BE49-F238E27FC236}">
                <a16:creationId xmlns:a16="http://schemas.microsoft.com/office/drawing/2014/main" id="{3882E21B-293D-42B3-85B8-8E35F1F274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7314" y="1283517"/>
            <a:ext cx="12363271" cy="2321719"/>
          </a:xfrm>
          <a:prstGeom prst="rect">
            <a:avLst/>
          </a:prstGeom>
        </p:spPr>
        <p:txBody>
          <a:bodyPr>
            <a:noAutofit/>
          </a:bodyPr>
          <a:lstStyle/>
          <a:p>
            <a:pPr lvl="1" algn="l" defTabSz="377890">
              <a:defRPr sz="9200" b="1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n-US" sz="2800" dirty="0">
                <a:solidFill>
                  <a:schemeClr val="tx1"/>
                </a:solidFill>
              </a:rPr>
              <a:t>Best Practice Tools and Templates</a:t>
            </a:r>
            <a:br>
              <a:rPr lang="en-US" sz="5200" dirty="0">
                <a:solidFill>
                  <a:schemeClr val="tx1"/>
                </a:solidFill>
              </a:rPr>
            </a:br>
            <a:r>
              <a:rPr lang="en-US" sz="5200" dirty="0">
                <a:solidFill>
                  <a:srgbClr val="FF0000"/>
                </a:solidFill>
              </a:rPr>
              <a:t>Defining Your Innovation Strategy, Vision &amp; Mission</a:t>
            </a:r>
            <a:br>
              <a:rPr lang="en-US" sz="5200" dirty="0">
                <a:solidFill>
                  <a:srgbClr val="00B0F0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Developed inside a publicly-held manufacturing company </a:t>
            </a:r>
            <a:endParaRPr lang="en-US" sz="2800" dirty="0"/>
          </a:p>
        </p:txBody>
      </p:sp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6F383A8-56C3-4FB2-9A66-3CC9A96C96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039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6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Aligning on definitions and strategy is crucial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52F09F-CFFB-49EB-924E-8EABC03A0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3200"/>
            <a:ext cx="9994900" cy="47037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US" sz="2500" dirty="0">
                <a:latin typeface="Avenir Medium" panose="02000603020000020003" pitchFamily="2" charset="0"/>
              </a:rPr>
              <a:t>An organization will struggle to innovate effectively if a person says “innovation” in a room of 10 people and those 10 people think 10 different things</a:t>
            </a:r>
          </a:p>
          <a:p>
            <a:pPr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US" sz="2500" dirty="0">
                <a:latin typeface="Avenir Medium" panose="02000603020000020003" pitchFamily="2" charset="0"/>
              </a:rPr>
              <a:t>Innovation can mean many different things and without alignment on basic definitions and concepts, innovation teams and their stakeholders cannot communicate, much less collaborate</a:t>
            </a:r>
          </a:p>
          <a:p>
            <a:pPr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US" sz="2500" dirty="0">
                <a:latin typeface="Avenir Medium" panose="02000603020000020003" pitchFamily="2" charset="0"/>
              </a:rPr>
              <a:t>It is therefore essential to make sure that everyone is on the same page with the “What, Where, When, Why, How” of innovation</a:t>
            </a:r>
          </a:p>
          <a:p>
            <a:pPr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US" sz="2500" dirty="0">
                <a:latin typeface="Avenir Medium" panose="02000603020000020003" pitchFamily="2" charset="0"/>
              </a:rPr>
              <a:t>The following slides describe and share two templates successfully used by an innovation leader in a large US manufacturing organization to put such a foundation in place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6" y="1044575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661DF8D3-A1B5-42CE-8D76-7BF0E63F2B85}"/>
              </a:ext>
            </a:extLst>
          </p:cNvPr>
          <p:cNvSpPr txBox="1"/>
          <p:nvPr/>
        </p:nvSpPr>
        <p:spPr>
          <a:xfrm>
            <a:off x="11160949" y="2143"/>
            <a:ext cx="1031051" cy="369332"/>
          </a:xfrm>
          <a:prstGeom prst="rect">
            <a:avLst/>
          </a:prstGeom>
          <a:solidFill>
            <a:srgbClr val="4BC7E9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venir Medium" panose="02000603020000020003" pitchFamily="2" charset="0"/>
              </a:rPr>
              <a:t>Context</a:t>
            </a:r>
          </a:p>
        </p:txBody>
      </p:sp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A6F4581B-35BD-4592-9632-1F214F7BC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395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5DD81E32-E9C1-4E45-B5FA-53BF95316816}"/>
              </a:ext>
            </a:extLst>
          </p:cNvPr>
          <p:cNvSpPr txBox="1">
            <a:spLocks/>
          </p:cNvSpPr>
          <p:nvPr/>
        </p:nvSpPr>
        <p:spPr>
          <a:xfrm>
            <a:off x="562046" y="0"/>
            <a:ext cx="10515600" cy="13255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latin typeface="Avenir Next" panose="020B0503020202020204" pitchFamily="34" charset="0"/>
              </a:rPr>
              <a:t>Defining the terms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4FE0403-C955-461C-954F-21DABE2630AF}"/>
              </a:ext>
            </a:extLst>
          </p:cNvPr>
          <p:cNvCxnSpPr>
            <a:cxnSpLocks/>
          </p:cNvCxnSpPr>
          <p:nvPr/>
        </p:nvCxnSpPr>
        <p:spPr>
          <a:xfrm>
            <a:off x="562046" y="1044575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>
            <a:extLst>
              <a:ext uri="{FF2B5EF4-FFF2-40B4-BE49-F238E27FC236}">
                <a16:creationId xmlns:a16="http://schemas.microsoft.com/office/drawing/2014/main" id="{C151DD10-3E04-40DC-BA4B-55E6384702A3}"/>
              </a:ext>
            </a:extLst>
          </p:cNvPr>
          <p:cNvGrpSpPr/>
          <p:nvPr/>
        </p:nvGrpSpPr>
        <p:grpSpPr>
          <a:xfrm>
            <a:off x="2540000" y="2089151"/>
            <a:ext cx="7112000" cy="4432300"/>
            <a:chOff x="2527300" y="1714500"/>
            <a:chExt cx="7112000" cy="4432300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ACCA820C-8429-445E-B9D5-CDE78C7632E6}"/>
                </a:ext>
              </a:extLst>
            </p:cNvPr>
            <p:cNvGrpSpPr/>
            <p:nvPr/>
          </p:nvGrpSpPr>
          <p:grpSpPr>
            <a:xfrm>
              <a:off x="2643187" y="1835243"/>
              <a:ext cx="6905625" cy="4193425"/>
              <a:chOff x="1438275" y="1338974"/>
              <a:chExt cx="9180376" cy="5574763"/>
            </a:xfrm>
          </p:grpSpPr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4DBAE24B-FB0E-4D5A-ABAD-9D372C0C9E5D}"/>
                  </a:ext>
                </a:extLst>
              </p:cNvPr>
              <p:cNvCxnSpPr/>
              <p:nvPr/>
            </p:nvCxnSpPr>
            <p:spPr>
              <a:xfrm>
                <a:off x="1448930" y="1998717"/>
                <a:ext cx="9169720" cy="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D5AE1AA-3773-4B6B-A80E-74DCEA39339C}"/>
                  </a:ext>
                </a:extLst>
              </p:cNvPr>
              <p:cNvSpPr txBox="1"/>
              <p:nvPr/>
            </p:nvSpPr>
            <p:spPr>
              <a:xfrm>
                <a:off x="1448932" y="1338974"/>
                <a:ext cx="9169719" cy="6955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>
                    <a:latin typeface="Avenir Medium" panose="02000603020000020003" pitchFamily="2" charset="0"/>
                  </a:rPr>
                  <a:t>A XYZ Corp. definition of innovation can help us sort through the portfolio and identify measures of success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4D4BD01-5216-4067-A2F7-9897A297A107}"/>
                  </a:ext>
                </a:extLst>
              </p:cNvPr>
              <p:cNvSpPr/>
              <p:nvPr/>
            </p:nvSpPr>
            <p:spPr>
              <a:xfrm>
                <a:off x="1448931" y="2616200"/>
                <a:ext cx="3377069" cy="36576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182880" rtlCol="0" anchor="t" anchorCtr="0"/>
              <a:lstStyle/>
              <a:p>
                <a:pPr algn="ctr"/>
                <a:r>
                  <a:rPr lang="en-US" sz="1200" b="1" dirty="0">
                    <a:solidFill>
                      <a:schemeClr val="tx1"/>
                    </a:solidFill>
                    <a:latin typeface="Avenir Medium" panose="02000603020000020003" pitchFamily="2" charset="0"/>
                  </a:rPr>
                  <a:t>XYZ Corp. </a:t>
                </a:r>
              </a:p>
              <a:p>
                <a:pPr algn="ctr"/>
                <a:r>
                  <a:rPr lang="en-US" sz="1200" b="1" dirty="0">
                    <a:solidFill>
                      <a:schemeClr val="tx1"/>
                    </a:solidFill>
                    <a:latin typeface="Avenir Medium" panose="02000603020000020003" pitchFamily="2" charset="0"/>
                  </a:rPr>
                  <a:t>Innovation Definition</a:t>
                </a:r>
              </a:p>
              <a:p>
                <a:pPr algn="ctr"/>
                <a:endParaRPr lang="en-US" sz="1200" b="1" dirty="0">
                  <a:solidFill>
                    <a:schemeClr val="tx1"/>
                  </a:solidFill>
                  <a:latin typeface="Avenir Medium" panose="02000603020000020003" pitchFamily="2" charset="0"/>
                </a:endParaRPr>
              </a:p>
              <a:p>
                <a:pPr algn="ctr"/>
                <a:endParaRPr lang="en-US" sz="1200" b="1" dirty="0">
                  <a:solidFill>
                    <a:schemeClr val="tx1"/>
                  </a:solidFill>
                  <a:latin typeface="Avenir Medium" panose="02000603020000020003" pitchFamily="2" charset="0"/>
                </a:endParaRPr>
              </a:p>
              <a:p>
                <a:pPr algn="ctr"/>
                <a:r>
                  <a:rPr lang="en-US" sz="1200" dirty="0">
                    <a:solidFill>
                      <a:schemeClr val="tx1"/>
                    </a:solidFill>
                    <a:latin typeface="Avenir Medium" panose="02000603020000020003" pitchFamily="2" charset="0"/>
                  </a:rPr>
                  <a:t>New products or services that leverage our capabilities and that address the needs of our target consumer segments in unique, differentiated and sustainable ways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4203A9D-F4E6-4FCF-A4C8-6ED6F76600BA}"/>
                  </a:ext>
                </a:extLst>
              </p:cNvPr>
              <p:cNvSpPr txBox="1"/>
              <p:nvPr/>
            </p:nvSpPr>
            <p:spPr>
              <a:xfrm>
                <a:off x="1438275" y="2306311"/>
                <a:ext cx="3584931" cy="33755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1050" dirty="0">
                    <a:solidFill>
                      <a:schemeClr val="tx1"/>
                    </a:solidFill>
                    <a:latin typeface="Avenir Medium" panose="02000603020000020003" pitchFamily="2" charset="0"/>
                  </a:rPr>
                  <a:t>Reinvent XYZ’s industry by delivering…</a:t>
                </a:r>
                <a:endParaRPr lang="en-US" sz="1200" dirty="0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E8B7B4BB-EDC5-4F1B-9FF3-6B44E9A31FC7}"/>
                  </a:ext>
                </a:extLst>
              </p:cNvPr>
              <p:cNvSpPr/>
              <p:nvPr/>
            </p:nvSpPr>
            <p:spPr>
              <a:xfrm>
                <a:off x="5156201" y="2266247"/>
                <a:ext cx="5449750" cy="143663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91440" rtlCol="0" anchor="t" anchorCtr="0"/>
              <a:lstStyle/>
              <a:p>
                <a:r>
                  <a:rPr lang="en-US" sz="1050" b="1" u="sng" dirty="0">
                    <a:solidFill>
                      <a:schemeClr val="tx1"/>
                    </a:solidFill>
                    <a:latin typeface="Avenir Medium" panose="02000603020000020003" pitchFamily="2" charset="0"/>
                  </a:rPr>
                  <a:t>Innovations must meet the following criteria: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sz="1050" dirty="0">
                    <a:solidFill>
                      <a:schemeClr val="tx1"/>
                    </a:solidFill>
                    <a:latin typeface="Avenir Medium" panose="02000603020000020003" pitchFamily="2" charset="0"/>
                  </a:rPr>
                  <a:t>Creates new sources of revenue and/or,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sz="1050" dirty="0">
                    <a:solidFill>
                      <a:schemeClr val="tx1"/>
                    </a:solidFill>
                    <a:latin typeface="Avenir Medium" panose="02000603020000020003" pitchFamily="2" charset="0"/>
                  </a:rPr>
                  <a:t>Incorporates new business models and/or,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sz="1050" dirty="0">
                    <a:solidFill>
                      <a:schemeClr val="tx1"/>
                    </a:solidFill>
                    <a:latin typeface="Avenir Medium" panose="02000603020000020003" pitchFamily="2" charset="0"/>
                  </a:rPr>
                  <a:t>Gives us access to new markets and/or,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sz="1050" dirty="0">
                    <a:solidFill>
                      <a:schemeClr val="tx1"/>
                    </a:solidFill>
                    <a:latin typeface="Avenir Medium" panose="02000603020000020003" pitchFamily="2" charset="0"/>
                  </a:rPr>
                  <a:t>Is a significant source of retention or acquisition and/or,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sz="1050" dirty="0">
                    <a:solidFill>
                      <a:schemeClr val="tx1"/>
                    </a:solidFill>
                    <a:latin typeface="Avenir Medium" panose="02000603020000020003" pitchFamily="2" charset="0"/>
                  </a:rPr>
                  <a:t>Yields significant operational savings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566C4B9-4FF5-487D-B7CB-3031F65165EE}"/>
                  </a:ext>
                </a:extLst>
              </p:cNvPr>
              <p:cNvSpPr txBox="1"/>
              <p:nvPr/>
            </p:nvSpPr>
            <p:spPr>
              <a:xfrm>
                <a:off x="5156201" y="3922267"/>
                <a:ext cx="5449750" cy="29914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1" i="0" u="sng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venir Medium" panose="02000603020000020003" pitchFamily="2" charset="0"/>
                    <a:ea typeface="+mn-ea"/>
                    <a:cs typeface="+mn-cs"/>
                  </a:rPr>
                  <a:t>Measured by: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dirty="0">
                    <a:solidFill>
                      <a:prstClr val="black"/>
                    </a:solidFill>
                    <a:latin typeface="Avenir Medium" panose="02000603020000020003" pitchFamily="2" charset="0"/>
                  </a:rPr>
                  <a:t>Differentiation: </a:t>
                </a:r>
                <a:r>
                  <a:rPr lang="en-US" sz="1000" i="1" dirty="0">
                    <a:solidFill>
                      <a:prstClr val="black"/>
                    </a:solidFill>
                    <a:latin typeface="Avenir Medium" panose="02000603020000020003" pitchFamily="2" charset="0"/>
                  </a:rPr>
                  <a:t>Our idea is radically different from what exists in the market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dirty="0">
                    <a:solidFill>
                      <a:prstClr val="black"/>
                    </a:solidFill>
                    <a:latin typeface="Avenir Medium" panose="02000603020000020003" pitchFamily="2" charset="0"/>
                  </a:rPr>
                  <a:t>Magnitude: </a:t>
                </a:r>
                <a:r>
                  <a:rPr lang="en-US" sz="1000" i="1" dirty="0">
                    <a:solidFill>
                      <a:prstClr val="black"/>
                    </a:solidFill>
                    <a:latin typeface="Avenir Medium" panose="02000603020000020003" pitchFamily="2" charset="0"/>
                  </a:rPr>
                  <a:t>Addresses a big, sizeable problem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dirty="0">
                    <a:solidFill>
                      <a:prstClr val="black"/>
                    </a:solidFill>
                    <a:latin typeface="Avenir Medium" panose="02000603020000020003" pitchFamily="2" charset="0"/>
                  </a:rPr>
                  <a:t>ROI: </a:t>
                </a:r>
                <a:r>
                  <a:rPr lang="en-US" sz="1000" i="1" dirty="0">
                    <a:solidFill>
                      <a:prstClr val="black"/>
                    </a:solidFill>
                    <a:latin typeface="Avenir Medium" panose="02000603020000020003" pitchFamily="2" charset="0"/>
                  </a:rPr>
                  <a:t>Must significantly improve acquisition or retention, or be a new source of revenue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dirty="0">
                    <a:solidFill>
                      <a:prstClr val="black"/>
                    </a:solidFill>
                    <a:latin typeface="Avenir Medium" panose="02000603020000020003" pitchFamily="2" charset="0"/>
                  </a:rPr>
                  <a:t>Strength of the portfolio: </a:t>
                </a:r>
                <a:r>
                  <a:rPr lang="en-US" sz="1000" i="1" dirty="0">
                    <a:solidFill>
                      <a:prstClr val="black"/>
                    </a:solidFill>
                    <a:latin typeface="Avenir Medium" panose="02000603020000020003" pitchFamily="2" charset="0"/>
                  </a:rPr>
                  <a:t>Expansion of protection and creation of prevention portfolio of products and services</a:t>
                </a:r>
                <a:endParaRPr kumimoji="0" lang="en-US" sz="1000" b="1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venir Medium" panose="02000603020000020003" pitchFamily="2" charset="0"/>
                  <a:ea typeface="+mn-ea"/>
                  <a:cs typeface="+mn-cs"/>
                </a:endParaRPr>
              </a:p>
            </p:txBody>
          </p:sp>
        </p:grp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36E22B8-757C-4E38-B8D0-2267394ECD01}"/>
                </a:ext>
              </a:extLst>
            </p:cNvPr>
            <p:cNvSpPr/>
            <p:nvPr/>
          </p:nvSpPr>
          <p:spPr>
            <a:xfrm>
              <a:off x="2527300" y="1714500"/>
              <a:ext cx="7112000" cy="4432300"/>
            </a:xfrm>
            <a:prstGeom prst="rect">
              <a:avLst/>
            </a:prstGeom>
            <a:no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DFB2EB06-D004-46B0-BF94-03766B96FA17}"/>
              </a:ext>
            </a:extLst>
          </p:cNvPr>
          <p:cNvSpPr txBox="1"/>
          <p:nvPr/>
        </p:nvSpPr>
        <p:spPr>
          <a:xfrm>
            <a:off x="9915415" y="-5279"/>
            <a:ext cx="2276585" cy="369332"/>
          </a:xfrm>
          <a:prstGeom prst="rect">
            <a:avLst/>
          </a:prstGeom>
          <a:solidFill>
            <a:srgbClr val="4BC7E9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venir Medium" panose="02000603020000020003" pitchFamily="2" charset="0"/>
              </a:rPr>
              <a:t>Template Described</a:t>
            </a:r>
          </a:p>
        </p:txBody>
      </p:sp>
      <p:sp>
        <p:nvSpPr>
          <p:cNvPr id="34" name="Speech Bubble: Rectangle 33">
            <a:extLst>
              <a:ext uri="{FF2B5EF4-FFF2-40B4-BE49-F238E27FC236}">
                <a16:creationId xmlns:a16="http://schemas.microsoft.com/office/drawing/2014/main" id="{73D05B1F-741F-418B-AA2B-EA58E365301B}"/>
              </a:ext>
            </a:extLst>
          </p:cNvPr>
          <p:cNvSpPr/>
          <p:nvPr/>
        </p:nvSpPr>
        <p:spPr>
          <a:xfrm>
            <a:off x="350384" y="1165319"/>
            <a:ext cx="4379231" cy="705313"/>
          </a:xfrm>
          <a:prstGeom prst="wedgeRectCallout">
            <a:avLst>
              <a:gd name="adj1" fmla="val 41122"/>
              <a:gd name="adj2" fmla="val 96155"/>
            </a:avLst>
          </a:prstGeom>
          <a:solidFill>
            <a:srgbClr val="4BC7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venir Medium" panose="02000603020000020003" pitchFamily="2" charset="0"/>
              </a:rPr>
              <a:t>Descriptive title. We use XYZ Corp. as our generic company name in this deck.</a:t>
            </a:r>
          </a:p>
        </p:txBody>
      </p:sp>
      <p:sp>
        <p:nvSpPr>
          <p:cNvPr id="37" name="Speech Bubble: Rectangle 36">
            <a:extLst>
              <a:ext uri="{FF2B5EF4-FFF2-40B4-BE49-F238E27FC236}">
                <a16:creationId xmlns:a16="http://schemas.microsoft.com/office/drawing/2014/main" id="{984E9F3F-357B-44C8-823B-06F6C6B9D8CE}"/>
              </a:ext>
            </a:extLst>
          </p:cNvPr>
          <p:cNvSpPr/>
          <p:nvPr/>
        </p:nvSpPr>
        <p:spPr>
          <a:xfrm>
            <a:off x="128118" y="3206430"/>
            <a:ext cx="2159000" cy="679770"/>
          </a:xfrm>
          <a:prstGeom prst="wedgeRectCallout">
            <a:avLst>
              <a:gd name="adj1" fmla="val 76786"/>
              <a:gd name="adj2" fmla="val 48055"/>
            </a:avLst>
          </a:prstGeom>
          <a:solidFill>
            <a:srgbClr val="4BC7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venir Medium" panose="02000603020000020003" pitchFamily="2" charset="0"/>
              </a:rPr>
              <a:t>Clear, concise </a:t>
            </a:r>
            <a:br>
              <a:rPr lang="en-US" dirty="0">
                <a:latin typeface="Avenir Medium" panose="02000603020000020003" pitchFamily="2" charset="0"/>
              </a:rPr>
            </a:br>
            <a:r>
              <a:rPr lang="en-US" dirty="0">
                <a:latin typeface="Avenir Medium" panose="02000603020000020003" pitchFamily="2" charset="0"/>
              </a:rPr>
              <a:t>core definition</a:t>
            </a:r>
          </a:p>
        </p:txBody>
      </p:sp>
      <p:sp>
        <p:nvSpPr>
          <p:cNvPr id="38" name="Speech Bubble: Rectangle 37">
            <a:extLst>
              <a:ext uri="{FF2B5EF4-FFF2-40B4-BE49-F238E27FC236}">
                <a16:creationId xmlns:a16="http://schemas.microsoft.com/office/drawing/2014/main" id="{8ADC5925-1E2D-4DAD-9329-4F3CE8B7CA79}"/>
              </a:ext>
            </a:extLst>
          </p:cNvPr>
          <p:cNvSpPr/>
          <p:nvPr/>
        </p:nvSpPr>
        <p:spPr>
          <a:xfrm>
            <a:off x="9775903" y="1808164"/>
            <a:ext cx="2159000" cy="1362479"/>
          </a:xfrm>
          <a:prstGeom prst="wedgeRectCallout">
            <a:avLst>
              <a:gd name="adj1" fmla="val -73802"/>
              <a:gd name="adj2" fmla="val 100367"/>
            </a:avLst>
          </a:prstGeom>
          <a:solidFill>
            <a:srgbClr val="4BC7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venir Medium" panose="02000603020000020003" pitchFamily="2" charset="0"/>
              </a:rPr>
              <a:t>Clear, concise prioritization criteria </a:t>
            </a:r>
          </a:p>
          <a:p>
            <a:pPr algn="ctr"/>
            <a:r>
              <a:rPr lang="en-US" sz="1400" dirty="0">
                <a:latin typeface="Avenir Medium" panose="02000603020000020003" pitchFamily="2" charset="0"/>
              </a:rPr>
              <a:t>(“Should we pursue it?”)</a:t>
            </a:r>
          </a:p>
        </p:txBody>
      </p:sp>
      <p:sp>
        <p:nvSpPr>
          <p:cNvPr id="40" name="Speech Bubble: Rectangle 39">
            <a:extLst>
              <a:ext uri="{FF2B5EF4-FFF2-40B4-BE49-F238E27FC236}">
                <a16:creationId xmlns:a16="http://schemas.microsoft.com/office/drawing/2014/main" id="{FFB4C134-34AE-4365-AFC9-B7CA855B0883}"/>
              </a:ext>
            </a:extLst>
          </p:cNvPr>
          <p:cNvSpPr/>
          <p:nvPr/>
        </p:nvSpPr>
        <p:spPr>
          <a:xfrm>
            <a:off x="9768199" y="3965415"/>
            <a:ext cx="2262436" cy="1253527"/>
          </a:xfrm>
          <a:prstGeom prst="wedgeRectCallout">
            <a:avLst>
              <a:gd name="adj1" fmla="val -77331"/>
              <a:gd name="adj2" fmla="val 61992"/>
            </a:avLst>
          </a:prstGeom>
          <a:solidFill>
            <a:srgbClr val="4BC7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venir Medium" panose="02000603020000020003" pitchFamily="2" charset="0"/>
              </a:rPr>
              <a:t>Clear, concise </a:t>
            </a:r>
            <a:r>
              <a:rPr lang="en-US" dirty="0" err="1">
                <a:latin typeface="Avenir Medium" panose="02000603020000020003" pitchFamily="2" charset="0"/>
              </a:rPr>
              <a:t>evaluatative</a:t>
            </a:r>
            <a:r>
              <a:rPr lang="en-US" dirty="0">
                <a:latin typeface="Avenir Medium" panose="02000603020000020003" pitchFamily="2" charset="0"/>
              </a:rPr>
              <a:t> criteria</a:t>
            </a:r>
          </a:p>
          <a:p>
            <a:pPr algn="ctr"/>
            <a:r>
              <a:rPr lang="en-US" sz="1400" dirty="0">
                <a:latin typeface="Avenir Medium" panose="02000603020000020003" pitchFamily="2" charset="0"/>
              </a:rPr>
              <a:t>(“Should we continue to pursue it? </a:t>
            </a:r>
          </a:p>
        </p:txBody>
      </p:sp>
      <p:pic>
        <p:nvPicPr>
          <p:cNvPr id="21" name="Picture 20" descr="A picture containing shape&#10;&#10;Description automatically generated">
            <a:extLst>
              <a:ext uri="{FF2B5EF4-FFF2-40B4-BE49-F238E27FC236}">
                <a16:creationId xmlns:a16="http://schemas.microsoft.com/office/drawing/2014/main" id="{07605A43-6218-4CC3-8B9D-530ECC645B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670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5DD81E32-E9C1-4E45-B5FA-53BF95316816}"/>
              </a:ext>
            </a:extLst>
          </p:cNvPr>
          <p:cNvSpPr txBox="1">
            <a:spLocks/>
          </p:cNvSpPr>
          <p:nvPr/>
        </p:nvSpPr>
        <p:spPr>
          <a:xfrm>
            <a:off x="562046" y="0"/>
            <a:ext cx="10515600" cy="13255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latin typeface="Avenir Medium" panose="02000603020000020003" pitchFamily="2" charset="0"/>
              </a:rPr>
              <a:t>A XYZ Corp. definition of innovation can help us sort through the portfolio and identify measures of success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4FE0403-C955-461C-954F-21DABE2630AF}"/>
              </a:ext>
            </a:extLst>
          </p:cNvPr>
          <p:cNvCxnSpPr>
            <a:cxnSpLocks/>
          </p:cNvCxnSpPr>
          <p:nvPr/>
        </p:nvCxnSpPr>
        <p:spPr>
          <a:xfrm>
            <a:off x="562046" y="1044575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4D4BD01-5216-4067-A2F7-9897A297A107}"/>
              </a:ext>
            </a:extLst>
          </p:cNvPr>
          <p:cNvSpPr/>
          <p:nvPr/>
        </p:nvSpPr>
        <p:spPr>
          <a:xfrm>
            <a:off x="572702" y="1983580"/>
            <a:ext cx="3669098" cy="45442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2880" rtlCol="0" anchor="t" anchorCtr="0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venir Medium" panose="02000603020000020003" pitchFamily="2" charset="0"/>
              </a:rPr>
              <a:t>XYZ Corp. 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  <a:latin typeface="Avenir Medium" panose="02000603020000020003" pitchFamily="2" charset="0"/>
              </a:rPr>
              <a:t>Innovation Definition</a:t>
            </a:r>
          </a:p>
          <a:p>
            <a:pPr algn="ctr"/>
            <a:endParaRPr lang="en-US" sz="2000" b="1" dirty="0">
              <a:solidFill>
                <a:schemeClr val="tx1"/>
              </a:solidFill>
              <a:latin typeface="Avenir Medium" panose="02000603020000020003" pitchFamily="2" charset="0"/>
            </a:endParaRPr>
          </a:p>
          <a:p>
            <a:pPr algn="ctr"/>
            <a:endParaRPr lang="en-US" sz="2000" b="1" dirty="0">
              <a:solidFill>
                <a:schemeClr val="tx1"/>
              </a:solidFill>
              <a:latin typeface="Avenir Medium" panose="02000603020000020003" pitchFamily="2" charset="0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venir Medium" panose="02000603020000020003" pitchFamily="2" charset="0"/>
              </a:rPr>
              <a:t>New products or services that leverage our capabilities and that address the needs of our target consumer segments in unique, differentiated and sustainable ways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4203A9D-F4E6-4FCF-A4C8-6ED6F76600BA}"/>
              </a:ext>
            </a:extLst>
          </p:cNvPr>
          <p:cNvSpPr txBox="1"/>
          <p:nvPr/>
        </p:nvSpPr>
        <p:spPr>
          <a:xfrm>
            <a:off x="562046" y="1594545"/>
            <a:ext cx="402753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Avenir Medium" panose="02000603020000020003" pitchFamily="2" charset="0"/>
              </a:rPr>
              <a:t>Reinvent XYZ’s industry by delivering…</a:t>
            </a:r>
            <a:endParaRPr lang="en-US" sz="2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8B7B4BB-EDC5-4F1B-9FF3-6B44E9A31FC7}"/>
              </a:ext>
            </a:extLst>
          </p:cNvPr>
          <p:cNvSpPr/>
          <p:nvPr/>
        </p:nvSpPr>
        <p:spPr>
          <a:xfrm>
            <a:off x="4801532" y="1325562"/>
            <a:ext cx="6817765" cy="24336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 anchorCtr="0"/>
          <a:lstStyle/>
          <a:p>
            <a:r>
              <a:rPr lang="en-US" sz="2000" b="1" u="sng" dirty="0">
                <a:solidFill>
                  <a:schemeClr val="tx1"/>
                </a:solidFill>
                <a:latin typeface="Avenir Medium" panose="02000603020000020003" pitchFamily="2" charset="0"/>
              </a:rPr>
              <a:t>Innovations must meet the following criteria: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Avenir Medium" panose="02000603020000020003" pitchFamily="2" charset="0"/>
              </a:rPr>
              <a:t>Creates new sources of revenue and/or,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Avenir Medium" panose="02000603020000020003" pitchFamily="2" charset="0"/>
              </a:rPr>
              <a:t>Incorporates new business models and/or,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Avenir Medium" panose="02000603020000020003" pitchFamily="2" charset="0"/>
              </a:rPr>
              <a:t>Gives us access to new markets and/or,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Avenir Medium" panose="02000603020000020003" pitchFamily="2" charset="0"/>
              </a:rPr>
              <a:t>Is a significant source of retention or acquisition and/or,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Avenir Medium" panose="02000603020000020003" pitchFamily="2" charset="0"/>
              </a:rPr>
              <a:t>Yields significant operational savings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566C4B9-4FF5-487D-B7CB-3031F65165EE}"/>
              </a:ext>
            </a:extLst>
          </p:cNvPr>
          <p:cNvSpPr txBox="1"/>
          <p:nvPr/>
        </p:nvSpPr>
        <p:spPr>
          <a:xfrm>
            <a:off x="4801532" y="3871466"/>
            <a:ext cx="6276114" cy="27094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Medium" panose="02000603020000020003" pitchFamily="2" charset="0"/>
                <a:ea typeface="+mn-ea"/>
                <a:cs typeface="+mn-cs"/>
              </a:rPr>
              <a:t>Measured by: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Avenir Medium" panose="02000603020000020003" pitchFamily="2" charset="0"/>
              </a:rPr>
              <a:t>Differentiation: </a:t>
            </a:r>
            <a:r>
              <a:rPr lang="en-US" i="1" dirty="0">
                <a:solidFill>
                  <a:prstClr val="black"/>
                </a:solidFill>
                <a:latin typeface="Avenir Medium" panose="02000603020000020003" pitchFamily="2" charset="0"/>
              </a:rPr>
              <a:t>Our idea is radically different from what exists in the market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Avenir Medium" panose="02000603020000020003" pitchFamily="2" charset="0"/>
              </a:rPr>
              <a:t>Magnitude: </a:t>
            </a:r>
            <a:r>
              <a:rPr lang="en-US" i="1" dirty="0">
                <a:solidFill>
                  <a:prstClr val="black"/>
                </a:solidFill>
                <a:latin typeface="Avenir Medium" panose="02000603020000020003" pitchFamily="2" charset="0"/>
              </a:rPr>
              <a:t>Addresses a big, sizeable problem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Avenir Medium" panose="02000603020000020003" pitchFamily="2" charset="0"/>
              </a:rPr>
              <a:t>ROI: </a:t>
            </a:r>
            <a:r>
              <a:rPr lang="en-US" i="1" dirty="0">
                <a:solidFill>
                  <a:prstClr val="black"/>
                </a:solidFill>
                <a:latin typeface="Avenir Medium" panose="02000603020000020003" pitchFamily="2" charset="0"/>
              </a:rPr>
              <a:t>Must significantly improve acquisition or retention, or be a new source of revenue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Avenir Medium" panose="02000603020000020003" pitchFamily="2" charset="0"/>
              </a:rPr>
              <a:t>Strength of the portfolio: </a:t>
            </a:r>
            <a:r>
              <a:rPr lang="en-US" i="1" dirty="0">
                <a:solidFill>
                  <a:prstClr val="black"/>
                </a:solidFill>
                <a:latin typeface="Avenir Medium" panose="02000603020000020003" pitchFamily="2" charset="0"/>
              </a:rPr>
              <a:t>Expansion of protection and creation of prevention portfolio of products and services</a:t>
            </a:r>
            <a:endParaRPr kumimoji="0" lang="en-US" b="1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Medium" panose="02000603020000020003" pitchFamily="2" charset="0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81249F-FF1C-48C4-B00C-6170BAF72245}"/>
              </a:ext>
            </a:extLst>
          </p:cNvPr>
          <p:cNvSpPr txBox="1"/>
          <p:nvPr/>
        </p:nvSpPr>
        <p:spPr>
          <a:xfrm>
            <a:off x="11043929" y="-5279"/>
            <a:ext cx="1148071" cy="369332"/>
          </a:xfrm>
          <a:prstGeom prst="rect">
            <a:avLst/>
          </a:prstGeom>
          <a:solidFill>
            <a:srgbClr val="4BC7E9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venir Medium" panose="02000603020000020003" pitchFamily="2" charset="0"/>
              </a:rPr>
              <a:t>Template</a:t>
            </a:r>
          </a:p>
        </p:txBody>
      </p:sp>
      <p:pic>
        <p:nvPicPr>
          <p:cNvPr id="11" name="Picture 10" descr="A picture containing shape&#10;&#10;Description automatically generated">
            <a:extLst>
              <a:ext uri="{FF2B5EF4-FFF2-40B4-BE49-F238E27FC236}">
                <a16:creationId xmlns:a16="http://schemas.microsoft.com/office/drawing/2014/main" id="{BA22EE95-75A4-4529-8DDA-E3136352A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233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5DD81E32-E9C1-4E45-B5FA-53BF95316816}"/>
              </a:ext>
            </a:extLst>
          </p:cNvPr>
          <p:cNvSpPr txBox="1">
            <a:spLocks/>
          </p:cNvSpPr>
          <p:nvPr/>
        </p:nvSpPr>
        <p:spPr>
          <a:xfrm>
            <a:off x="562046" y="0"/>
            <a:ext cx="10515600" cy="13255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latin typeface="Avenir Next" panose="020B0503020202020204" pitchFamily="34" charset="0"/>
              </a:rPr>
              <a:t>Defining the objectives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4FE0403-C955-461C-954F-21DABE2630AF}"/>
              </a:ext>
            </a:extLst>
          </p:cNvPr>
          <p:cNvCxnSpPr>
            <a:cxnSpLocks/>
          </p:cNvCxnSpPr>
          <p:nvPr/>
        </p:nvCxnSpPr>
        <p:spPr>
          <a:xfrm>
            <a:off x="562046" y="1044575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DFB2EB06-D004-46B0-BF94-03766B96FA17}"/>
              </a:ext>
            </a:extLst>
          </p:cNvPr>
          <p:cNvSpPr txBox="1"/>
          <p:nvPr/>
        </p:nvSpPr>
        <p:spPr>
          <a:xfrm>
            <a:off x="9915415" y="-5279"/>
            <a:ext cx="2276585" cy="369332"/>
          </a:xfrm>
          <a:prstGeom prst="rect">
            <a:avLst/>
          </a:prstGeom>
          <a:solidFill>
            <a:srgbClr val="4BC7E9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venir Medium" panose="02000603020000020003" pitchFamily="2" charset="0"/>
              </a:rPr>
              <a:t>Template Described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48FC4F0-98C1-406D-B6D0-49A65EF9E63B}"/>
              </a:ext>
            </a:extLst>
          </p:cNvPr>
          <p:cNvGrpSpPr/>
          <p:nvPr/>
        </p:nvGrpSpPr>
        <p:grpSpPr>
          <a:xfrm>
            <a:off x="2540000" y="2089151"/>
            <a:ext cx="7112000" cy="4432300"/>
            <a:chOff x="2540000" y="2089151"/>
            <a:chExt cx="7112000" cy="4432300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C435A035-FDFB-4ABF-A923-29411CC41EA8}"/>
                </a:ext>
              </a:extLst>
            </p:cNvPr>
            <p:cNvGrpSpPr/>
            <p:nvPr/>
          </p:nvGrpSpPr>
          <p:grpSpPr>
            <a:xfrm>
              <a:off x="2663057" y="2351372"/>
              <a:ext cx="6865887" cy="4077135"/>
              <a:chOff x="409716" y="377876"/>
              <a:chExt cx="11067910" cy="6572400"/>
            </a:xfrm>
          </p:grpSpPr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10FCBAEB-E750-4639-89F2-29A3E49D0ACD}"/>
                  </a:ext>
                </a:extLst>
              </p:cNvPr>
              <p:cNvSpPr txBox="1"/>
              <p:nvPr/>
            </p:nvSpPr>
            <p:spPr>
              <a:xfrm>
                <a:off x="409716" y="1126634"/>
                <a:ext cx="7405443" cy="2827999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Ins="91440" rtlCol="0"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b="1" dirty="0">
                    <a:solidFill>
                      <a:prstClr val="black"/>
                    </a:solidFill>
                    <a:latin typeface="Avenir Roman" panose="02000503020000020003" pitchFamily="2" charset="0"/>
                  </a:rPr>
                  <a:t>Vision Statement</a:t>
                </a: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prstClr val="black"/>
                    </a:solidFill>
                    <a:latin typeface="Avenir Roman" panose="02000503020000020003" pitchFamily="2" charset="0"/>
                  </a:rPr>
                  <a:t>Transform XYZ into one of the most innovative companies in the world, enabling unprecedented growth and consumer loyalty for our brands.</a:t>
                </a: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en-US" sz="1200" b="1" dirty="0">
                  <a:solidFill>
                    <a:prstClr val="black"/>
                  </a:solidFill>
                  <a:latin typeface="Avenir Roman" panose="02000503020000020003" pitchFamily="2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b="1" dirty="0">
                    <a:solidFill>
                      <a:prstClr val="black"/>
                    </a:solidFill>
                    <a:latin typeface="Avenir Roman" panose="02000503020000020003" pitchFamily="2" charset="0"/>
                  </a:rPr>
                  <a:t>Mission</a:t>
                </a:r>
              </a:p>
              <a:p>
                <a:pPr marL="0" lvl="1"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prstClr val="black"/>
                    </a:solidFill>
                    <a:latin typeface="Avenir Roman" panose="02000503020000020003" pitchFamily="2" charset="0"/>
                  </a:rPr>
                  <a:t>Fuel the organization with new and unique consumer solutions so XYZ can deliver its growth objectives across existing and future product and/or service categories on a sustainable basis </a:t>
                </a: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FCD82D0-D193-4635-ABF7-EB7CA724DDDE}"/>
                  </a:ext>
                </a:extLst>
              </p:cNvPr>
              <p:cNvSpPr txBox="1"/>
              <p:nvPr/>
            </p:nvSpPr>
            <p:spPr>
              <a:xfrm>
                <a:off x="8001001" y="1126634"/>
                <a:ext cx="3476625" cy="31504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b="1" dirty="0">
                    <a:solidFill>
                      <a:prstClr val="black"/>
                    </a:solidFill>
                    <a:latin typeface="Avenir Roman" panose="02000503020000020003" pitchFamily="2" charset="0"/>
                  </a:rPr>
                  <a:t>Business Impact</a:t>
                </a:r>
              </a:p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dirty="0">
                    <a:solidFill>
                      <a:prstClr val="black"/>
                    </a:solidFill>
                    <a:latin typeface="Avenir Roman" panose="02000503020000020003" pitchFamily="2" charset="0"/>
                  </a:rPr>
                  <a:t>For the </a:t>
                </a:r>
                <a:r>
                  <a:rPr lang="en-US" sz="1100" b="1" dirty="0">
                    <a:solidFill>
                      <a:prstClr val="black"/>
                    </a:solidFill>
                    <a:latin typeface="Avenir Roman" panose="02000503020000020003" pitchFamily="2" charset="0"/>
                  </a:rPr>
                  <a:t>2022-2024 </a:t>
                </a:r>
                <a:r>
                  <a:rPr lang="en-US" sz="1100" dirty="0">
                    <a:solidFill>
                      <a:prstClr val="black"/>
                    </a:solidFill>
                    <a:latin typeface="Avenir Roman" panose="02000503020000020003" pitchFamily="2" charset="0"/>
                  </a:rPr>
                  <a:t>period, the </a:t>
                </a:r>
                <a:r>
                  <a:rPr lang="en-US" sz="1100" b="1" dirty="0">
                    <a:solidFill>
                      <a:prstClr val="black"/>
                    </a:solidFill>
                    <a:latin typeface="Avenir Roman" panose="02000503020000020003" pitchFamily="2" charset="0"/>
                  </a:rPr>
                  <a:t>Innovation </a:t>
                </a:r>
                <a:r>
                  <a:rPr lang="en-US" sz="1100" dirty="0">
                    <a:solidFill>
                      <a:prstClr val="black"/>
                    </a:solidFill>
                    <a:latin typeface="Avenir Roman" panose="02000503020000020003" pitchFamily="2" charset="0"/>
                  </a:rPr>
                  <a:t>goal is to deliver 30 % in Vitality Index and </a:t>
                </a:r>
                <a:r>
                  <a:rPr lang="en-US" sz="1100" u="sng" dirty="0">
                    <a:solidFill>
                      <a:prstClr val="black"/>
                    </a:solidFill>
                    <a:latin typeface="Avenir Roman" panose="02000503020000020003" pitchFamily="2" charset="0"/>
                  </a:rPr>
                  <a:t>20% of innovation revenue</a:t>
                </a:r>
              </a:p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solidFill>
                    <a:prstClr val="black"/>
                  </a:solidFill>
                  <a:latin typeface="Avenir Roman" panose="02000503020000020003" pitchFamily="2" charset="0"/>
                </a:endParaRPr>
              </a:p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b="1" dirty="0">
                    <a:solidFill>
                      <a:prstClr val="black"/>
                    </a:solidFill>
                    <a:latin typeface="Avenir Roman" panose="02000503020000020003" pitchFamily="2" charset="0"/>
                  </a:rPr>
                  <a:t>Over the 3-5 year horizon</a:t>
                </a:r>
                <a:r>
                  <a:rPr lang="en-US" sz="1100" dirty="0">
                    <a:solidFill>
                      <a:prstClr val="black"/>
                    </a:solidFill>
                    <a:latin typeface="Avenir Roman" panose="02000503020000020003" pitchFamily="2" charset="0"/>
                  </a:rPr>
                  <a:t>, the team will materialize the winning path to transform from a (product company) to a (solutions company)</a:t>
                </a:r>
                <a:endParaRPr lang="en-US" sz="1100" b="1" dirty="0">
                  <a:solidFill>
                    <a:prstClr val="black"/>
                  </a:solidFill>
                  <a:latin typeface="Avenir Roman" panose="02000503020000020003" pitchFamily="2" charset="0"/>
                </a:endParaRP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D969B7F-AD18-4E3F-8EEE-B98542837096}"/>
                  </a:ext>
                </a:extLst>
              </p:cNvPr>
              <p:cNvSpPr txBox="1"/>
              <p:nvPr/>
            </p:nvSpPr>
            <p:spPr>
              <a:xfrm>
                <a:off x="409716" y="4246312"/>
                <a:ext cx="11067910" cy="2703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>
                    <a:latin typeface="Avenir Roman" panose="02000503020000020003" pitchFamily="2" charset="0"/>
                  </a:rPr>
                  <a:t>We collaborate with key functions in the organization to deliver new and winning products and go-to-market strategies that drive growth and brand differentiation.</a:t>
                </a:r>
              </a:p>
              <a:p>
                <a:endParaRPr lang="en-US" sz="1200" b="1" dirty="0">
                  <a:latin typeface="Avenir Roman" panose="02000503020000020003" pitchFamily="2" charset="0"/>
                </a:endParaRPr>
              </a:p>
              <a:p>
                <a:r>
                  <a:rPr lang="en-US" sz="1200" b="1" dirty="0">
                    <a:latin typeface="Avenir Roman" panose="02000503020000020003" pitchFamily="2" charset="0"/>
                  </a:rPr>
                  <a:t>We make XYZ more innovative by…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100" b="1" i="1" dirty="0">
                    <a:latin typeface="Avenir Roman" panose="02000503020000020003" pitchFamily="2" charset="0"/>
                  </a:rPr>
                  <a:t>INSPIRING</a:t>
                </a:r>
                <a:r>
                  <a:rPr lang="en-US" sz="1100" i="1" dirty="0">
                    <a:latin typeface="Avenir Roman" panose="02000503020000020003" pitchFamily="2" charset="0"/>
                  </a:rPr>
                  <a:t> the organization to be think innovatively and to lead in the industry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100" b="1" i="1" dirty="0">
                    <a:latin typeface="Avenir Roman" panose="02000503020000020003" pitchFamily="2" charset="0"/>
                  </a:rPr>
                  <a:t>EMBEDDING</a:t>
                </a:r>
                <a:r>
                  <a:rPr lang="en-US" sz="1100" i="1" dirty="0">
                    <a:latin typeface="Avenir Roman" panose="02000503020000020003" pitchFamily="2" charset="0"/>
                  </a:rPr>
                  <a:t> innovation as a sustainable and inescapable process and capability at XYZ</a:t>
                </a:r>
                <a:endParaRPr lang="en-US" sz="1100" b="1" i="1" dirty="0">
                  <a:latin typeface="Avenir Roman" panose="02000503020000020003" pitchFamily="2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100" b="1" i="1" dirty="0">
                    <a:latin typeface="Avenir Roman" panose="02000503020000020003" pitchFamily="2" charset="0"/>
                  </a:rPr>
                  <a:t>EMPATHIZING </a:t>
                </a:r>
                <a:r>
                  <a:rPr lang="en-US" sz="1100" i="1" dirty="0">
                    <a:latin typeface="Avenir Roman" panose="02000503020000020003" pitchFamily="2" charset="0"/>
                  </a:rPr>
                  <a:t>with consumers, identifying insights that drive sustainable advantage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100" b="1" i="1" dirty="0">
                    <a:latin typeface="Avenir Roman" panose="02000503020000020003" pitchFamily="2" charset="0"/>
                  </a:rPr>
                  <a:t>CREATING</a:t>
                </a:r>
                <a:r>
                  <a:rPr lang="en-US" sz="1100" i="1" dirty="0">
                    <a:latin typeface="Avenir Roman" panose="02000503020000020003" pitchFamily="2" charset="0"/>
                  </a:rPr>
                  <a:t> ideas in </a:t>
                </a:r>
                <a:r>
                  <a:rPr lang="en-US" sz="1100" b="1" i="1" dirty="0">
                    <a:latin typeface="Avenir Roman" panose="02000503020000020003" pitchFamily="2" charset="0"/>
                  </a:rPr>
                  <a:t>collaboration</a:t>
                </a:r>
                <a:r>
                  <a:rPr lang="en-US" sz="1100" i="1" dirty="0">
                    <a:latin typeface="Avenir Roman" panose="02000503020000020003" pitchFamily="2" charset="0"/>
                  </a:rPr>
                  <a:t> with teams and to turn them into new and feasible business opportunities</a:t>
                </a:r>
              </a:p>
            </p:txBody>
          </p: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4ECDE678-D9F7-4AD1-B6C5-47DFD1705B21}"/>
                  </a:ext>
                </a:extLst>
              </p:cNvPr>
              <p:cNvCxnSpPr/>
              <p:nvPr/>
            </p:nvCxnSpPr>
            <p:spPr>
              <a:xfrm>
                <a:off x="409716" y="904875"/>
                <a:ext cx="11067909" cy="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ABD71D4-7C39-4D55-A248-D91883EAB660}"/>
                  </a:ext>
                </a:extLst>
              </p:cNvPr>
              <p:cNvSpPr txBox="1"/>
              <p:nvPr/>
            </p:nvSpPr>
            <p:spPr>
              <a:xfrm>
                <a:off x="409716" y="377876"/>
                <a:ext cx="6951753" cy="5457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>
                    <a:latin typeface="Avenir Medium" panose="02000603020000020003" pitchFamily="2" charset="0"/>
                  </a:rPr>
                  <a:t>Why we are here and what we’re going to do</a:t>
                </a:r>
              </a:p>
            </p:txBody>
          </p:sp>
        </p:grp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AC7FBEF5-28DE-4F78-A5A5-01C79DA7280E}"/>
                </a:ext>
              </a:extLst>
            </p:cNvPr>
            <p:cNvSpPr/>
            <p:nvPr/>
          </p:nvSpPr>
          <p:spPr>
            <a:xfrm>
              <a:off x="2540000" y="2089151"/>
              <a:ext cx="7112000" cy="4432300"/>
            </a:xfrm>
            <a:prstGeom prst="rect">
              <a:avLst/>
            </a:prstGeom>
            <a:no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Speech Bubble: Rectangle 36">
            <a:extLst>
              <a:ext uri="{FF2B5EF4-FFF2-40B4-BE49-F238E27FC236}">
                <a16:creationId xmlns:a16="http://schemas.microsoft.com/office/drawing/2014/main" id="{984E9F3F-357B-44C8-823B-06F6C6B9D8CE}"/>
              </a:ext>
            </a:extLst>
          </p:cNvPr>
          <p:cNvSpPr/>
          <p:nvPr/>
        </p:nvSpPr>
        <p:spPr>
          <a:xfrm>
            <a:off x="128118" y="1883688"/>
            <a:ext cx="2159000" cy="1325564"/>
          </a:xfrm>
          <a:prstGeom prst="wedgeRectCallout">
            <a:avLst>
              <a:gd name="adj1" fmla="val 75021"/>
              <a:gd name="adj2" fmla="val 79562"/>
            </a:avLst>
          </a:prstGeom>
          <a:solidFill>
            <a:srgbClr val="4BC7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venir Medium" panose="02000603020000020003" pitchFamily="2" charset="0"/>
              </a:rPr>
              <a:t>Clear, concise definition of the innovation imperative</a:t>
            </a:r>
          </a:p>
        </p:txBody>
      </p:sp>
      <p:sp>
        <p:nvSpPr>
          <p:cNvPr id="38" name="Speech Bubble: Rectangle 37">
            <a:extLst>
              <a:ext uri="{FF2B5EF4-FFF2-40B4-BE49-F238E27FC236}">
                <a16:creationId xmlns:a16="http://schemas.microsoft.com/office/drawing/2014/main" id="{8ADC5925-1E2D-4DAD-9329-4F3CE8B7CA79}"/>
              </a:ext>
            </a:extLst>
          </p:cNvPr>
          <p:cNvSpPr/>
          <p:nvPr/>
        </p:nvSpPr>
        <p:spPr>
          <a:xfrm>
            <a:off x="9775903" y="1361408"/>
            <a:ext cx="2159000" cy="1826292"/>
          </a:xfrm>
          <a:prstGeom prst="wedgeRectCallout">
            <a:avLst>
              <a:gd name="adj1" fmla="val -69097"/>
              <a:gd name="adj2" fmla="val 37293"/>
            </a:avLst>
          </a:prstGeom>
          <a:solidFill>
            <a:srgbClr val="4BC7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venir Medium" panose="02000603020000020003" pitchFamily="2" charset="0"/>
              </a:rPr>
              <a:t>Clear, quantitative performance metrics</a:t>
            </a:r>
          </a:p>
          <a:p>
            <a:pPr algn="ctr"/>
            <a:r>
              <a:rPr lang="en-US" sz="1400" dirty="0">
                <a:latin typeface="Avenir Medium" panose="02000603020000020003" pitchFamily="2" charset="0"/>
              </a:rPr>
              <a:t>(Vitality Index is the % of your revenue generated by new products)</a:t>
            </a:r>
          </a:p>
        </p:txBody>
      </p:sp>
      <p:sp>
        <p:nvSpPr>
          <p:cNvPr id="40" name="Speech Bubble: Rectangle 39">
            <a:extLst>
              <a:ext uri="{FF2B5EF4-FFF2-40B4-BE49-F238E27FC236}">
                <a16:creationId xmlns:a16="http://schemas.microsoft.com/office/drawing/2014/main" id="{FFB4C134-34AE-4365-AFC9-B7CA855B0883}"/>
              </a:ext>
            </a:extLst>
          </p:cNvPr>
          <p:cNvSpPr/>
          <p:nvPr/>
        </p:nvSpPr>
        <p:spPr>
          <a:xfrm>
            <a:off x="9768199" y="3670301"/>
            <a:ext cx="2159000" cy="1422641"/>
          </a:xfrm>
          <a:prstGeom prst="wedgeRectCallout">
            <a:avLst>
              <a:gd name="adj1" fmla="val -69684"/>
              <a:gd name="adj2" fmla="val 31937"/>
            </a:avLst>
          </a:prstGeom>
          <a:solidFill>
            <a:srgbClr val="4BC7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venir Medium" panose="02000603020000020003" pitchFamily="2" charset="0"/>
              </a:rPr>
              <a:t>Collaboration is crucial to success; sends important message</a:t>
            </a:r>
            <a:endParaRPr lang="en-US" sz="1400" dirty="0">
              <a:latin typeface="Avenir Medium" panose="02000603020000020003" pitchFamily="2" charset="0"/>
            </a:endParaRPr>
          </a:p>
        </p:txBody>
      </p:sp>
      <p:sp>
        <p:nvSpPr>
          <p:cNvPr id="39" name="Speech Bubble: Rectangle 38">
            <a:extLst>
              <a:ext uri="{FF2B5EF4-FFF2-40B4-BE49-F238E27FC236}">
                <a16:creationId xmlns:a16="http://schemas.microsoft.com/office/drawing/2014/main" id="{DDA9C121-ECDE-4A34-BBB6-D2C647ABF3FC}"/>
              </a:ext>
            </a:extLst>
          </p:cNvPr>
          <p:cNvSpPr/>
          <p:nvPr/>
        </p:nvSpPr>
        <p:spPr>
          <a:xfrm>
            <a:off x="128118" y="4305301"/>
            <a:ext cx="2159000" cy="1325564"/>
          </a:xfrm>
          <a:prstGeom prst="wedgeRectCallout">
            <a:avLst>
              <a:gd name="adj1" fmla="val 65610"/>
              <a:gd name="adj2" fmla="val 52736"/>
            </a:avLst>
          </a:prstGeom>
          <a:solidFill>
            <a:srgbClr val="4BC7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venir Medium" panose="02000603020000020003" pitchFamily="2" charset="0"/>
              </a:rPr>
              <a:t>Clear, concise definition of innovation values</a:t>
            </a:r>
          </a:p>
        </p:txBody>
      </p:sp>
      <p:pic>
        <p:nvPicPr>
          <p:cNvPr id="18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3CD3F314-26AE-48D9-87A0-5E24E4BC2C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004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9B11C3B-74B0-448B-84BC-F7E5AACFA1CE}"/>
              </a:ext>
            </a:extLst>
          </p:cNvPr>
          <p:cNvGrpSpPr/>
          <p:nvPr/>
        </p:nvGrpSpPr>
        <p:grpSpPr>
          <a:xfrm>
            <a:off x="409716" y="377876"/>
            <a:ext cx="11067910" cy="6453760"/>
            <a:chOff x="409716" y="377876"/>
            <a:chExt cx="11067910" cy="6453760"/>
          </a:xfrm>
        </p:grpSpPr>
        <p:sp>
          <p:nvSpPr>
            <p:cNvPr id="4" name="TextBox 3"/>
            <p:cNvSpPr txBox="1"/>
            <p:nvPr/>
          </p:nvSpPr>
          <p:spPr>
            <a:xfrm>
              <a:off x="409716" y="1126633"/>
              <a:ext cx="7405444" cy="258532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Ins="91440" rtlCol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b="1" dirty="0">
                  <a:solidFill>
                    <a:prstClr val="black"/>
                  </a:solidFill>
                  <a:latin typeface="Avenir Roman" panose="02000503020000020003" pitchFamily="2" charset="0"/>
                </a:rPr>
                <a:t>Vision Statement</a:t>
              </a:r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dirty="0">
                  <a:solidFill>
                    <a:prstClr val="black"/>
                  </a:solidFill>
                  <a:latin typeface="Avenir Roman" panose="02000503020000020003" pitchFamily="2" charset="0"/>
                </a:rPr>
                <a:t>Transform XYZ into one of the most innovative companies in the world, enabling unprecedented growth and consumer loyalty for our brands.</a:t>
              </a:r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US" b="1" dirty="0">
                <a:solidFill>
                  <a:prstClr val="black"/>
                </a:solidFill>
                <a:latin typeface="Avenir Roman" panose="02000503020000020003" pitchFamily="2" charset="0"/>
              </a:endParaRPr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b="1" dirty="0">
                  <a:solidFill>
                    <a:prstClr val="black"/>
                  </a:solidFill>
                  <a:latin typeface="Avenir Roman" panose="02000503020000020003" pitchFamily="2" charset="0"/>
                </a:rPr>
                <a:t>Mission</a:t>
              </a:r>
            </a:p>
            <a:p>
              <a:pPr marL="0" lvl="1"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dirty="0">
                  <a:solidFill>
                    <a:prstClr val="black"/>
                  </a:solidFill>
                  <a:latin typeface="Avenir Roman" panose="02000503020000020003" pitchFamily="2" charset="0"/>
                </a:rPr>
                <a:t>Fuel the organization with new and unique consumer solutions so </a:t>
              </a:r>
              <a:br>
                <a:rPr lang="en-US" dirty="0">
                  <a:solidFill>
                    <a:prstClr val="black"/>
                  </a:solidFill>
                  <a:latin typeface="Avenir Roman" panose="02000503020000020003" pitchFamily="2" charset="0"/>
                </a:rPr>
              </a:br>
              <a:r>
                <a:rPr lang="en-US" dirty="0">
                  <a:solidFill>
                    <a:prstClr val="black"/>
                  </a:solidFill>
                  <a:latin typeface="Avenir Roman" panose="02000503020000020003" pitchFamily="2" charset="0"/>
                </a:rPr>
                <a:t>XYZ can deliver its growth objectives across existing and future product and/or service categories on a sustainable basis 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8001000" y="1126633"/>
              <a:ext cx="3476626" cy="31393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b="1" dirty="0">
                  <a:solidFill>
                    <a:prstClr val="black"/>
                  </a:solidFill>
                  <a:latin typeface="Avenir Roman" panose="02000503020000020003" pitchFamily="2" charset="0"/>
                </a:rPr>
                <a:t>Business Impact</a:t>
              </a:r>
            </a:p>
            <a:p>
              <a:r>
                <a:rPr lang="en-US" dirty="0">
                  <a:solidFill>
                    <a:prstClr val="black"/>
                  </a:solidFill>
                  <a:latin typeface="Avenir Roman" panose="02000503020000020003" pitchFamily="2" charset="0"/>
                </a:rPr>
                <a:t>For the </a:t>
              </a:r>
              <a:r>
                <a:rPr lang="en-US" b="1" dirty="0">
                  <a:solidFill>
                    <a:prstClr val="black"/>
                  </a:solidFill>
                  <a:latin typeface="Avenir Roman" panose="02000503020000020003" pitchFamily="2" charset="0"/>
                </a:rPr>
                <a:t>2022-2024 </a:t>
              </a:r>
              <a:r>
                <a:rPr lang="en-US" dirty="0">
                  <a:solidFill>
                    <a:prstClr val="black"/>
                  </a:solidFill>
                  <a:latin typeface="Avenir Roman" panose="02000503020000020003" pitchFamily="2" charset="0"/>
                </a:rPr>
                <a:t>period, the </a:t>
              </a:r>
              <a:r>
                <a:rPr lang="en-US" b="1" dirty="0">
                  <a:solidFill>
                    <a:prstClr val="black"/>
                  </a:solidFill>
                  <a:latin typeface="Avenir Roman" panose="02000503020000020003" pitchFamily="2" charset="0"/>
                </a:rPr>
                <a:t>Innovation </a:t>
              </a:r>
              <a:r>
                <a:rPr lang="en-US" dirty="0">
                  <a:solidFill>
                    <a:prstClr val="black"/>
                  </a:solidFill>
                  <a:latin typeface="Avenir Roman" panose="02000503020000020003" pitchFamily="2" charset="0"/>
                </a:rPr>
                <a:t>goal is to deliver 30 % in Vitality Index and </a:t>
              </a:r>
              <a:r>
                <a:rPr lang="en-US" u="sng" dirty="0">
                  <a:solidFill>
                    <a:prstClr val="black"/>
                  </a:solidFill>
                  <a:latin typeface="Avenir Roman" panose="02000503020000020003" pitchFamily="2" charset="0"/>
                </a:rPr>
                <a:t>20% of innovation revenue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US" dirty="0">
                <a:solidFill>
                  <a:prstClr val="black"/>
                </a:solidFill>
                <a:latin typeface="Avenir Roman" panose="02000503020000020003" pitchFamily="2" charset="0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b="1" dirty="0">
                  <a:solidFill>
                    <a:prstClr val="black"/>
                  </a:solidFill>
                  <a:latin typeface="Avenir Roman" panose="02000503020000020003" pitchFamily="2" charset="0"/>
                </a:rPr>
                <a:t>Over the 3-5 year horizon</a:t>
              </a:r>
              <a:r>
                <a:rPr lang="en-US" dirty="0">
                  <a:solidFill>
                    <a:prstClr val="black"/>
                  </a:solidFill>
                  <a:latin typeface="Avenir Roman" panose="02000503020000020003" pitchFamily="2" charset="0"/>
                </a:rPr>
                <a:t>, the team will materialize the winning path to transform from a (product company) to a (solutions company)</a:t>
              </a:r>
              <a:endParaRPr lang="en-US" b="1" dirty="0">
                <a:solidFill>
                  <a:prstClr val="black"/>
                </a:solidFill>
                <a:latin typeface="Avenir Roman" panose="02000503020000020003" pitchFamily="2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409716" y="4246313"/>
              <a:ext cx="11067910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latin typeface="Avenir Roman" panose="02000503020000020003" pitchFamily="2" charset="0"/>
                </a:rPr>
                <a:t>We collaborate with key functions in the organization to deliver new and winning products and go-to-market strategies that drive growth and brand differentiation.</a:t>
              </a:r>
            </a:p>
            <a:p>
              <a:endParaRPr lang="en-US" b="1" dirty="0">
                <a:latin typeface="Avenir Roman" panose="02000503020000020003" pitchFamily="2" charset="0"/>
              </a:endParaRPr>
            </a:p>
            <a:p>
              <a:r>
                <a:rPr lang="en-US" b="1" dirty="0">
                  <a:latin typeface="Avenir Roman" panose="02000503020000020003" pitchFamily="2" charset="0"/>
                </a:rPr>
                <a:t>We make XYZ more innovative by…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b="1" i="1" dirty="0">
                  <a:latin typeface="Avenir Roman" panose="02000503020000020003" pitchFamily="2" charset="0"/>
                </a:rPr>
                <a:t>INSPIRING</a:t>
              </a:r>
              <a:r>
                <a:rPr lang="en-US" i="1" dirty="0">
                  <a:latin typeface="Avenir Roman" panose="02000503020000020003" pitchFamily="2" charset="0"/>
                </a:rPr>
                <a:t> the organization to be think innovatively and to lead in the industry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b="1" i="1" dirty="0">
                  <a:latin typeface="Avenir Roman" panose="02000503020000020003" pitchFamily="2" charset="0"/>
                </a:rPr>
                <a:t>EMBEDDING</a:t>
              </a:r>
              <a:r>
                <a:rPr lang="en-US" i="1" dirty="0">
                  <a:latin typeface="Avenir Roman" panose="02000503020000020003" pitchFamily="2" charset="0"/>
                </a:rPr>
                <a:t> innovation as a sustainable and inescapable process and capability at XYZ</a:t>
              </a:r>
              <a:endParaRPr lang="en-US" b="1" i="1" dirty="0">
                <a:latin typeface="Avenir Roman" panose="02000503020000020003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b="1" i="1" dirty="0">
                  <a:latin typeface="Avenir Roman" panose="02000503020000020003" pitchFamily="2" charset="0"/>
                </a:rPr>
                <a:t>EMPATHIZING </a:t>
              </a:r>
              <a:r>
                <a:rPr lang="en-US" i="1" dirty="0">
                  <a:latin typeface="Avenir Roman" panose="02000503020000020003" pitchFamily="2" charset="0"/>
                </a:rPr>
                <a:t>with consumers, identifying insights that drive sustainable advantage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b="1" i="1" dirty="0">
                  <a:latin typeface="Avenir Roman" panose="02000503020000020003" pitchFamily="2" charset="0"/>
                </a:rPr>
                <a:t>CREATING</a:t>
              </a:r>
              <a:r>
                <a:rPr lang="en-US" i="1" dirty="0">
                  <a:latin typeface="Avenir Roman" panose="02000503020000020003" pitchFamily="2" charset="0"/>
                </a:rPr>
                <a:t> ideas in </a:t>
              </a:r>
              <a:r>
                <a:rPr lang="en-US" b="1" i="1" dirty="0">
                  <a:latin typeface="Avenir Roman" panose="02000503020000020003" pitchFamily="2" charset="0"/>
                </a:rPr>
                <a:t>collaboration</a:t>
              </a:r>
              <a:r>
                <a:rPr lang="en-US" i="1" dirty="0">
                  <a:latin typeface="Avenir Roman" panose="02000503020000020003" pitchFamily="2" charset="0"/>
                </a:rPr>
                <a:t> with teams and to turn them into new and feasible business opportunities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1F93CBE-A072-4992-80AD-1F1573B18F64}"/>
                </a:ext>
              </a:extLst>
            </p:cNvPr>
            <p:cNvCxnSpPr/>
            <p:nvPr/>
          </p:nvCxnSpPr>
          <p:spPr>
            <a:xfrm>
              <a:off x="409716" y="904875"/>
              <a:ext cx="11067909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90CDD7B-B58A-44A0-87FF-23300F7764A3}"/>
                </a:ext>
              </a:extLst>
            </p:cNvPr>
            <p:cNvSpPr txBox="1"/>
            <p:nvPr/>
          </p:nvSpPr>
          <p:spPr>
            <a:xfrm>
              <a:off x="409716" y="377876"/>
              <a:ext cx="52869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atin typeface="Avenir Medium" panose="02000603020000020003" pitchFamily="2" charset="0"/>
                </a:rPr>
                <a:t>The future of innovation at XYZ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74299071-92EA-4004-8864-5BF1857332E1}"/>
              </a:ext>
            </a:extLst>
          </p:cNvPr>
          <p:cNvSpPr txBox="1"/>
          <p:nvPr/>
        </p:nvSpPr>
        <p:spPr>
          <a:xfrm>
            <a:off x="11043929" y="-5279"/>
            <a:ext cx="1148071" cy="369332"/>
          </a:xfrm>
          <a:prstGeom prst="rect">
            <a:avLst/>
          </a:prstGeom>
          <a:solidFill>
            <a:srgbClr val="4BC7E9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venir Medium" panose="02000603020000020003" pitchFamily="2" charset="0"/>
              </a:rPr>
              <a:t>Template</a:t>
            </a:r>
          </a:p>
        </p:txBody>
      </p:sp>
      <p:pic>
        <p:nvPicPr>
          <p:cNvPr id="13" name="Picture 12" descr="A picture containing shape&#10;&#10;Description automatically generated">
            <a:extLst>
              <a:ext uri="{FF2B5EF4-FFF2-40B4-BE49-F238E27FC236}">
                <a16:creationId xmlns:a16="http://schemas.microsoft.com/office/drawing/2014/main" id="{6C5A8A85-BA19-4245-9324-DA08EC35DD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336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6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For more…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52F09F-CFFB-49EB-924E-8EABC03A0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046" y="1405609"/>
            <a:ext cx="5418130" cy="470376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sz="2500" dirty="0" err="1">
                <a:latin typeface="Avenir Medium" panose="02000603020000020003" pitchFamily="2" charset="0"/>
              </a:rPr>
              <a:t>InnoLead</a:t>
            </a:r>
            <a:r>
              <a:rPr lang="en-US" sz="2500" dirty="0">
                <a:latin typeface="Avenir Medium" panose="02000603020000020003" pitchFamily="2" charset="0"/>
              </a:rPr>
              <a:t> has created and collected more than 250 templates like this one. </a:t>
            </a:r>
            <a:br>
              <a:rPr lang="en-US" sz="2500" dirty="0">
                <a:latin typeface="Avenir Medium" panose="02000603020000020003" pitchFamily="2" charset="0"/>
              </a:rPr>
            </a:br>
            <a:br>
              <a:rPr lang="en-US" sz="2500" dirty="0">
                <a:latin typeface="Avenir Medium" panose="02000603020000020003" pitchFamily="2" charset="0"/>
              </a:rPr>
            </a:br>
            <a:r>
              <a:rPr lang="en-US" sz="2500" dirty="0">
                <a:latin typeface="Avenir Medium" panose="02000603020000020003" pitchFamily="2" charset="0"/>
              </a:rPr>
              <a:t>Visit </a:t>
            </a:r>
            <a:r>
              <a:rPr lang="en-US" sz="2500" dirty="0">
                <a:latin typeface="Avenir Medium" panose="02000603020000020003" pitchFamily="2" charset="0"/>
                <a:hlinkClick r:id="rId2"/>
              </a:rPr>
              <a:t>https://www.innovationleader.com/data-and-templates</a:t>
            </a:r>
            <a:r>
              <a:rPr lang="en-US" sz="2500" dirty="0">
                <a:latin typeface="Avenir Medium" panose="02000603020000020003" pitchFamily="2" charset="0"/>
              </a:rPr>
              <a:t> to browse and search.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6" y="1044575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661DF8D3-A1B5-42CE-8D76-7BF0E63F2B85}"/>
              </a:ext>
            </a:extLst>
          </p:cNvPr>
          <p:cNvSpPr txBox="1"/>
          <p:nvPr/>
        </p:nvSpPr>
        <p:spPr>
          <a:xfrm>
            <a:off x="11160949" y="2143"/>
            <a:ext cx="1031051" cy="369332"/>
          </a:xfrm>
          <a:prstGeom prst="rect">
            <a:avLst/>
          </a:prstGeom>
          <a:solidFill>
            <a:srgbClr val="4BC7E9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venir Medium" panose="02000603020000020003" pitchFamily="2" charset="0"/>
              </a:rPr>
              <a:t>Context</a:t>
            </a:r>
          </a:p>
        </p:txBody>
      </p:sp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A6F4581B-35BD-4592-9632-1F214F7BC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F10B6F9-845E-9743-A8F3-689F5924B9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5350" y="1416050"/>
            <a:ext cx="5329567" cy="381928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182044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995</Words>
  <Application>Microsoft Macintosh PowerPoint</Application>
  <PresentationFormat>Widescreen</PresentationFormat>
  <Paragraphs>98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Avenir Medium</vt:lpstr>
      <vt:lpstr>Avenir Next</vt:lpstr>
      <vt:lpstr>Avenir Roman</vt:lpstr>
      <vt:lpstr>Calibri</vt:lpstr>
      <vt:lpstr>Calibri Light</vt:lpstr>
      <vt:lpstr>Office Theme</vt:lpstr>
      <vt:lpstr>Best Practice Tools and Templates Defining Your Innovation Strategy, Vision &amp; Mission Developed inside a publicly-held manufacturing company </vt:lpstr>
      <vt:lpstr>Aligning on definitions and strategy is crucial</vt:lpstr>
      <vt:lpstr>PowerPoint Presentation</vt:lpstr>
      <vt:lpstr>PowerPoint Presentation</vt:lpstr>
      <vt:lpstr>PowerPoint Presentation</vt:lpstr>
      <vt:lpstr>PowerPoint Presentation</vt:lpstr>
      <vt:lpstr>For more…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\</dc:title>
  <dc:creator>Don Moi</dc:creator>
  <cp:lastModifiedBy>Microsoft Office User</cp:lastModifiedBy>
  <cp:revision>13</cp:revision>
  <dcterms:created xsi:type="dcterms:W3CDTF">2021-06-16T01:47:58Z</dcterms:created>
  <dcterms:modified xsi:type="dcterms:W3CDTF">2022-01-23T13:15:36Z</dcterms:modified>
</cp:coreProperties>
</file>