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9" autoAdjust="0"/>
    <p:restoredTop sz="94660"/>
  </p:normalViewPr>
  <p:slideViewPr>
    <p:cSldViewPr snapToGrid="0">
      <p:cViewPr varScale="1">
        <p:scale>
          <a:sx n="87" d="100"/>
          <a:sy n="87" d="100"/>
        </p:scale>
        <p:origin x="200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411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17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62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65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35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439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450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794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53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42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213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52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 bwMode="gray">
          <a:xfrm rot="16200000" flipH="1">
            <a:off x="-110476" y="2254648"/>
            <a:ext cx="2414787" cy="25736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sz="1200" dirty="0">
                <a:solidFill>
                  <a:srgbClr val="000000"/>
                </a:solidFill>
                <a:latin typeface="Gill Sans MT" panose="020B0502020104020203"/>
              </a:rPr>
              <a:t>-   Cash flow   + </a:t>
            </a:r>
          </a:p>
        </p:txBody>
      </p:sp>
      <p:sp>
        <p:nvSpPr>
          <p:cNvPr id="18" name="TextBox 17"/>
          <p:cNvSpPr txBox="1"/>
          <p:nvPr/>
        </p:nvSpPr>
        <p:spPr bwMode="gray">
          <a:xfrm flipH="1">
            <a:off x="2349735" y="1870931"/>
            <a:ext cx="1768343" cy="442035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pPr algn="ctr" defTabSz="1219170">
              <a:defRPr/>
            </a:pPr>
            <a:r>
              <a:rPr lang="en-US" sz="2400" dirty="0">
                <a:solidFill>
                  <a:srgbClr val="00B050"/>
                </a:solidFill>
                <a:latin typeface="Gill Sans MT" panose="020B0502020104020203"/>
              </a:rPr>
              <a:t>Launch</a:t>
            </a:r>
          </a:p>
        </p:txBody>
      </p:sp>
      <p:sp>
        <p:nvSpPr>
          <p:cNvPr id="19" name="TextBox 18"/>
          <p:cNvSpPr txBox="1"/>
          <p:nvPr/>
        </p:nvSpPr>
        <p:spPr bwMode="gray">
          <a:xfrm flipH="1">
            <a:off x="5630457" y="1475272"/>
            <a:ext cx="1768343" cy="44203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sz="2400" dirty="0">
                <a:solidFill>
                  <a:srgbClr val="00B050"/>
                </a:solidFill>
                <a:latin typeface="Gill Sans MT" panose="020B0502020104020203"/>
              </a:rPr>
              <a:t>Growth</a:t>
            </a:r>
          </a:p>
        </p:txBody>
      </p:sp>
      <p:sp>
        <p:nvSpPr>
          <p:cNvPr id="22" name="TextBox 21"/>
          <p:cNvSpPr txBox="1"/>
          <p:nvPr/>
        </p:nvSpPr>
        <p:spPr bwMode="gray">
          <a:xfrm flipH="1">
            <a:off x="11388033" y="2410445"/>
            <a:ext cx="953627" cy="25736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sz="1200" dirty="0">
                <a:solidFill>
                  <a:srgbClr val="000000"/>
                </a:solidFill>
                <a:latin typeface="Gill Sans MT" panose="020B0502020104020203"/>
              </a:rPr>
              <a:t>Time</a:t>
            </a:r>
          </a:p>
        </p:txBody>
      </p:sp>
      <p:sp>
        <p:nvSpPr>
          <p:cNvPr id="37" name="TextBox 36"/>
          <p:cNvSpPr txBox="1"/>
          <p:nvPr/>
        </p:nvSpPr>
        <p:spPr bwMode="gray">
          <a:xfrm flipH="1">
            <a:off x="1191" y="1260821"/>
            <a:ext cx="1396636" cy="611312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pPr algn="ctr" defTabSz="1219170">
              <a:lnSpc>
                <a:spcPts val="2133"/>
              </a:lnSpc>
              <a:defRPr/>
            </a:pPr>
            <a:r>
              <a:rPr lang="en-US" sz="1867" b="1" dirty="0">
                <a:solidFill>
                  <a:srgbClr val="00B050"/>
                </a:solidFill>
                <a:latin typeface="Gill Sans MT" panose="020B0502020104020203"/>
              </a:rPr>
              <a:t>Business Lifecycle</a:t>
            </a:r>
          </a:p>
        </p:txBody>
      </p:sp>
      <p:sp>
        <p:nvSpPr>
          <p:cNvPr id="38" name="TextBox 37"/>
          <p:cNvSpPr txBox="1"/>
          <p:nvPr/>
        </p:nvSpPr>
        <p:spPr bwMode="gray">
          <a:xfrm flipH="1">
            <a:off x="38670" y="2894469"/>
            <a:ext cx="1321679" cy="611312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pPr algn="ctr" defTabSz="1219170">
              <a:lnSpc>
                <a:spcPts val="2133"/>
              </a:lnSpc>
              <a:defRPr/>
            </a:pPr>
            <a:r>
              <a:rPr lang="en-US" sz="1867" b="1" dirty="0">
                <a:solidFill>
                  <a:srgbClr val="006BB6"/>
                </a:solidFill>
                <a:latin typeface="Gill Sans MT" panose="020B0502020104020203"/>
              </a:rPr>
              <a:t>Maturity Model</a:t>
            </a:r>
          </a:p>
        </p:txBody>
      </p:sp>
      <p:sp>
        <p:nvSpPr>
          <p:cNvPr id="20" name="TextBox 19"/>
          <p:cNvSpPr txBox="1"/>
          <p:nvPr/>
        </p:nvSpPr>
        <p:spPr bwMode="gray">
          <a:xfrm flipH="1">
            <a:off x="7964183" y="1057861"/>
            <a:ext cx="1768343" cy="44203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sz="2400" dirty="0">
                <a:solidFill>
                  <a:srgbClr val="00B050"/>
                </a:solidFill>
                <a:latin typeface="Gill Sans MT" panose="020B0502020104020203"/>
              </a:rPr>
              <a:t>Maturity</a:t>
            </a:r>
          </a:p>
        </p:txBody>
      </p:sp>
      <p:sp>
        <p:nvSpPr>
          <p:cNvPr id="21" name="TextBox 20"/>
          <p:cNvSpPr txBox="1"/>
          <p:nvPr/>
        </p:nvSpPr>
        <p:spPr bwMode="gray">
          <a:xfrm flipH="1">
            <a:off x="10626622" y="1294942"/>
            <a:ext cx="1768343" cy="44203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sz="2400" dirty="0">
                <a:solidFill>
                  <a:srgbClr val="00B050"/>
                </a:solidFill>
                <a:latin typeface="Gill Sans MT" panose="020B0502020104020203"/>
              </a:rPr>
              <a:t>Decline</a:t>
            </a:r>
          </a:p>
        </p:txBody>
      </p:sp>
      <p:sp>
        <p:nvSpPr>
          <p:cNvPr id="79" name="Title 1">
            <a:extLst>
              <a:ext uri="{FF2B5EF4-FFF2-40B4-BE49-F238E27FC236}">
                <a16:creationId xmlns:a16="http://schemas.microsoft.com/office/drawing/2014/main" id="{94518E78-7651-EF45-A672-58E097F14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809" y="215702"/>
            <a:ext cx="11328400" cy="50106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Gill Sans MT" panose="020B0502020104020203" pitchFamily="34" charset="0"/>
              </a:rPr>
              <a:t>Maturity Model: Accelerating ROI by De-Risking Investments</a:t>
            </a:r>
          </a:p>
        </p:txBody>
      </p:sp>
      <p:grpSp>
        <p:nvGrpSpPr>
          <p:cNvPr id="83" name="Group 82"/>
          <p:cNvGrpSpPr/>
          <p:nvPr/>
        </p:nvGrpSpPr>
        <p:grpSpPr>
          <a:xfrm>
            <a:off x="1184249" y="1027309"/>
            <a:ext cx="10824375" cy="1969841"/>
            <a:chOff x="678053" y="1331376"/>
            <a:chExt cx="11155680" cy="2639755"/>
          </a:xfrm>
        </p:grpSpPr>
        <p:sp>
          <p:nvSpPr>
            <p:cNvPr id="84" name="Freeform 83"/>
            <p:cNvSpPr/>
            <p:nvPr/>
          </p:nvSpPr>
          <p:spPr bwMode="gray">
            <a:xfrm>
              <a:off x="678053" y="1331376"/>
              <a:ext cx="11155680" cy="2639755"/>
            </a:xfrm>
            <a:custGeom>
              <a:avLst/>
              <a:gdLst>
                <a:gd name="connsiteX0" fmla="*/ 0 w 10695904"/>
                <a:gd name="connsiteY0" fmla="*/ 1924434 h 2963462"/>
                <a:gd name="connsiteX1" fmla="*/ 2060619 w 10695904"/>
                <a:gd name="connsiteY1" fmla="*/ 2896788 h 2963462"/>
                <a:gd name="connsiteX2" fmla="*/ 5273898 w 10695904"/>
                <a:gd name="connsiteY2" fmla="*/ 275938 h 2963462"/>
                <a:gd name="connsiteX3" fmla="*/ 8094371 w 10695904"/>
                <a:gd name="connsiteY3" fmla="*/ 230862 h 2963462"/>
                <a:gd name="connsiteX4" fmla="*/ 10695904 w 10695904"/>
                <a:gd name="connsiteY4" fmla="*/ 1628219 h 2963462"/>
                <a:gd name="connsiteX5" fmla="*/ 10695904 w 10695904"/>
                <a:gd name="connsiteY5" fmla="*/ 1628219 h 2963462"/>
                <a:gd name="connsiteX0" fmla="*/ 0 w 10695904"/>
                <a:gd name="connsiteY0" fmla="*/ 1962993 h 3002021"/>
                <a:gd name="connsiteX1" fmla="*/ 2060619 w 10695904"/>
                <a:gd name="connsiteY1" fmla="*/ 2935347 h 3002021"/>
                <a:gd name="connsiteX2" fmla="*/ 5273898 w 10695904"/>
                <a:gd name="connsiteY2" fmla="*/ 314497 h 3002021"/>
                <a:gd name="connsiteX3" fmla="*/ 8094371 w 10695904"/>
                <a:gd name="connsiteY3" fmla="*/ 196851 h 3002021"/>
                <a:gd name="connsiteX4" fmla="*/ 10695904 w 10695904"/>
                <a:gd name="connsiteY4" fmla="*/ 1666778 h 3002021"/>
                <a:gd name="connsiteX5" fmla="*/ 10695904 w 10695904"/>
                <a:gd name="connsiteY5" fmla="*/ 1666778 h 3002021"/>
                <a:gd name="connsiteX0" fmla="*/ 0 w 10695904"/>
                <a:gd name="connsiteY0" fmla="*/ 2054562 h 3093590"/>
                <a:gd name="connsiteX1" fmla="*/ 2060619 w 10695904"/>
                <a:gd name="connsiteY1" fmla="*/ 3026916 h 3093590"/>
                <a:gd name="connsiteX2" fmla="*/ 5273898 w 10695904"/>
                <a:gd name="connsiteY2" fmla="*/ 406066 h 3093590"/>
                <a:gd name="connsiteX3" fmla="*/ 8094371 w 10695904"/>
                <a:gd name="connsiteY3" fmla="*/ 143278 h 3093590"/>
                <a:gd name="connsiteX4" fmla="*/ 10695904 w 10695904"/>
                <a:gd name="connsiteY4" fmla="*/ 1758347 h 3093590"/>
                <a:gd name="connsiteX5" fmla="*/ 10695904 w 10695904"/>
                <a:gd name="connsiteY5" fmla="*/ 1758347 h 3093590"/>
                <a:gd name="connsiteX0" fmla="*/ 0 w 10695904"/>
                <a:gd name="connsiteY0" fmla="*/ 2009295 h 3041255"/>
                <a:gd name="connsiteX1" fmla="*/ 2060619 w 10695904"/>
                <a:gd name="connsiteY1" fmla="*/ 2981649 h 3041255"/>
                <a:gd name="connsiteX2" fmla="*/ 5273898 w 10695904"/>
                <a:gd name="connsiteY2" fmla="*/ 484169 h 3041255"/>
                <a:gd name="connsiteX3" fmla="*/ 8094371 w 10695904"/>
                <a:gd name="connsiteY3" fmla="*/ 98011 h 3041255"/>
                <a:gd name="connsiteX4" fmla="*/ 10695904 w 10695904"/>
                <a:gd name="connsiteY4" fmla="*/ 1713080 h 3041255"/>
                <a:gd name="connsiteX5" fmla="*/ 10695904 w 10695904"/>
                <a:gd name="connsiteY5" fmla="*/ 1713080 h 3041255"/>
                <a:gd name="connsiteX0" fmla="*/ 0 w 10695904"/>
                <a:gd name="connsiteY0" fmla="*/ 2011858 h 3112956"/>
                <a:gd name="connsiteX1" fmla="*/ 3419976 w 10695904"/>
                <a:gd name="connsiteY1" fmla="*/ 3058087 h 3112956"/>
                <a:gd name="connsiteX2" fmla="*/ 5273898 w 10695904"/>
                <a:gd name="connsiteY2" fmla="*/ 486732 h 3112956"/>
                <a:gd name="connsiteX3" fmla="*/ 8094371 w 10695904"/>
                <a:gd name="connsiteY3" fmla="*/ 100574 h 3112956"/>
                <a:gd name="connsiteX4" fmla="*/ 10695904 w 10695904"/>
                <a:gd name="connsiteY4" fmla="*/ 1715643 h 3112956"/>
                <a:gd name="connsiteX5" fmla="*/ 10695904 w 10695904"/>
                <a:gd name="connsiteY5" fmla="*/ 1715643 h 3112956"/>
                <a:gd name="connsiteX0" fmla="*/ 0 w 10695904"/>
                <a:gd name="connsiteY0" fmla="*/ 2011858 h 3240686"/>
                <a:gd name="connsiteX1" fmla="*/ 1845854 w 10695904"/>
                <a:gd name="connsiteY1" fmla="*/ 2918147 h 3240686"/>
                <a:gd name="connsiteX2" fmla="*/ 3419976 w 10695904"/>
                <a:gd name="connsiteY2" fmla="*/ 3058087 h 3240686"/>
                <a:gd name="connsiteX3" fmla="*/ 5273898 w 10695904"/>
                <a:gd name="connsiteY3" fmla="*/ 486732 h 3240686"/>
                <a:gd name="connsiteX4" fmla="*/ 8094371 w 10695904"/>
                <a:gd name="connsiteY4" fmla="*/ 100574 h 3240686"/>
                <a:gd name="connsiteX5" fmla="*/ 10695904 w 10695904"/>
                <a:gd name="connsiteY5" fmla="*/ 1715643 h 3240686"/>
                <a:gd name="connsiteX6" fmla="*/ 10695904 w 10695904"/>
                <a:gd name="connsiteY6" fmla="*/ 1715643 h 3240686"/>
                <a:gd name="connsiteX0" fmla="*/ 0 w 10695904"/>
                <a:gd name="connsiteY0" fmla="*/ 2011858 h 3208068"/>
                <a:gd name="connsiteX1" fmla="*/ 2611258 w 10695904"/>
                <a:gd name="connsiteY1" fmla="*/ 2807336 h 3208068"/>
                <a:gd name="connsiteX2" fmla="*/ 3419976 w 10695904"/>
                <a:gd name="connsiteY2" fmla="*/ 3058087 h 3208068"/>
                <a:gd name="connsiteX3" fmla="*/ 5273898 w 10695904"/>
                <a:gd name="connsiteY3" fmla="*/ 486732 h 3208068"/>
                <a:gd name="connsiteX4" fmla="*/ 8094371 w 10695904"/>
                <a:gd name="connsiteY4" fmla="*/ 100574 h 3208068"/>
                <a:gd name="connsiteX5" fmla="*/ 10695904 w 10695904"/>
                <a:gd name="connsiteY5" fmla="*/ 1715643 h 3208068"/>
                <a:gd name="connsiteX6" fmla="*/ 10695904 w 10695904"/>
                <a:gd name="connsiteY6" fmla="*/ 1715643 h 3208068"/>
                <a:gd name="connsiteX0" fmla="*/ 0 w 10695904"/>
                <a:gd name="connsiteY0" fmla="*/ 2002635 h 2999479"/>
                <a:gd name="connsiteX1" fmla="*/ 2611258 w 10695904"/>
                <a:gd name="connsiteY1" fmla="*/ 2798113 h 2999479"/>
                <a:gd name="connsiteX2" fmla="*/ 4301722 w 10695904"/>
                <a:gd name="connsiteY2" fmla="*/ 2771836 h 2999479"/>
                <a:gd name="connsiteX3" fmla="*/ 5273898 w 10695904"/>
                <a:gd name="connsiteY3" fmla="*/ 477509 h 2999479"/>
                <a:gd name="connsiteX4" fmla="*/ 8094371 w 10695904"/>
                <a:gd name="connsiteY4" fmla="*/ 91351 h 2999479"/>
                <a:gd name="connsiteX5" fmla="*/ 10695904 w 10695904"/>
                <a:gd name="connsiteY5" fmla="*/ 1706420 h 2999479"/>
                <a:gd name="connsiteX6" fmla="*/ 10695904 w 10695904"/>
                <a:gd name="connsiteY6" fmla="*/ 1706420 h 2999479"/>
                <a:gd name="connsiteX0" fmla="*/ 0 w 10695904"/>
                <a:gd name="connsiteY0" fmla="*/ 2075879 h 3086279"/>
                <a:gd name="connsiteX1" fmla="*/ 2611258 w 10695904"/>
                <a:gd name="connsiteY1" fmla="*/ 2871357 h 3086279"/>
                <a:gd name="connsiteX2" fmla="*/ 4301722 w 10695904"/>
                <a:gd name="connsiteY2" fmla="*/ 2845080 h 3086279"/>
                <a:gd name="connsiteX3" fmla="*/ 5904592 w 10695904"/>
                <a:gd name="connsiteY3" fmla="*/ 356833 h 3086279"/>
                <a:gd name="connsiteX4" fmla="*/ 8094371 w 10695904"/>
                <a:gd name="connsiteY4" fmla="*/ 164595 h 3086279"/>
                <a:gd name="connsiteX5" fmla="*/ 10695904 w 10695904"/>
                <a:gd name="connsiteY5" fmla="*/ 1779664 h 3086279"/>
                <a:gd name="connsiteX6" fmla="*/ 10695904 w 10695904"/>
                <a:gd name="connsiteY6" fmla="*/ 1779664 h 3086279"/>
                <a:gd name="connsiteX0" fmla="*/ 0 w 10695904"/>
                <a:gd name="connsiteY0" fmla="*/ 2080357 h 3144838"/>
                <a:gd name="connsiteX1" fmla="*/ 2611258 w 10695904"/>
                <a:gd name="connsiteY1" fmla="*/ 2875835 h 3144838"/>
                <a:gd name="connsiteX2" fmla="*/ 4301722 w 10695904"/>
                <a:gd name="connsiteY2" fmla="*/ 2932666 h 3144838"/>
                <a:gd name="connsiteX3" fmla="*/ 5904592 w 10695904"/>
                <a:gd name="connsiteY3" fmla="*/ 361311 h 3144838"/>
                <a:gd name="connsiteX4" fmla="*/ 8094371 w 10695904"/>
                <a:gd name="connsiteY4" fmla="*/ 169073 h 3144838"/>
                <a:gd name="connsiteX5" fmla="*/ 10695904 w 10695904"/>
                <a:gd name="connsiteY5" fmla="*/ 1784142 h 3144838"/>
                <a:gd name="connsiteX6" fmla="*/ 10695904 w 10695904"/>
                <a:gd name="connsiteY6" fmla="*/ 1784142 h 3144838"/>
                <a:gd name="connsiteX0" fmla="*/ 0 w 10695904"/>
                <a:gd name="connsiteY0" fmla="*/ 2080357 h 3041422"/>
                <a:gd name="connsiteX1" fmla="*/ 1870348 w 10695904"/>
                <a:gd name="connsiteY1" fmla="*/ 2497228 h 3041422"/>
                <a:gd name="connsiteX2" fmla="*/ 4301722 w 10695904"/>
                <a:gd name="connsiteY2" fmla="*/ 2932666 h 3041422"/>
                <a:gd name="connsiteX3" fmla="*/ 5904592 w 10695904"/>
                <a:gd name="connsiteY3" fmla="*/ 361311 h 3041422"/>
                <a:gd name="connsiteX4" fmla="*/ 8094371 w 10695904"/>
                <a:gd name="connsiteY4" fmla="*/ 169073 h 3041422"/>
                <a:gd name="connsiteX5" fmla="*/ 10695904 w 10695904"/>
                <a:gd name="connsiteY5" fmla="*/ 1784142 h 3041422"/>
                <a:gd name="connsiteX6" fmla="*/ 10695904 w 10695904"/>
                <a:gd name="connsiteY6" fmla="*/ 1784142 h 3041422"/>
                <a:gd name="connsiteX0" fmla="*/ 0 w 10695904"/>
                <a:gd name="connsiteY0" fmla="*/ 2080357 h 3011801"/>
                <a:gd name="connsiteX1" fmla="*/ 1894840 w 10695904"/>
                <a:gd name="connsiteY1" fmla="*/ 2312542 h 3011801"/>
                <a:gd name="connsiteX2" fmla="*/ 4301722 w 10695904"/>
                <a:gd name="connsiteY2" fmla="*/ 2932666 h 3011801"/>
                <a:gd name="connsiteX3" fmla="*/ 5904592 w 10695904"/>
                <a:gd name="connsiteY3" fmla="*/ 361311 h 3011801"/>
                <a:gd name="connsiteX4" fmla="*/ 8094371 w 10695904"/>
                <a:gd name="connsiteY4" fmla="*/ 169073 h 3011801"/>
                <a:gd name="connsiteX5" fmla="*/ 10695904 w 10695904"/>
                <a:gd name="connsiteY5" fmla="*/ 1784142 h 3011801"/>
                <a:gd name="connsiteX6" fmla="*/ 10695904 w 10695904"/>
                <a:gd name="connsiteY6" fmla="*/ 1784142 h 3011801"/>
                <a:gd name="connsiteX0" fmla="*/ 0 w 10695904"/>
                <a:gd name="connsiteY0" fmla="*/ 2080357 h 3013070"/>
                <a:gd name="connsiteX1" fmla="*/ 1894840 w 10695904"/>
                <a:gd name="connsiteY1" fmla="*/ 2321776 h 3013070"/>
                <a:gd name="connsiteX2" fmla="*/ 4301722 w 10695904"/>
                <a:gd name="connsiteY2" fmla="*/ 2932666 h 3013070"/>
                <a:gd name="connsiteX3" fmla="*/ 5904592 w 10695904"/>
                <a:gd name="connsiteY3" fmla="*/ 361311 h 3013070"/>
                <a:gd name="connsiteX4" fmla="*/ 8094371 w 10695904"/>
                <a:gd name="connsiteY4" fmla="*/ 169073 h 3013070"/>
                <a:gd name="connsiteX5" fmla="*/ 10695904 w 10695904"/>
                <a:gd name="connsiteY5" fmla="*/ 1784142 h 3013070"/>
                <a:gd name="connsiteX6" fmla="*/ 10695904 w 10695904"/>
                <a:gd name="connsiteY6" fmla="*/ 1784142 h 3013070"/>
                <a:gd name="connsiteX0" fmla="*/ 0 w 10695904"/>
                <a:gd name="connsiteY0" fmla="*/ 1981634 h 2914347"/>
                <a:gd name="connsiteX1" fmla="*/ 1894840 w 10695904"/>
                <a:gd name="connsiteY1" fmla="*/ 2223053 h 2914347"/>
                <a:gd name="connsiteX2" fmla="*/ 4301722 w 10695904"/>
                <a:gd name="connsiteY2" fmla="*/ 2833943 h 2914347"/>
                <a:gd name="connsiteX3" fmla="*/ 5904592 w 10695904"/>
                <a:gd name="connsiteY3" fmla="*/ 262588 h 2914347"/>
                <a:gd name="connsiteX4" fmla="*/ 8510751 w 10695904"/>
                <a:gd name="connsiteY4" fmla="*/ 245801 h 2914347"/>
                <a:gd name="connsiteX5" fmla="*/ 10695904 w 10695904"/>
                <a:gd name="connsiteY5" fmla="*/ 1685419 h 2914347"/>
                <a:gd name="connsiteX6" fmla="*/ 10695904 w 10695904"/>
                <a:gd name="connsiteY6" fmla="*/ 1685419 h 2914347"/>
                <a:gd name="connsiteX0" fmla="*/ 0 w 10695904"/>
                <a:gd name="connsiteY0" fmla="*/ 2004887 h 2937600"/>
                <a:gd name="connsiteX1" fmla="*/ 1894840 w 10695904"/>
                <a:gd name="connsiteY1" fmla="*/ 2246306 h 2937600"/>
                <a:gd name="connsiteX2" fmla="*/ 4301722 w 10695904"/>
                <a:gd name="connsiteY2" fmla="*/ 2857196 h 2937600"/>
                <a:gd name="connsiteX3" fmla="*/ 5904592 w 10695904"/>
                <a:gd name="connsiteY3" fmla="*/ 285841 h 2937600"/>
                <a:gd name="connsiteX4" fmla="*/ 8314808 w 10695904"/>
                <a:gd name="connsiteY4" fmla="*/ 222883 h 2937600"/>
                <a:gd name="connsiteX5" fmla="*/ 10695904 w 10695904"/>
                <a:gd name="connsiteY5" fmla="*/ 1708672 h 2937600"/>
                <a:gd name="connsiteX6" fmla="*/ 10695904 w 10695904"/>
                <a:gd name="connsiteY6" fmla="*/ 1708672 h 2937600"/>
                <a:gd name="connsiteX0" fmla="*/ 0 w 10695904"/>
                <a:gd name="connsiteY0" fmla="*/ 1978137 h 2908129"/>
                <a:gd name="connsiteX1" fmla="*/ 1894840 w 10695904"/>
                <a:gd name="connsiteY1" fmla="*/ 2219556 h 2908129"/>
                <a:gd name="connsiteX2" fmla="*/ 4301722 w 10695904"/>
                <a:gd name="connsiteY2" fmla="*/ 2830446 h 2908129"/>
                <a:gd name="connsiteX3" fmla="*/ 5990316 w 10695904"/>
                <a:gd name="connsiteY3" fmla="*/ 305261 h 2908129"/>
                <a:gd name="connsiteX4" fmla="*/ 8314808 w 10695904"/>
                <a:gd name="connsiteY4" fmla="*/ 196133 h 2908129"/>
                <a:gd name="connsiteX5" fmla="*/ 10695904 w 10695904"/>
                <a:gd name="connsiteY5" fmla="*/ 1681922 h 2908129"/>
                <a:gd name="connsiteX6" fmla="*/ 10695904 w 10695904"/>
                <a:gd name="connsiteY6" fmla="*/ 1681922 h 2908129"/>
                <a:gd name="connsiteX0" fmla="*/ 0 w 10695904"/>
                <a:gd name="connsiteY0" fmla="*/ 1878889 h 2780678"/>
                <a:gd name="connsiteX1" fmla="*/ 1894840 w 10695904"/>
                <a:gd name="connsiteY1" fmla="*/ 2120308 h 2780678"/>
                <a:gd name="connsiteX2" fmla="*/ 4301722 w 10695904"/>
                <a:gd name="connsiteY2" fmla="*/ 2731198 h 2780678"/>
                <a:gd name="connsiteX3" fmla="*/ 5556532 w 10695904"/>
                <a:gd name="connsiteY3" fmla="*/ 707460 h 2780678"/>
                <a:gd name="connsiteX4" fmla="*/ 5990316 w 10695904"/>
                <a:gd name="connsiteY4" fmla="*/ 206013 h 2780678"/>
                <a:gd name="connsiteX5" fmla="*/ 8314808 w 10695904"/>
                <a:gd name="connsiteY5" fmla="*/ 96885 h 2780678"/>
                <a:gd name="connsiteX6" fmla="*/ 10695904 w 10695904"/>
                <a:gd name="connsiteY6" fmla="*/ 1582674 h 2780678"/>
                <a:gd name="connsiteX7" fmla="*/ 10695904 w 10695904"/>
                <a:gd name="connsiteY7" fmla="*/ 1582674 h 2780678"/>
                <a:gd name="connsiteX0" fmla="*/ 0 w 10695904"/>
                <a:gd name="connsiteY0" fmla="*/ 1890654 h 2775566"/>
                <a:gd name="connsiteX1" fmla="*/ 1894840 w 10695904"/>
                <a:gd name="connsiteY1" fmla="*/ 2132073 h 2775566"/>
                <a:gd name="connsiteX2" fmla="*/ 4301722 w 10695904"/>
                <a:gd name="connsiteY2" fmla="*/ 2742963 h 2775566"/>
                <a:gd name="connsiteX3" fmla="*/ 5403451 w 10695904"/>
                <a:gd name="connsiteY3" fmla="*/ 1051661 h 2775566"/>
                <a:gd name="connsiteX4" fmla="*/ 5990316 w 10695904"/>
                <a:gd name="connsiteY4" fmla="*/ 217778 h 2775566"/>
                <a:gd name="connsiteX5" fmla="*/ 8314808 w 10695904"/>
                <a:gd name="connsiteY5" fmla="*/ 108650 h 2775566"/>
                <a:gd name="connsiteX6" fmla="*/ 10695904 w 10695904"/>
                <a:gd name="connsiteY6" fmla="*/ 1594439 h 2775566"/>
                <a:gd name="connsiteX7" fmla="*/ 10695904 w 10695904"/>
                <a:gd name="connsiteY7" fmla="*/ 1594439 h 2775566"/>
                <a:gd name="connsiteX0" fmla="*/ 0 w 10695904"/>
                <a:gd name="connsiteY0" fmla="*/ 1907775 h 2792685"/>
                <a:gd name="connsiteX1" fmla="*/ 1894840 w 10695904"/>
                <a:gd name="connsiteY1" fmla="*/ 2149194 h 2792685"/>
                <a:gd name="connsiteX2" fmla="*/ 4301722 w 10695904"/>
                <a:gd name="connsiteY2" fmla="*/ 2760084 h 2792685"/>
                <a:gd name="connsiteX3" fmla="*/ 5403451 w 10695904"/>
                <a:gd name="connsiteY3" fmla="*/ 1068782 h 2792685"/>
                <a:gd name="connsiteX4" fmla="*/ 6235245 w 10695904"/>
                <a:gd name="connsiteY4" fmla="*/ 188728 h 2792685"/>
                <a:gd name="connsiteX5" fmla="*/ 8314808 w 10695904"/>
                <a:gd name="connsiteY5" fmla="*/ 125771 h 2792685"/>
                <a:gd name="connsiteX6" fmla="*/ 10695904 w 10695904"/>
                <a:gd name="connsiteY6" fmla="*/ 1611560 h 2792685"/>
                <a:gd name="connsiteX7" fmla="*/ 10695904 w 10695904"/>
                <a:gd name="connsiteY7" fmla="*/ 1611560 h 2792685"/>
                <a:gd name="connsiteX0" fmla="*/ 0 w 10695904"/>
                <a:gd name="connsiteY0" fmla="*/ 1909033 h 2792625"/>
                <a:gd name="connsiteX1" fmla="*/ 1894840 w 10695904"/>
                <a:gd name="connsiteY1" fmla="*/ 2150452 h 2792625"/>
                <a:gd name="connsiteX2" fmla="*/ 4301722 w 10695904"/>
                <a:gd name="connsiteY2" fmla="*/ 2761342 h 2792625"/>
                <a:gd name="connsiteX3" fmla="*/ 5458561 w 10695904"/>
                <a:gd name="connsiteY3" fmla="*/ 1097742 h 2792625"/>
                <a:gd name="connsiteX4" fmla="*/ 6235245 w 10695904"/>
                <a:gd name="connsiteY4" fmla="*/ 189986 h 2792625"/>
                <a:gd name="connsiteX5" fmla="*/ 8314808 w 10695904"/>
                <a:gd name="connsiteY5" fmla="*/ 127029 h 2792625"/>
                <a:gd name="connsiteX6" fmla="*/ 10695904 w 10695904"/>
                <a:gd name="connsiteY6" fmla="*/ 1612818 h 2792625"/>
                <a:gd name="connsiteX7" fmla="*/ 10695904 w 10695904"/>
                <a:gd name="connsiteY7" fmla="*/ 1612818 h 2792625"/>
                <a:gd name="connsiteX0" fmla="*/ 0 w 10695904"/>
                <a:gd name="connsiteY0" fmla="*/ 1924352 h 2794113"/>
                <a:gd name="connsiteX1" fmla="*/ 1894840 w 10695904"/>
                <a:gd name="connsiteY1" fmla="*/ 2165771 h 2794113"/>
                <a:gd name="connsiteX2" fmla="*/ 4301722 w 10695904"/>
                <a:gd name="connsiteY2" fmla="*/ 2776661 h 2794113"/>
                <a:gd name="connsiteX3" fmla="*/ 5334612 w 10695904"/>
                <a:gd name="connsiteY3" fmla="*/ 1429051 h 2794113"/>
                <a:gd name="connsiteX4" fmla="*/ 6235245 w 10695904"/>
                <a:gd name="connsiteY4" fmla="*/ 205305 h 2794113"/>
                <a:gd name="connsiteX5" fmla="*/ 8314808 w 10695904"/>
                <a:gd name="connsiteY5" fmla="*/ 142348 h 2794113"/>
                <a:gd name="connsiteX6" fmla="*/ 10695904 w 10695904"/>
                <a:gd name="connsiteY6" fmla="*/ 1628137 h 2794113"/>
                <a:gd name="connsiteX7" fmla="*/ 10695904 w 10695904"/>
                <a:gd name="connsiteY7" fmla="*/ 1628137 h 2794113"/>
                <a:gd name="connsiteX0" fmla="*/ 0 w 10695904"/>
                <a:gd name="connsiteY0" fmla="*/ 1924354 h 2794113"/>
                <a:gd name="connsiteX1" fmla="*/ 1894840 w 10695904"/>
                <a:gd name="connsiteY1" fmla="*/ 2165773 h 2794113"/>
                <a:gd name="connsiteX2" fmla="*/ 4301722 w 10695904"/>
                <a:gd name="connsiteY2" fmla="*/ 2776663 h 2794113"/>
                <a:gd name="connsiteX3" fmla="*/ 5334612 w 10695904"/>
                <a:gd name="connsiteY3" fmla="*/ 1429053 h 2794113"/>
                <a:gd name="connsiteX4" fmla="*/ 6285413 w 10695904"/>
                <a:gd name="connsiteY4" fmla="*/ 205307 h 2794113"/>
                <a:gd name="connsiteX5" fmla="*/ 8314808 w 10695904"/>
                <a:gd name="connsiteY5" fmla="*/ 142350 h 2794113"/>
                <a:gd name="connsiteX6" fmla="*/ 10695904 w 10695904"/>
                <a:gd name="connsiteY6" fmla="*/ 1628139 h 2794113"/>
                <a:gd name="connsiteX7" fmla="*/ 10695904 w 10695904"/>
                <a:gd name="connsiteY7" fmla="*/ 1628139 h 2794113"/>
                <a:gd name="connsiteX0" fmla="*/ 0 w 10695904"/>
                <a:gd name="connsiteY0" fmla="*/ 1947507 h 2803667"/>
                <a:gd name="connsiteX1" fmla="*/ 1894840 w 10695904"/>
                <a:gd name="connsiteY1" fmla="*/ 2188926 h 2803667"/>
                <a:gd name="connsiteX2" fmla="*/ 4301722 w 10695904"/>
                <a:gd name="connsiteY2" fmla="*/ 2799816 h 2803667"/>
                <a:gd name="connsiteX3" fmla="*/ 5157039 w 10695904"/>
                <a:gd name="connsiteY3" fmla="*/ 1876985 h 2803667"/>
                <a:gd name="connsiteX4" fmla="*/ 6285413 w 10695904"/>
                <a:gd name="connsiteY4" fmla="*/ 228460 h 2803667"/>
                <a:gd name="connsiteX5" fmla="*/ 8314808 w 10695904"/>
                <a:gd name="connsiteY5" fmla="*/ 165503 h 2803667"/>
                <a:gd name="connsiteX6" fmla="*/ 10695904 w 10695904"/>
                <a:gd name="connsiteY6" fmla="*/ 1651292 h 2803667"/>
                <a:gd name="connsiteX7" fmla="*/ 10695904 w 10695904"/>
                <a:gd name="connsiteY7" fmla="*/ 1651292 h 2803667"/>
                <a:gd name="connsiteX0" fmla="*/ 0 w 10695904"/>
                <a:gd name="connsiteY0" fmla="*/ 1938282 h 2794442"/>
                <a:gd name="connsiteX1" fmla="*/ 1894840 w 10695904"/>
                <a:gd name="connsiteY1" fmla="*/ 2179701 h 2794442"/>
                <a:gd name="connsiteX2" fmla="*/ 4301722 w 10695904"/>
                <a:gd name="connsiteY2" fmla="*/ 2790591 h 2794442"/>
                <a:gd name="connsiteX3" fmla="*/ 5157039 w 10695904"/>
                <a:gd name="connsiteY3" fmla="*/ 1867760 h 2794442"/>
                <a:gd name="connsiteX4" fmla="*/ 6224181 w 10695904"/>
                <a:gd name="connsiteY4" fmla="*/ 237704 h 2794442"/>
                <a:gd name="connsiteX5" fmla="*/ 8314808 w 10695904"/>
                <a:gd name="connsiteY5" fmla="*/ 156278 h 2794442"/>
                <a:gd name="connsiteX6" fmla="*/ 10695904 w 10695904"/>
                <a:gd name="connsiteY6" fmla="*/ 1642067 h 2794442"/>
                <a:gd name="connsiteX7" fmla="*/ 10695904 w 10695904"/>
                <a:gd name="connsiteY7" fmla="*/ 1642067 h 2794442"/>
                <a:gd name="connsiteX0" fmla="*/ 0 w 10695904"/>
                <a:gd name="connsiteY0" fmla="*/ 1933827 h 2789987"/>
                <a:gd name="connsiteX1" fmla="*/ 1894840 w 10695904"/>
                <a:gd name="connsiteY1" fmla="*/ 2175246 h 2789987"/>
                <a:gd name="connsiteX2" fmla="*/ 4301722 w 10695904"/>
                <a:gd name="connsiteY2" fmla="*/ 2786136 h 2789987"/>
                <a:gd name="connsiteX3" fmla="*/ 5157039 w 10695904"/>
                <a:gd name="connsiteY3" fmla="*/ 1863305 h 2789987"/>
                <a:gd name="connsiteX4" fmla="*/ 6267043 w 10695904"/>
                <a:gd name="connsiteY4" fmla="*/ 242481 h 2789987"/>
                <a:gd name="connsiteX5" fmla="*/ 8314808 w 10695904"/>
                <a:gd name="connsiteY5" fmla="*/ 151823 h 2789987"/>
                <a:gd name="connsiteX6" fmla="*/ 10695904 w 10695904"/>
                <a:gd name="connsiteY6" fmla="*/ 1637612 h 2789987"/>
                <a:gd name="connsiteX7" fmla="*/ 10695904 w 10695904"/>
                <a:gd name="connsiteY7" fmla="*/ 1637612 h 2789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695904" h="2789987">
                  <a:moveTo>
                    <a:pt x="0" y="1933827"/>
                  </a:moveTo>
                  <a:cubicBezTo>
                    <a:pt x="307642" y="2084875"/>
                    <a:pt x="1324844" y="2000875"/>
                    <a:pt x="1894840" y="2175246"/>
                  </a:cubicBezTo>
                  <a:cubicBezTo>
                    <a:pt x="2464836" y="2349617"/>
                    <a:pt x="3758022" y="2838126"/>
                    <a:pt x="4301722" y="2786136"/>
                  </a:cubicBezTo>
                  <a:cubicBezTo>
                    <a:pt x="4845422" y="2734146"/>
                    <a:pt x="4875607" y="2284169"/>
                    <a:pt x="5157039" y="1863305"/>
                  </a:cubicBezTo>
                  <a:cubicBezTo>
                    <a:pt x="5438471" y="1442441"/>
                    <a:pt x="5740748" y="527728"/>
                    <a:pt x="6267043" y="242481"/>
                  </a:cubicBezTo>
                  <a:cubicBezTo>
                    <a:pt x="6793338" y="-42766"/>
                    <a:pt x="7576665" y="-80699"/>
                    <a:pt x="8314808" y="151823"/>
                  </a:cubicBezTo>
                  <a:cubicBezTo>
                    <a:pt x="9052952" y="384345"/>
                    <a:pt x="10262315" y="1368434"/>
                    <a:pt x="10695904" y="1637612"/>
                  </a:cubicBezTo>
                  <a:lnTo>
                    <a:pt x="10695904" y="1637612"/>
                  </a:lnTo>
                </a:path>
              </a:pathLst>
            </a:cu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1219170">
                <a:defRPr/>
              </a:pPr>
              <a:endParaRPr lang="en-US">
                <a:solidFill>
                  <a:srgbClr val="000000"/>
                </a:solidFill>
                <a:latin typeface="Gill Sans MT" panose="020B0502020104020203"/>
              </a:endParaRPr>
            </a:p>
          </p:txBody>
        </p:sp>
        <p:cxnSp>
          <p:nvCxnSpPr>
            <p:cNvPr id="94" name="Straight Connector 93"/>
            <p:cNvCxnSpPr/>
            <p:nvPr/>
          </p:nvCxnSpPr>
          <p:spPr bwMode="gray">
            <a:xfrm>
              <a:off x="678053" y="3155922"/>
              <a:ext cx="11155680" cy="28974"/>
            </a:xfrm>
            <a:prstGeom prst="line">
              <a:avLst/>
            </a:prstGeom>
            <a:ln>
              <a:tailEnd type="non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3336430" y="2687044"/>
            <a:ext cx="1483347" cy="961384"/>
            <a:chOff x="1819951" y="1936255"/>
            <a:chExt cx="1112510" cy="721038"/>
          </a:xfrm>
        </p:grpSpPr>
        <p:pic>
          <p:nvPicPr>
            <p:cNvPr id="50" name="Picture 49"/>
            <p:cNvPicPr>
              <a:picLocks noChangeAspect="1"/>
            </p:cNvPicPr>
            <p:nvPr/>
          </p:nvPicPr>
          <p:blipFill rotWithShape="1">
            <a:blip r:embed="rId2" cstate="print"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0" b="78121" l="9952" r="89968">
                          <a14:foregroundMark x1="21750" y1="13030" x2="21830" y2="14970"/>
                          <a14:foregroundMark x1="50401" y1="13273" x2="50401" y2="14485"/>
                          <a14:foregroundMark x1="24880" y1="69030" x2="23034" y2="71818"/>
                          <a14:foregroundMark x1="80177" y1="66970" x2="77608" y2="68485"/>
                          <a14:foregroundMark x1="22311" y1="60485" x2="22311" y2="64788"/>
                          <a14:foregroundMark x1="25522" y1="48848" x2="25201" y2="55212"/>
                          <a14:foregroundMark x1="21669" y1="45394" x2="23596" y2="45455"/>
                          <a14:foregroundMark x1="25602" y1="18848" x2="23836" y2="26485"/>
                          <a14:foregroundMark x1="52327" y1="21515" x2="48234" y2="28364"/>
                          <a14:foregroundMark x1="56661" y1="26970" x2="55698" y2="31697"/>
                          <a14:foregroundMark x1="43900" y1="27394" x2="44543" y2="31879"/>
                          <a14:foregroundMark x1="78571" y1="14727" x2="82022" y2="21455"/>
                          <a14:foregroundMark x1="49438" y1="46424" x2="52729" y2="48545"/>
                          <a14:foregroundMark x1="78090" y1="45152" x2="78090" y2="47091"/>
                          <a14:backgroundMark x1="66613" y1="30303" x2="63965" y2="53515"/>
                          <a14:backgroundMark x1="19743" y1="69697" x2="22311" y2="72303"/>
                          <a14:backgroundMark x1="24559" y1="68182" x2="23034" y2="71879"/>
                          <a14:backgroundMark x1="24880" y1="69030" x2="24880" y2="71455"/>
                          <a14:backgroundMark x1="76003" y1="65758" x2="78250" y2="69030"/>
                          <a14:backgroundMark x1="81220" y1="65030" x2="79213" y2="6781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163" t="11091" r="38391" b="64706"/>
            <a:stretch/>
          </p:blipFill>
          <p:spPr>
            <a:xfrm>
              <a:off x="2166091" y="1936255"/>
              <a:ext cx="482525" cy="721038"/>
            </a:xfrm>
            <a:prstGeom prst="rect">
              <a:avLst/>
            </a:prstGeom>
          </p:spPr>
        </p:pic>
        <p:sp>
          <p:nvSpPr>
            <p:cNvPr id="46" name="TextBox 45"/>
            <p:cNvSpPr txBox="1"/>
            <p:nvPr/>
          </p:nvSpPr>
          <p:spPr bwMode="gray">
            <a:xfrm>
              <a:off x="1819951" y="2079641"/>
              <a:ext cx="1112510" cy="331526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defTabSz="1219170">
                <a:spcBef>
                  <a:spcPts val="267"/>
                </a:spcBef>
                <a:defRPr/>
              </a:pPr>
              <a:r>
                <a:rPr lang="en-US" sz="2400" dirty="0">
                  <a:solidFill>
                    <a:srgbClr val="006BB6"/>
                  </a:solidFill>
                  <a:latin typeface="Gill Sans MT" panose="020B0502020104020203"/>
                </a:rPr>
                <a:t>Is it usable?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262229" y="2704383"/>
            <a:ext cx="1289270" cy="1207464"/>
            <a:chOff x="3160181" y="1641899"/>
            <a:chExt cx="966953" cy="905598"/>
          </a:xfrm>
        </p:grpSpPr>
        <p:pic>
          <p:nvPicPr>
            <p:cNvPr id="52" name="Picture 51"/>
            <p:cNvPicPr>
              <a:picLocks noChangeAspect="1"/>
            </p:cNvPicPr>
            <p:nvPr/>
          </p:nvPicPr>
          <p:blipFill rotWithShape="1">
            <a:blip r:embed="rId4" cstate="print"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86303" l="10000" r="90000">
                          <a14:foregroundMark x1="55576" y1="20788" x2="54727" y2="35152"/>
                          <a14:foregroundMark x1="58061" y1="35152" x2="58061" y2="38788"/>
                          <a14:foregroundMark x1="52727" y1="4424" x2="52727" y2="5636"/>
                          <a14:foregroundMark x1="44545" y1="33515" x2="46545" y2="39636"/>
                          <a14:backgroundMark x1="38415" y1="27744" x2="21646" y2="46037"/>
                          <a14:backgroundMark x1="25000" y1="43293" x2="23780" y2="60976"/>
                          <a14:backgroundMark x1="61280" y1="26524" x2="76524" y2="35976"/>
                          <a14:backgroundMark x1="76524" y1="35976" x2="82622" y2="59756"/>
                          <a14:backgroundMark x1="81098" y1="57317" x2="81098" y2="5914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3937"/>
            <a:stretch/>
          </p:blipFill>
          <p:spPr>
            <a:xfrm>
              <a:off x="3193110" y="2044730"/>
              <a:ext cx="934024" cy="502767"/>
            </a:xfrm>
            <a:prstGeom prst="rect">
              <a:avLst/>
            </a:prstGeom>
          </p:spPr>
        </p:pic>
        <p:pic>
          <p:nvPicPr>
            <p:cNvPr id="53" name="Picture 52"/>
            <p:cNvPicPr>
              <a:picLocks noChangeAspect="1"/>
            </p:cNvPicPr>
            <p:nvPr/>
          </p:nvPicPr>
          <p:blipFill rotWithShape="1">
            <a:blip r:embed="rId6" cstate="print"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0" b="78121" l="9952" r="89968">
                          <a14:foregroundMark x1="21750" y1="13030" x2="21830" y2="14970"/>
                          <a14:foregroundMark x1="50401" y1="13273" x2="50401" y2="14485"/>
                          <a14:foregroundMark x1="24880" y1="69030" x2="23034" y2="71818"/>
                          <a14:foregroundMark x1="80177" y1="66970" x2="77608" y2="68485"/>
                          <a14:foregroundMark x1="22311" y1="60485" x2="22311" y2="64788"/>
                          <a14:foregroundMark x1="25522" y1="48848" x2="25201" y2="55212"/>
                          <a14:foregroundMark x1="21669" y1="45394" x2="23596" y2="45455"/>
                          <a14:foregroundMark x1="25602" y1="18848" x2="23836" y2="26485"/>
                          <a14:foregroundMark x1="52327" y1="21515" x2="48234" y2="28364"/>
                          <a14:foregroundMark x1="56661" y1="26970" x2="55698" y2="31697"/>
                          <a14:foregroundMark x1="43900" y1="27394" x2="44543" y2="31879"/>
                          <a14:foregroundMark x1="78571" y1="14727" x2="82022" y2="21455"/>
                          <a14:foregroundMark x1="49438" y1="46424" x2="52729" y2="48545"/>
                          <a14:foregroundMark x1="78090" y1="45152" x2="78090" y2="47091"/>
                          <a14:foregroundMark x1="49278" y1="35394" x2="50241" y2="37091"/>
                          <a14:backgroundMark x1="66613" y1="30303" x2="63965" y2="53515"/>
                          <a14:backgroundMark x1="19743" y1="69697" x2="22311" y2="72303"/>
                          <a14:backgroundMark x1="24559" y1="68182" x2="23034" y2="71879"/>
                          <a14:backgroundMark x1="24880" y1="69030" x2="24880" y2="71455"/>
                          <a14:backgroundMark x1="76003" y1="65758" x2="78250" y2="69030"/>
                          <a14:backgroundMark x1="81220" y1="65030" x2="79213" y2="6781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163" t="11091" r="38391" b="58203"/>
            <a:stretch/>
          </p:blipFill>
          <p:spPr>
            <a:xfrm>
              <a:off x="3419452" y="1641899"/>
              <a:ext cx="481340" cy="876130"/>
            </a:xfrm>
            <a:prstGeom prst="rect">
              <a:avLst/>
            </a:prstGeom>
          </p:spPr>
        </p:pic>
        <p:sp>
          <p:nvSpPr>
            <p:cNvPr id="45" name="TextBox 44"/>
            <p:cNvSpPr txBox="1"/>
            <p:nvPr/>
          </p:nvSpPr>
          <p:spPr bwMode="gray">
            <a:xfrm>
              <a:off x="3160181" y="1772281"/>
              <a:ext cx="965834" cy="331526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defTabSz="1219170">
                <a:spcBef>
                  <a:spcPts val="267"/>
                </a:spcBef>
                <a:defRPr/>
              </a:pPr>
              <a:r>
                <a:rPr lang="en-US" sz="2400" dirty="0">
                  <a:solidFill>
                    <a:srgbClr val="006BB6"/>
                  </a:solidFill>
                  <a:latin typeface="Gill Sans MT" panose="020B0502020104020203"/>
                </a:rPr>
                <a:t>Is it used?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953300" y="2574995"/>
            <a:ext cx="1662882" cy="1219667"/>
            <a:chOff x="4664637" y="1852218"/>
            <a:chExt cx="1247162" cy="914750"/>
          </a:xfrm>
        </p:grpSpPr>
        <p:pic>
          <p:nvPicPr>
            <p:cNvPr id="54" name="Picture 53"/>
            <p:cNvPicPr>
              <a:picLocks noChangeAspect="1"/>
            </p:cNvPicPr>
            <p:nvPr/>
          </p:nvPicPr>
          <p:blipFill rotWithShape="1">
            <a:blip r:embed="rId6" cstate="print"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0" b="78121" l="9952" r="89968">
                          <a14:foregroundMark x1="21750" y1="13030" x2="21830" y2="14970"/>
                          <a14:foregroundMark x1="50401" y1="13273" x2="50401" y2="14485"/>
                          <a14:foregroundMark x1="24880" y1="69030" x2="23034" y2="71818"/>
                          <a14:foregroundMark x1="80177" y1="66970" x2="77608" y2="68485"/>
                          <a14:foregroundMark x1="22311" y1="60485" x2="22311" y2="64788"/>
                          <a14:foregroundMark x1="25522" y1="48848" x2="25201" y2="55212"/>
                          <a14:foregroundMark x1="21669" y1="45394" x2="23596" y2="45455"/>
                          <a14:foregroundMark x1="25602" y1="18848" x2="23836" y2="26485"/>
                          <a14:foregroundMark x1="52327" y1="21515" x2="48234" y2="28364"/>
                          <a14:foregroundMark x1="56661" y1="26970" x2="55698" y2="31697"/>
                          <a14:foregroundMark x1="43900" y1="27394" x2="44543" y2="31879"/>
                          <a14:foregroundMark x1="78571" y1="14727" x2="82022" y2="21455"/>
                          <a14:foregroundMark x1="49438" y1="46424" x2="52729" y2="48545"/>
                          <a14:foregroundMark x1="78090" y1="45152" x2="78090" y2="47091"/>
                          <a14:foregroundMark x1="49278" y1="35394" x2="50241" y2="37091"/>
                          <a14:backgroundMark x1="66613" y1="30303" x2="63965" y2="53515"/>
                          <a14:backgroundMark x1="19743" y1="69697" x2="22311" y2="72303"/>
                          <a14:backgroundMark x1="24559" y1="68182" x2="23034" y2="71879"/>
                          <a14:backgroundMark x1="24880" y1="69030" x2="24880" y2="71455"/>
                          <a14:backgroundMark x1="76003" y1="65758" x2="78250" y2="69030"/>
                          <a14:backgroundMark x1="81220" y1="65030" x2="79213" y2="6781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163" t="11091" r="38391" b="58203"/>
            <a:stretch/>
          </p:blipFill>
          <p:spPr>
            <a:xfrm>
              <a:off x="5050532" y="1852218"/>
              <a:ext cx="482525" cy="914750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 bwMode="gray">
            <a:xfrm>
              <a:off x="4664637" y="2079641"/>
              <a:ext cx="1247162" cy="331526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defTabSz="1219170">
                <a:spcBef>
                  <a:spcPts val="267"/>
                </a:spcBef>
                <a:defRPr/>
              </a:pPr>
              <a:r>
                <a:rPr lang="en-US" sz="2400" dirty="0">
                  <a:solidFill>
                    <a:srgbClr val="006BB6"/>
                  </a:solidFill>
                  <a:latin typeface="Gill Sans MT" panose="020B0502020104020203"/>
                </a:rPr>
                <a:t>Is it scalable?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9091360" y="2345985"/>
            <a:ext cx="1682118" cy="974274"/>
            <a:chOff x="6200418" y="1373101"/>
            <a:chExt cx="1261589" cy="730706"/>
          </a:xfrm>
        </p:grpSpPr>
        <p:pic>
          <p:nvPicPr>
            <p:cNvPr id="55" name="Picture 54"/>
            <p:cNvPicPr>
              <a:picLocks noChangeAspect="1"/>
            </p:cNvPicPr>
            <p:nvPr/>
          </p:nvPicPr>
          <p:blipFill rotWithShape="1">
            <a:blip r:embed="rId6" cstate="print"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0" b="78121" l="9952" r="89968">
                          <a14:foregroundMark x1="21750" y1="13030" x2="21830" y2="14970"/>
                          <a14:foregroundMark x1="50401" y1="13273" x2="50401" y2="14485"/>
                          <a14:foregroundMark x1="24880" y1="69030" x2="23034" y2="71818"/>
                          <a14:foregroundMark x1="80177" y1="66970" x2="77608" y2="68485"/>
                          <a14:foregroundMark x1="22311" y1="60485" x2="22311" y2="64788"/>
                          <a14:foregroundMark x1="25522" y1="48848" x2="25201" y2="55212"/>
                          <a14:foregroundMark x1="21669" y1="45394" x2="23596" y2="45455"/>
                          <a14:foregroundMark x1="25602" y1="18848" x2="23836" y2="26485"/>
                          <a14:foregroundMark x1="52327" y1="21515" x2="48234" y2="28364"/>
                          <a14:foregroundMark x1="56661" y1="26970" x2="55698" y2="31697"/>
                          <a14:foregroundMark x1="43900" y1="27394" x2="44543" y2="31879"/>
                          <a14:foregroundMark x1="78571" y1="14727" x2="82022" y2="21455"/>
                          <a14:foregroundMark x1="49438" y1="46424" x2="52729" y2="48545"/>
                          <a14:foregroundMark x1="78090" y1="45152" x2="78090" y2="47091"/>
                          <a14:foregroundMark x1="49278" y1="35394" x2="50241" y2="37091"/>
                          <a14:backgroundMark x1="66613" y1="30303" x2="63965" y2="53515"/>
                          <a14:backgroundMark x1="19743" y1="69697" x2="22311" y2="72303"/>
                          <a14:backgroundMark x1="24559" y1="68182" x2="23034" y2="71879"/>
                          <a14:backgroundMark x1="24880" y1="69030" x2="24880" y2="71455"/>
                          <a14:backgroundMark x1="76003" y1="65758" x2="78250" y2="69030"/>
                          <a14:backgroundMark x1="81220" y1="65030" x2="79213" y2="6781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163" t="11091" r="38391" b="58203"/>
            <a:stretch/>
          </p:blipFill>
          <p:spPr>
            <a:xfrm rot="2749737">
              <a:off x="6590752" y="1156988"/>
              <a:ext cx="482525" cy="914751"/>
            </a:xfrm>
            <a:prstGeom prst="rect">
              <a:avLst/>
            </a:prstGeom>
          </p:spPr>
        </p:pic>
        <p:sp>
          <p:nvSpPr>
            <p:cNvPr id="48" name="TextBox 47"/>
            <p:cNvSpPr txBox="1"/>
            <p:nvPr/>
          </p:nvSpPr>
          <p:spPr bwMode="gray">
            <a:xfrm>
              <a:off x="6200418" y="1772281"/>
              <a:ext cx="1261589" cy="331526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defTabSz="1219170">
                <a:spcBef>
                  <a:spcPts val="267"/>
                </a:spcBef>
                <a:defRPr/>
              </a:pPr>
              <a:r>
                <a:rPr lang="en-US" sz="2400" dirty="0">
                  <a:solidFill>
                    <a:srgbClr val="006BB6"/>
                  </a:solidFill>
                  <a:latin typeface="Gill Sans MT" panose="020B0502020104020203"/>
                </a:rPr>
                <a:t>Is it </a:t>
              </a:r>
              <a:r>
                <a:rPr lang="en-US" sz="2400" dirty="0" err="1">
                  <a:solidFill>
                    <a:srgbClr val="006BB6"/>
                  </a:solidFill>
                  <a:latin typeface="Gill Sans MT" panose="020B0502020104020203"/>
                </a:rPr>
                <a:t>exitable</a:t>
              </a:r>
              <a:r>
                <a:rPr lang="en-US" sz="2400" dirty="0">
                  <a:solidFill>
                    <a:srgbClr val="006BB6"/>
                  </a:solidFill>
                  <a:latin typeface="Gill Sans MT" panose="020B0502020104020203"/>
                </a:rPr>
                <a:t>?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504715" y="2657750"/>
            <a:ext cx="1428844" cy="976431"/>
            <a:chOff x="565466" y="1914284"/>
            <a:chExt cx="1071633" cy="732323"/>
          </a:xfrm>
        </p:grpSpPr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7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667" b="97333" l="10000" r="9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39001" y="1914284"/>
              <a:ext cx="732323" cy="732323"/>
            </a:xfrm>
            <a:prstGeom prst="rect">
              <a:avLst/>
            </a:prstGeom>
          </p:spPr>
        </p:pic>
        <p:sp>
          <p:nvSpPr>
            <p:cNvPr id="43" name="TextBox 42"/>
            <p:cNvSpPr txBox="1"/>
            <p:nvPr/>
          </p:nvSpPr>
          <p:spPr bwMode="gray">
            <a:xfrm>
              <a:off x="565466" y="2079641"/>
              <a:ext cx="1071633" cy="331526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defTabSz="1219170">
                <a:spcBef>
                  <a:spcPts val="267"/>
                </a:spcBef>
                <a:defRPr/>
              </a:pPr>
              <a:r>
                <a:rPr lang="en-US" sz="2400" dirty="0">
                  <a:solidFill>
                    <a:srgbClr val="006BB6"/>
                  </a:solidFill>
                  <a:latin typeface="Gill Sans MT" panose="020B0502020104020203"/>
                </a:rPr>
                <a:t>Is it useful?</a:t>
              </a:r>
            </a:p>
          </p:txBody>
        </p:sp>
      </p:grpSp>
      <p:sp>
        <p:nvSpPr>
          <p:cNvPr id="59" name="TextBox 58"/>
          <p:cNvSpPr txBox="1"/>
          <p:nvPr/>
        </p:nvSpPr>
        <p:spPr bwMode="gray">
          <a:xfrm>
            <a:off x="1540151" y="3955710"/>
            <a:ext cx="1360423" cy="65747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Useful</a:t>
            </a:r>
          </a:p>
          <a:p>
            <a:pPr algn="ctr" defTabSz="1219170">
              <a:defRPr/>
            </a:pPr>
            <a:r>
              <a:rPr lang="en-US" sz="1000" dirty="0">
                <a:solidFill>
                  <a:srgbClr val="006BB6"/>
                </a:solidFill>
                <a:latin typeface="Gill Sans MT" panose="020B0502020104020203"/>
              </a:rPr>
              <a:t>Small initial IR&amp;D investment</a:t>
            </a:r>
          </a:p>
        </p:txBody>
      </p:sp>
      <p:sp>
        <p:nvSpPr>
          <p:cNvPr id="60" name="TextBox 59"/>
          <p:cNvSpPr txBox="1"/>
          <p:nvPr/>
        </p:nvSpPr>
        <p:spPr bwMode="gray">
          <a:xfrm>
            <a:off x="3367521" y="3955710"/>
            <a:ext cx="1325880" cy="65747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Usable</a:t>
            </a:r>
          </a:p>
          <a:p>
            <a:pPr algn="ctr" defTabSz="1219170">
              <a:defRPr/>
            </a:pPr>
            <a:r>
              <a:rPr lang="en-US" sz="1000" dirty="0">
                <a:solidFill>
                  <a:srgbClr val="006BB6"/>
                </a:solidFill>
                <a:latin typeface="Gill Sans MT" panose="020B0502020104020203"/>
              </a:rPr>
              <a:t>~10-fold increase in initial IR&amp;D investment</a:t>
            </a:r>
          </a:p>
        </p:txBody>
      </p:sp>
      <p:sp>
        <p:nvSpPr>
          <p:cNvPr id="61" name="TextBox 60"/>
          <p:cNvSpPr txBox="1"/>
          <p:nvPr/>
        </p:nvSpPr>
        <p:spPr bwMode="gray">
          <a:xfrm>
            <a:off x="5258439" y="3955710"/>
            <a:ext cx="1325880" cy="65747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Used</a:t>
            </a:r>
          </a:p>
          <a:p>
            <a:pPr algn="ctr" defTabSz="1219170">
              <a:defRPr/>
            </a:pPr>
            <a:r>
              <a:rPr lang="en-US" sz="1000" dirty="0">
                <a:solidFill>
                  <a:srgbClr val="006BB6"/>
                </a:solidFill>
                <a:latin typeface="Gill Sans MT" panose="020B0502020104020203"/>
              </a:rPr>
              <a:t>~100-fold increase in initial IR&amp;D investment</a:t>
            </a:r>
          </a:p>
        </p:txBody>
      </p:sp>
      <p:sp>
        <p:nvSpPr>
          <p:cNvPr id="62" name="TextBox 61"/>
          <p:cNvSpPr txBox="1"/>
          <p:nvPr/>
        </p:nvSpPr>
        <p:spPr bwMode="gray">
          <a:xfrm>
            <a:off x="7102573" y="3955710"/>
            <a:ext cx="1325880" cy="65747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Scalable</a:t>
            </a:r>
          </a:p>
          <a:p>
            <a:pPr algn="ctr" defTabSz="1219170">
              <a:defRPr/>
            </a:pPr>
            <a:r>
              <a:rPr lang="en-US" sz="1000" dirty="0">
                <a:solidFill>
                  <a:srgbClr val="006BB6"/>
                </a:solidFill>
                <a:latin typeface="Gill Sans MT" panose="020B0502020104020203"/>
              </a:rPr>
              <a:t>~1,000-fold increase in initial IR&amp;D investment</a:t>
            </a:r>
          </a:p>
        </p:txBody>
      </p:sp>
      <p:sp>
        <p:nvSpPr>
          <p:cNvPr id="70" name="TextBox 69"/>
          <p:cNvSpPr txBox="1"/>
          <p:nvPr/>
        </p:nvSpPr>
        <p:spPr bwMode="gray">
          <a:xfrm>
            <a:off x="9287881" y="4051461"/>
            <a:ext cx="1325880" cy="53436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lnSpc>
                <a:spcPts val="1800"/>
              </a:lnSpc>
              <a:defRPr/>
            </a:pPr>
            <a:r>
              <a:rPr lang="en-US" dirty="0" err="1">
                <a:solidFill>
                  <a:srgbClr val="006BB6"/>
                </a:solidFill>
                <a:latin typeface="Gill Sans MT" panose="020B0502020104020203"/>
              </a:rPr>
              <a:t>Exitable</a:t>
            </a:r>
            <a:endParaRPr lang="en-US" dirty="0">
              <a:solidFill>
                <a:srgbClr val="006BB6"/>
              </a:solidFill>
              <a:latin typeface="Gill Sans MT" panose="020B0502020104020203"/>
            </a:endParaRPr>
          </a:p>
          <a:p>
            <a:pPr algn="ctr" defTabSz="1219170">
              <a:lnSpc>
                <a:spcPts val="1800"/>
              </a:lnSpc>
              <a:defRPr/>
            </a:pPr>
            <a:endParaRPr lang="en-US" dirty="0">
              <a:solidFill>
                <a:srgbClr val="006BB6"/>
              </a:solidFill>
              <a:latin typeface="Gill Sans MT" panose="020B0502020104020203"/>
            </a:endParaRPr>
          </a:p>
        </p:txBody>
      </p:sp>
      <p:sp>
        <p:nvSpPr>
          <p:cNvPr id="86" name="TextBox 85"/>
          <p:cNvSpPr txBox="1"/>
          <p:nvPr/>
        </p:nvSpPr>
        <p:spPr bwMode="gray">
          <a:xfrm flipH="1">
            <a:off x="-65693" y="3901848"/>
            <a:ext cx="1560327" cy="611312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pPr algn="ctr" defTabSz="1219170">
              <a:lnSpc>
                <a:spcPts val="2133"/>
              </a:lnSpc>
              <a:defRPr/>
            </a:pPr>
            <a:r>
              <a:rPr lang="en-US" sz="1867" dirty="0">
                <a:solidFill>
                  <a:srgbClr val="006BB6"/>
                </a:solidFill>
                <a:latin typeface="Gill Sans MT" panose="020B0502020104020203"/>
              </a:rPr>
              <a:t>Investment Levels</a:t>
            </a:r>
          </a:p>
        </p:txBody>
      </p:sp>
      <p:sp>
        <p:nvSpPr>
          <p:cNvPr id="88" name="TextBox 87"/>
          <p:cNvSpPr txBox="1"/>
          <p:nvPr/>
        </p:nvSpPr>
        <p:spPr bwMode="gray">
          <a:xfrm flipH="1">
            <a:off x="-86184" y="4804256"/>
            <a:ext cx="1560327" cy="342008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pPr algn="ctr" defTabSz="1219170">
              <a:lnSpc>
                <a:spcPts val="2133"/>
              </a:lnSpc>
              <a:defRPr/>
            </a:pPr>
            <a:r>
              <a:rPr lang="en-US" sz="1867" dirty="0">
                <a:solidFill>
                  <a:srgbClr val="006BB6"/>
                </a:solidFill>
                <a:latin typeface="Gill Sans MT" panose="020B0502020104020203"/>
              </a:rPr>
              <a:t>Timeframes</a:t>
            </a:r>
          </a:p>
        </p:txBody>
      </p:sp>
      <p:sp>
        <p:nvSpPr>
          <p:cNvPr id="89" name="TextBox 88"/>
          <p:cNvSpPr txBox="1"/>
          <p:nvPr/>
        </p:nvSpPr>
        <p:spPr bwMode="gray">
          <a:xfrm>
            <a:off x="1473179" y="4794579"/>
            <a:ext cx="1416067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Days</a:t>
            </a:r>
            <a:endParaRPr lang="en-US" sz="1000" dirty="0">
              <a:solidFill>
                <a:srgbClr val="006BB6"/>
              </a:solidFill>
              <a:latin typeface="Gill Sans MT" panose="020B0502020104020203"/>
            </a:endParaRPr>
          </a:p>
        </p:txBody>
      </p:sp>
      <p:sp>
        <p:nvSpPr>
          <p:cNvPr id="90" name="TextBox 89"/>
          <p:cNvSpPr txBox="1"/>
          <p:nvPr/>
        </p:nvSpPr>
        <p:spPr bwMode="gray">
          <a:xfrm>
            <a:off x="3314069" y="4796119"/>
            <a:ext cx="1416067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Weeks</a:t>
            </a:r>
            <a:endParaRPr lang="en-US" sz="1000" dirty="0">
              <a:solidFill>
                <a:srgbClr val="006BB6"/>
              </a:solidFill>
              <a:latin typeface="Gill Sans MT" panose="020B0502020104020203"/>
            </a:endParaRPr>
          </a:p>
        </p:txBody>
      </p:sp>
      <p:sp>
        <p:nvSpPr>
          <p:cNvPr id="91" name="TextBox 90"/>
          <p:cNvSpPr txBox="1"/>
          <p:nvPr/>
        </p:nvSpPr>
        <p:spPr bwMode="gray">
          <a:xfrm>
            <a:off x="5175841" y="4809072"/>
            <a:ext cx="1416067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Months</a:t>
            </a:r>
            <a:endParaRPr lang="en-US" sz="1000" dirty="0">
              <a:solidFill>
                <a:srgbClr val="006BB6"/>
              </a:solidFill>
              <a:latin typeface="Gill Sans MT" panose="020B0502020104020203"/>
            </a:endParaRPr>
          </a:p>
        </p:txBody>
      </p:sp>
      <p:sp>
        <p:nvSpPr>
          <p:cNvPr id="92" name="TextBox 91"/>
          <p:cNvSpPr txBox="1"/>
          <p:nvPr/>
        </p:nvSpPr>
        <p:spPr bwMode="gray">
          <a:xfrm>
            <a:off x="7016732" y="4794577"/>
            <a:ext cx="1416067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Years</a:t>
            </a:r>
            <a:endParaRPr lang="en-US" sz="1000" dirty="0">
              <a:solidFill>
                <a:srgbClr val="006BB6"/>
              </a:solidFill>
              <a:latin typeface="Gill Sans MT" panose="020B0502020104020203"/>
            </a:endParaRPr>
          </a:p>
        </p:txBody>
      </p:sp>
      <p:sp>
        <p:nvSpPr>
          <p:cNvPr id="106" name="TextBox 105"/>
          <p:cNvSpPr txBox="1"/>
          <p:nvPr/>
        </p:nvSpPr>
        <p:spPr bwMode="gray">
          <a:xfrm>
            <a:off x="9242788" y="4670573"/>
            <a:ext cx="1416067" cy="6267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Years to Decades</a:t>
            </a:r>
            <a:endParaRPr lang="en-US" sz="1000" dirty="0">
              <a:solidFill>
                <a:srgbClr val="006BB6"/>
              </a:solidFill>
              <a:latin typeface="Gill Sans MT" panose="020B0502020104020203"/>
            </a:endParaRPr>
          </a:p>
        </p:txBody>
      </p:sp>
      <p:sp>
        <p:nvSpPr>
          <p:cNvPr id="87" name="TextBox 86"/>
          <p:cNvSpPr txBox="1"/>
          <p:nvPr/>
        </p:nvSpPr>
        <p:spPr bwMode="gray">
          <a:xfrm flipH="1">
            <a:off x="-80656" y="5705817"/>
            <a:ext cx="1560327" cy="342008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pPr algn="ctr" defTabSz="1219170">
              <a:lnSpc>
                <a:spcPts val="2133"/>
              </a:lnSpc>
              <a:defRPr/>
            </a:pPr>
            <a:r>
              <a:rPr lang="en-US" sz="1867" dirty="0">
                <a:solidFill>
                  <a:srgbClr val="006BB6"/>
                </a:solidFill>
                <a:latin typeface="Gill Sans MT" panose="020B0502020104020203"/>
              </a:rPr>
              <a:t>Deliverables</a:t>
            </a:r>
          </a:p>
        </p:txBody>
      </p:sp>
      <p:sp>
        <p:nvSpPr>
          <p:cNvPr id="102" name="TextBox 101"/>
          <p:cNvSpPr txBox="1"/>
          <p:nvPr/>
        </p:nvSpPr>
        <p:spPr bwMode="gray">
          <a:xfrm>
            <a:off x="1473179" y="5701971"/>
            <a:ext cx="1416067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Business Case</a:t>
            </a:r>
            <a:endParaRPr lang="en-US" sz="1000" dirty="0">
              <a:solidFill>
                <a:srgbClr val="006BB6"/>
              </a:solidFill>
              <a:latin typeface="Gill Sans MT" panose="020B0502020104020203"/>
            </a:endParaRPr>
          </a:p>
        </p:txBody>
      </p:sp>
      <p:sp>
        <p:nvSpPr>
          <p:cNvPr id="103" name="TextBox 102"/>
          <p:cNvSpPr txBox="1"/>
          <p:nvPr/>
        </p:nvSpPr>
        <p:spPr bwMode="gray">
          <a:xfrm>
            <a:off x="3314381" y="5701971"/>
            <a:ext cx="1416067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Prototype</a:t>
            </a:r>
            <a:endParaRPr lang="en-US" sz="1000" dirty="0">
              <a:solidFill>
                <a:srgbClr val="006BB6"/>
              </a:solidFill>
              <a:latin typeface="Gill Sans MT" panose="020B0502020104020203"/>
            </a:endParaRPr>
          </a:p>
        </p:txBody>
      </p:sp>
      <p:sp>
        <p:nvSpPr>
          <p:cNvPr id="104" name="TextBox 103"/>
          <p:cNvSpPr txBox="1"/>
          <p:nvPr/>
        </p:nvSpPr>
        <p:spPr bwMode="gray">
          <a:xfrm>
            <a:off x="5175841" y="5563471"/>
            <a:ext cx="1416067" cy="6267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Pilot and Initial Sales</a:t>
            </a:r>
            <a:endParaRPr lang="en-US" sz="1000" dirty="0">
              <a:solidFill>
                <a:srgbClr val="006BB6"/>
              </a:solidFill>
              <a:latin typeface="Gill Sans MT" panose="020B0502020104020203"/>
            </a:endParaRPr>
          </a:p>
        </p:txBody>
      </p:sp>
      <p:sp>
        <p:nvSpPr>
          <p:cNvPr id="105" name="TextBox 104"/>
          <p:cNvSpPr txBox="1"/>
          <p:nvPr/>
        </p:nvSpPr>
        <p:spPr bwMode="gray">
          <a:xfrm>
            <a:off x="7012387" y="5701971"/>
            <a:ext cx="1416067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Market Share</a:t>
            </a:r>
            <a:endParaRPr lang="en-US" sz="1000" dirty="0">
              <a:solidFill>
                <a:srgbClr val="006BB6"/>
              </a:solidFill>
              <a:latin typeface="Gill Sans MT" panose="020B0502020104020203"/>
            </a:endParaRPr>
          </a:p>
        </p:txBody>
      </p:sp>
      <p:sp>
        <p:nvSpPr>
          <p:cNvPr id="107" name="TextBox 106"/>
          <p:cNvSpPr txBox="1"/>
          <p:nvPr/>
        </p:nvSpPr>
        <p:spPr bwMode="gray">
          <a:xfrm>
            <a:off x="9167025" y="5424972"/>
            <a:ext cx="1567596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Operations, Maintenance &amp; Monetization</a:t>
            </a:r>
            <a:endParaRPr lang="en-US" sz="1000" dirty="0">
              <a:solidFill>
                <a:srgbClr val="006BB6"/>
              </a:solidFill>
              <a:latin typeface="Gill Sans MT" panose="020B0502020104020203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3171852" y="2713657"/>
            <a:ext cx="28233" cy="365760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5024484" y="2713657"/>
            <a:ext cx="28233" cy="365760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6773201" y="2713657"/>
            <a:ext cx="28233" cy="365760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>
            <a:off x="8936801" y="2713657"/>
            <a:ext cx="28233" cy="365760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10998084" y="2713657"/>
            <a:ext cx="28233" cy="365760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1318177" y="2713657"/>
            <a:ext cx="28233" cy="365760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26527" y="3771959"/>
            <a:ext cx="10789920" cy="48007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226527" y="4538653"/>
            <a:ext cx="10789920" cy="48007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226527" y="5315591"/>
            <a:ext cx="10789920" cy="48007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128289" y="6369351"/>
            <a:ext cx="10785672" cy="22405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5352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104</Words>
  <Application>Microsoft Macintosh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</vt:lpstr>
      <vt:lpstr>Office Theme</vt:lpstr>
      <vt:lpstr>Maturity Model: Accelerating ROI by De-Risking Investments</vt:lpstr>
    </vt:vector>
  </TitlesOfParts>
  <Company>SAIC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Maturity Model: Accelerating ROI by De-Risking Investments</dc:title>
  <dc:creator>Bold, Kathy J.</dc:creator>
  <cp:lastModifiedBy>Microsoft Office User</cp:lastModifiedBy>
  <cp:revision>1</cp:revision>
  <dcterms:created xsi:type="dcterms:W3CDTF">2022-02-14T23:03:04Z</dcterms:created>
  <dcterms:modified xsi:type="dcterms:W3CDTF">2022-03-08T15:32:10Z</dcterms:modified>
</cp:coreProperties>
</file>