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1673" r:id="rId2"/>
    <p:sldId id="1676" r:id="rId3"/>
    <p:sldId id="1678" r:id="rId4"/>
    <p:sldId id="1679" r:id="rId5"/>
    <p:sldId id="1680" r:id="rId6"/>
    <p:sldId id="1681" r:id="rId7"/>
    <p:sldId id="16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C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35" autoAdjust="0"/>
    <p:restoredTop sz="90532" autoAdjust="0"/>
  </p:normalViewPr>
  <p:slideViewPr>
    <p:cSldViewPr snapToGrid="0" snapToObjects="1" showGuides="1">
      <p:cViewPr varScale="1">
        <p:scale>
          <a:sx n="99" d="100"/>
          <a:sy n="99" d="100"/>
        </p:scale>
        <p:origin x="192" y="184"/>
      </p:cViewPr>
      <p:guideLst>
        <p:guide orient="horz" pos="2160"/>
        <p:guide pos="3840"/>
      </p:guideLst>
    </p:cSldViewPr>
  </p:slideViewPr>
  <p:notesTextViewPr>
    <p:cViewPr>
      <p:scale>
        <a:sx n="155" d="100"/>
        <a:sy n="15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DA885-613A-3E4E-8090-C87A8C34CF5D}" type="datetimeFigureOut">
              <a:rPr lang="en-US" smtClean="0"/>
              <a:t>7/18/22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90926-E038-2049-B262-ABAF9B35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08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Notes</a:t>
            </a:r>
            <a:r>
              <a:rPr lang="en-US" dirty="0"/>
              <a:t>: The slides in this short deck, all originally created inside publicly-traded US companies, discuss scoping out opportunities and projects, and lay out customer research methods.</a:t>
            </a:r>
          </a:p>
          <a:p>
            <a:endParaRPr lang="en-US" dirty="0"/>
          </a:p>
          <a:p>
            <a:r>
              <a:rPr lang="en-US" dirty="0"/>
              <a:t>For more resources like this, see </a:t>
            </a:r>
            <a:r>
              <a:rPr lang="en-US" dirty="0" err="1"/>
              <a:t>innovationleader.com</a:t>
            </a:r>
            <a:r>
              <a:rPr lang="en-US" dirty="0"/>
              <a:t>/resources.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32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6B6D2-2F10-2A41-A83B-E6BD1DBE6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95D84-9812-CE47-8BC3-5C7CC9AAC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93F45-1AC0-5A4F-87DC-17B1A174C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BCA19-C0F5-1B4E-9F4A-2DFF131DF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1417F-6CE7-6249-9104-4ADB3D64A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49112-7A4D-5D48-B470-4D89085CC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A87997-7678-354B-9A96-47FDC0BCC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B6128-92BE-A140-B52B-CE019EA98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1EC8B-3AE0-AC4A-BB44-E11195D8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C73FA-A7AC-8443-8164-B3C08E7DD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5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4DAA18-B459-464B-B2E5-24591F4EA5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4812C2-D5BA-BD44-8F6F-B412A88BB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2FA06-9E3E-8844-AAEB-44DD05CDE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89C32-6F12-AC4D-B525-B9FF4BD3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CA7F3-CB94-5049-881A-354FF783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9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0E5A8-6DDC-9042-816A-048657ED0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0B7B6-F7AE-3048-830C-0025E21A7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A3151-6FB8-F14F-BB8E-23EC0DCD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EF6C7-2677-ED45-815D-B6799ED70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494E5-2C7C-6F4D-8D7C-8E01FB2A7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3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DA5E9-9446-AA48-A79D-C0C3CA09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46622-A36A-094C-B286-ADBB30EAD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69B6C-0D60-A04B-A3C9-AEB21504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D5B8D-1DD6-D447-8685-8A7836CFE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E7834-0292-3744-BF96-5C4EA4A24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9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02269-2A5A-374F-823A-26C4AE1FE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58B4D-2762-0442-9343-3CA6B6BE6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83E129-8801-4742-8111-9039B511E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C4094C-0F2F-024D-84AD-FF378F04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C4152-8006-574D-9BE3-A365D1C2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22841-A2E1-9347-A6B1-04AFA34BC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2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2121A-1E02-074F-AF36-C841AF17C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8C09D-055F-FC48-BFFE-D434CD532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ACEE6-9247-1242-B807-BF3C0C81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4B462-39CD-2C4B-B390-6C6D11E9B1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9B6B0-FA04-8A4F-A3FA-9EBA9F48C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2AB3E7-4D56-A443-8E5C-292654767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A6E97C-7B42-8048-9F00-CF736A32C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065815-D19D-A649-AAC4-B5CF7AF36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3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F38BC-D339-F149-9578-DE90C8B85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7C3673-73BB-6C4B-B014-9B765549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FE7A05-9306-6D45-A8F8-BF38159B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9B461-866F-C141-BA83-4E3D34D24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2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7905D6-3F91-D648-B79A-88ED7ECF8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204EF-F544-B744-9BE2-4413A9C58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76806-852A-094A-BF7F-4768FF532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2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B61E-387E-2348-85FB-143E337C2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C7EEA-A4BE-9B40-AC06-2278F0C1C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401255-BC85-A74E-9081-83AA916B6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5A358-371D-8348-BDD4-0E8135193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CC549-6C49-AB4E-852F-6BB730C3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195A1-1E63-A645-969C-254FA9F4B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1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9085E-0799-FA48-AE1A-F1CF019C4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2CF2D2-90EF-2E40-94B1-EDC81DD6AC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BCE9F7-6F3C-3A40-A4E5-49B0AD038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413C2-69EF-224D-BD2C-E923BE8C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2BA82-1B8E-C341-B4E3-B5D943F93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13A61-94C1-A34E-84AC-E3CD73D6E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0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8D31B8-E5DE-084F-928C-A22DF3688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A5486-9643-7A4E-9CFB-0E4EF8AE1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F2CBF-D775-CD4A-B27A-41F789C540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99304-E500-7E40-9C1F-B9E14E120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9545E-BB3F-E647-8BD5-F9E843B57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3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0">
            <a:extLst>
              <a:ext uri="{FF2B5EF4-FFF2-40B4-BE49-F238E27FC236}">
                <a16:creationId xmlns:a16="http://schemas.microsoft.com/office/drawing/2014/main" id="{3882E21B-293D-42B3-85B8-8E35F1F27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314" y="2320267"/>
            <a:ext cx="11803321" cy="2321719"/>
          </a:xfrm>
          <a:prstGeom prst="rect">
            <a:avLst/>
          </a:prstGeom>
        </p:spPr>
        <p:txBody>
          <a:bodyPr>
            <a:noAutofit/>
          </a:bodyPr>
          <a:lstStyle/>
          <a:p>
            <a:pPr lvl="1" algn="l" defTabSz="377890">
              <a:defRPr sz="9200"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5000" dirty="0">
                <a:solidFill>
                  <a:schemeClr val="tx1"/>
                </a:solidFill>
              </a:rPr>
              <a:t>Slides on</a:t>
            </a:r>
            <a:br>
              <a:rPr lang="en-US" sz="5000" dirty="0">
                <a:solidFill>
                  <a:schemeClr val="tx1"/>
                </a:solidFill>
              </a:rPr>
            </a:br>
            <a:r>
              <a:rPr lang="en-US" sz="5000" dirty="0">
                <a:solidFill>
                  <a:srgbClr val="FF0000"/>
                </a:solidFill>
              </a:rPr>
              <a:t>Scoping Opportunities, Fleshing Out Concepts, and Doing Customer Research</a:t>
            </a:r>
            <a:br>
              <a:rPr lang="en-US" sz="5600" dirty="0">
                <a:solidFill>
                  <a:srgbClr val="00B0F0"/>
                </a:solidFill>
              </a:rPr>
            </a:br>
            <a:r>
              <a:rPr lang="en-US" sz="4800" dirty="0">
                <a:solidFill>
                  <a:schemeClr val="tx1"/>
                </a:solidFill>
              </a:rPr>
              <a:t>July 2022</a:t>
            </a:r>
            <a:endParaRPr lang="en-US" sz="4800" dirty="0"/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6F383A8-56C3-4FB2-9A66-3CC9A96C9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039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Elaborating on an Opportunity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7ADCF5F-070D-F947-AA94-124F6DF650E5}"/>
              </a:ext>
            </a:extLst>
          </p:cNvPr>
          <p:cNvSpPr txBox="1">
            <a:spLocks/>
          </p:cNvSpPr>
          <p:nvPr/>
        </p:nvSpPr>
        <p:spPr>
          <a:xfrm>
            <a:off x="656823" y="1325563"/>
            <a:ext cx="4114800" cy="269875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5400" cap="flat" cmpd="sng" algn="ctr">
            <a:solidFill>
              <a:srgbClr val="9FB8CD">
                <a:shade val="50000"/>
              </a:srgbClr>
            </a:solidFill>
            <a:prstDash val="solid"/>
          </a:ln>
          <a:effectLst/>
        </p:spPr>
        <p:txBody>
          <a:bodyPr anchor="b"/>
          <a:lstStyle/>
          <a:p>
            <a:pPr algn="ctr"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Avenir Next" panose="020B0503020202020204" pitchFamily="34" charset="0"/>
              </a:rPr>
              <a:t>IDEA IN BRIEF</a:t>
            </a:r>
          </a:p>
        </p:txBody>
      </p:sp>
      <p:sp>
        <p:nvSpPr>
          <p:cNvPr id="9" name="Content Placeholder 15">
            <a:extLst>
              <a:ext uri="{FF2B5EF4-FFF2-40B4-BE49-F238E27FC236}">
                <a16:creationId xmlns:a16="http://schemas.microsoft.com/office/drawing/2014/main" id="{2B9E402E-D547-5A4E-A7E5-CA2EDF21AB0E}"/>
              </a:ext>
            </a:extLst>
          </p:cNvPr>
          <p:cNvSpPr txBox="1">
            <a:spLocks/>
          </p:cNvSpPr>
          <p:nvPr/>
        </p:nvSpPr>
        <p:spPr bwMode="auto">
          <a:xfrm>
            <a:off x="5152623" y="1584325"/>
            <a:ext cx="4114800" cy="1325880"/>
          </a:xfrm>
          <a:prstGeom prst="rect">
            <a:avLst/>
          </a:prstGeom>
          <a:solidFill>
            <a:schemeClr val="bg1"/>
          </a:solidFill>
          <a:ln w="9525">
            <a:solidFill>
              <a:srgbClr val="9FB8CD"/>
            </a:solidFill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What are the insights that this idea originated from?</a:t>
            </a:r>
          </a:p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endParaRPr lang="en-US" sz="1200" dirty="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3D0ED7E-8054-9B4D-AE9F-BB3D2A315E82}"/>
              </a:ext>
            </a:extLst>
          </p:cNvPr>
          <p:cNvSpPr txBox="1">
            <a:spLocks/>
          </p:cNvSpPr>
          <p:nvPr/>
        </p:nvSpPr>
        <p:spPr>
          <a:xfrm>
            <a:off x="5152623" y="1325563"/>
            <a:ext cx="4114800" cy="269875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5400" cap="flat" cmpd="sng" algn="ctr">
            <a:solidFill>
              <a:srgbClr val="9FB8CD">
                <a:shade val="50000"/>
              </a:srgbClr>
            </a:solidFill>
            <a:prstDash val="solid"/>
          </a:ln>
          <a:effectLst/>
        </p:spPr>
        <p:txBody>
          <a:bodyPr anchor="b"/>
          <a:lstStyle/>
          <a:p>
            <a:pPr algn="ctr"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Avenir Next" panose="020B0503020202020204" pitchFamily="34" charset="0"/>
              </a:rPr>
              <a:t>INSIGHTS BACKING THE IDEA</a:t>
            </a:r>
          </a:p>
        </p:txBody>
      </p:sp>
      <p:sp>
        <p:nvSpPr>
          <p:cNvPr id="11" name="Content Placeholder 17">
            <a:extLst>
              <a:ext uri="{FF2B5EF4-FFF2-40B4-BE49-F238E27FC236}">
                <a16:creationId xmlns:a16="http://schemas.microsoft.com/office/drawing/2014/main" id="{778BBDA7-CA0F-D94C-992E-7E415749D5DF}"/>
              </a:ext>
            </a:extLst>
          </p:cNvPr>
          <p:cNvSpPr txBox="1">
            <a:spLocks/>
          </p:cNvSpPr>
          <p:nvPr/>
        </p:nvSpPr>
        <p:spPr bwMode="auto">
          <a:xfrm>
            <a:off x="656823" y="5180764"/>
            <a:ext cx="4114800" cy="1325880"/>
          </a:xfrm>
          <a:prstGeom prst="rect">
            <a:avLst/>
          </a:prstGeom>
          <a:solidFill>
            <a:schemeClr val="bg1"/>
          </a:solidFill>
          <a:ln w="9525">
            <a:solidFill>
              <a:srgbClr val="9FB8CD"/>
            </a:solidFill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What are the key risks in terms of </a:t>
            </a:r>
          </a:p>
          <a:p>
            <a:pPr marL="687388" lvl="1" indent="-230188"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Our assumptions</a:t>
            </a:r>
          </a:p>
          <a:p>
            <a:pPr marL="687388" lvl="1" indent="-230188"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Known unknowns</a:t>
            </a:r>
          </a:p>
          <a:p>
            <a:pPr marL="730250" lvl="1" indent="-273050"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endParaRPr lang="en-US" sz="12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pPr marL="273050" indent="-273050"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How will we mitigate these risks?  (Experiments/actions to close knowledge gap)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D2901BC-3397-D349-B2F0-3D7407D263CE}"/>
              </a:ext>
            </a:extLst>
          </p:cNvPr>
          <p:cNvSpPr txBox="1">
            <a:spLocks/>
          </p:cNvSpPr>
          <p:nvPr/>
        </p:nvSpPr>
        <p:spPr bwMode="auto">
          <a:xfrm>
            <a:off x="656823" y="4910694"/>
            <a:ext cx="4114800" cy="268287"/>
          </a:xfrm>
          <a:prstGeom prst="rect">
            <a:avLst/>
          </a:prstGeom>
          <a:solidFill>
            <a:srgbClr val="FFA3A3"/>
          </a:solidFill>
          <a:ln w="25400" algn="ctr">
            <a:solidFill>
              <a:srgbClr val="748696"/>
            </a:solidFill>
            <a:miter lim="800000"/>
            <a:headEnd/>
            <a:tailEnd/>
          </a:ln>
        </p:spPr>
        <p:txBody>
          <a:bodyPr anchor="b"/>
          <a:lstStyle/>
          <a:p>
            <a:pPr algn="ctr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1200" b="1" dirty="0">
                <a:solidFill>
                  <a:srgbClr val="000000"/>
                </a:solidFill>
                <a:latin typeface="Avenir Next" panose="020B0503020202020204" pitchFamily="34" charset="0"/>
              </a:rPr>
              <a:t>RISKS &amp; MITIGATION</a:t>
            </a:r>
          </a:p>
        </p:txBody>
      </p:sp>
      <p:sp>
        <p:nvSpPr>
          <p:cNvPr id="13" name="Content Placeholder 18">
            <a:extLst>
              <a:ext uri="{FF2B5EF4-FFF2-40B4-BE49-F238E27FC236}">
                <a16:creationId xmlns:a16="http://schemas.microsoft.com/office/drawing/2014/main" id="{3AB03C05-8D04-9A41-8F42-68E15428A419}"/>
              </a:ext>
            </a:extLst>
          </p:cNvPr>
          <p:cNvSpPr txBox="1">
            <a:spLocks/>
          </p:cNvSpPr>
          <p:nvPr/>
        </p:nvSpPr>
        <p:spPr bwMode="auto">
          <a:xfrm>
            <a:off x="656823" y="3410718"/>
            <a:ext cx="4114800" cy="1325880"/>
          </a:xfrm>
          <a:prstGeom prst="rect">
            <a:avLst/>
          </a:prstGeom>
          <a:solidFill>
            <a:schemeClr val="bg1"/>
          </a:solidFill>
          <a:ln w="9525">
            <a:solidFill>
              <a:srgbClr val="9FB8CD"/>
            </a:solidFill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What are the money-making levers in this idea?</a:t>
            </a:r>
          </a:p>
          <a:p>
            <a:pPr marL="687388" lvl="1" indent="-230188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Cost Reductions?</a:t>
            </a:r>
          </a:p>
          <a:p>
            <a:pPr marL="687388" lvl="1" indent="-230188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Alternate Revenue Streams?</a:t>
            </a:r>
          </a:p>
          <a:p>
            <a:pPr marL="687388" lvl="1" indent="-230188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Margin Improvements?</a:t>
            </a:r>
          </a:p>
          <a:p>
            <a:pPr marL="687388" lvl="1" indent="-230188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Others?</a:t>
            </a:r>
          </a:p>
        </p:txBody>
      </p:sp>
      <p:sp>
        <p:nvSpPr>
          <p:cNvPr id="14" name="Text Placeholder 19">
            <a:extLst>
              <a:ext uri="{FF2B5EF4-FFF2-40B4-BE49-F238E27FC236}">
                <a16:creationId xmlns:a16="http://schemas.microsoft.com/office/drawing/2014/main" id="{1DE67E46-E863-F34B-8522-B04D932E1A5C}"/>
              </a:ext>
            </a:extLst>
          </p:cNvPr>
          <p:cNvSpPr txBox="1">
            <a:spLocks/>
          </p:cNvSpPr>
          <p:nvPr/>
        </p:nvSpPr>
        <p:spPr bwMode="auto">
          <a:xfrm>
            <a:off x="656823" y="3124773"/>
            <a:ext cx="4114800" cy="269875"/>
          </a:xfrm>
          <a:prstGeom prst="rect">
            <a:avLst/>
          </a:prstGeom>
          <a:solidFill>
            <a:srgbClr val="92D050"/>
          </a:solidFill>
          <a:ln w="25400" algn="ctr">
            <a:solidFill>
              <a:srgbClr val="748696"/>
            </a:solidFill>
            <a:miter lim="800000"/>
            <a:headEnd/>
            <a:tailEnd/>
          </a:ln>
        </p:spPr>
        <p:txBody>
          <a:bodyPr anchor="b"/>
          <a:lstStyle/>
          <a:p>
            <a:pPr algn="ctr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1200" b="1" dirty="0">
                <a:solidFill>
                  <a:srgbClr val="000000"/>
                </a:solidFill>
                <a:latin typeface="Avenir Next" panose="020B0503020202020204" pitchFamily="34" charset="0"/>
              </a:rPr>
              <a:t>HOW DOES IT MAKE MONEY?</a:t>
            </a:r>
          </a:p>
        </p:txBody>
      </p:sp>
      <p:sp>
        <p:nvSpPr>
          <p:cNvPr id="15" name="Content Placeholder 20">
            <a:extLst>
              <a:ext uri="{FF2B5EF4-FFF2-40B4-BE49-F238E27FC236}">
                <a16:creationId xmlns:a16="http://schemas.microsoft.com/office/drawing/2014/main" id="{F699EE2A-6B87-F640-B720-1B45E9020985}"/>
              </a:ext>
            </a:extLst>
          </p:cNvPr>
          <p:cNvSpPr txBox="1">
            <a:spLocks/>
          </p:cNvSpPr>
          <p:nvPr/>
        </p:nvSpPr>
        <p:spPr bwMode="auto">
          <a:xfrm>
            <a:off x="5152623" y="5193660"/>
            <a:ext cx="4114800" cy="1325880"/>
          </a:xfrm>
          <a:prstGeom prst="rect">
            <a:avLst/>
          </a:prstGeom>
          <a:solidFill>
            <a:schemeClr val="bg1"/>
          </a:solidFill>
          <a:ln w="9525">
            <a:solidFill>
              <a:srgbClr val="9FB8CD"/>
            </a:solidFill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What are the next steps:</a:t>
            </a:r>
          </a:p>
          <a:p>
            <a:pPr marL="687388" lvl="1" indent="-230188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Full Implementation?</a:t>
            </a:r>
          </a:p>
          <a:p>
            <a:pPr marL="687388" lvl="1" indent="-230188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Experimentation to clarify unknowns?</a:t>
            </a:r>
          </a:p>
          <a:p>
            <a:pPr marL="687388" lvl="1" indent="-230188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Consumer / Trade Partner Research?</a:t>
            </a:r>
          </a:p>
          <a:p>
            <a:pPr marL="687388" lvl="1" indent="-230188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Others?</a:t>
            </a:r>
          </a:p>
        </p:txBody>
      </p: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532013F8-F346-4B49-8B85-EF1F18058EFB}"/>
              </a:ext>
            </a:extLst>
          </p:cNvPr>
          <p:cNvSpPr txBox="1">
            <a:spLocks/>
          </p:cNvSpPr>
          <p:nvPr/>
        </p:nvSpPr>
        <p:spPr bwMode="auto">
          <a:xfrm>
            <a:off x="5152623" y="4926569"/>
            <a:ext cx="4114800" cy="269875"/>
          </a:xfrm>
          <a:prstGeom prst="rect">
            <a:avLst/>
          </a:prstGeom>
          <a:solidFill>
            <a:srgbClr val="FFA3A3"/>
          </a:solidFill>
          <a:ln w="25400" algn="ctr">
            <a:solidFill>
              <a:srgbClr val="748696"/>
            </a:solidFill>
            <a:miter lim="800000"/>
            <a:headEnd/>
            <a:tailEnd/>
          </a:ln>
        </p:spPr>
        <p:txBody>
          <a:bodyPr anchor="b"/>
          <a:lstStyle/>
          <a:p>
            <a:pPr algn="ctr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1200" b="1" dirty="0">
                <a:solidFill>
                  <a:srgbClr val="000000"/>
                </a:solidFill>
                <a:latin typeface="Avenir Next" panose="020B0503020202020204" pitchFamily="34" charset="0"/>
              </a:rPr>
              <a:t>RECOMMENDED NEXT STEPS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D107EED1-0864-8C4E-B827-109EE46AA254}"/>
              </a:ext>
            </a:extLst>
          </p:cNvPr>
          <p:cNvSpPr txBox="1">
            <a:spLocks/>
          </p:cNvSpPr>
          <p:nvPr/>
        </p:nvSpPr>
        <p:spPr bwMode="auto">
          <a:xfrm>
            <a:off x="5151036" y="3094611"/>
            <a:ext cx="4114800" cy="268287"/>
          </a:xfrm>
          <a:prstGeom prst="rect">
            <a:avLst/>
          </a:prstGeom>
          <a:solidFill>
            <a:srgbClr val="92D050"/>
          </a:solidFill>
          <a:ln w="25400" algn="ctr">
            <a:solidFill>
              <a:srgbClr val="748696"/>
            </a:solidFill>
            <a:miter lim="800000"/>
            <a:headEnd/>
            <a:tailEnd/>
          </a:ln>
        </p:spPr>
        <p:txBody>
          <a:bodyPr anchor="b"/>
          <a:lstStyle/>
          <a:p>
            <a:pPr algn="ctr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1200" b="1" dirty="0">
                <a:solidFill>
                  <a:srgbClr val="000000"/>
                </a:solidFill>
                <a:latin typeface="Avenir Next" panose="020B0503020202020204" pitchFamily="34" charset="0"/>
              </a:rPr>
              <a:t>FINANCIAL OPPORTUNITY</a:t>
            </a:r>
          </a:p>
        </p:txBody>
      </p:sp>
      <p:sp>
        <p:nvSpPr>
          <p:cNvPr id="18" name="Content Placeholder 15">
            <a:extLst>
              <a:ext uri="{FF2B5EF4-FFF2-40B4-BE49-F238E27FC236}">
                <a16:creationId xmlns:a16="http://schemas.microsoft.com/office/drawing/2014/main" id="{90A897AF-9E05-C948-9FAD-B7B688B2FB14}"/>
              </a:ext>
            </a:extLst>
          </p:cNvPr>
          <p:cNvSpPr txBox="1">
            <a:spLocks/>
          </p:cNvSpPr>
          <p:nvPr/>
        </p:nvSpPr>
        <p:spPr bwMode="auto">
          <a:xfrm>
            <a:off x="656823" y="1610721"/>
            <a:ext cx="4114800" cy="1326037"/>
          </a:xfrm>
          <a:prstGeom prst="rect">
            <a:avLst/>
          </a:prstGeom>
          <a:solidFill>
            <a:schemeClr val="bg1"/>
          </a:solidFill>
          <a:ln w="9525">
            <a:solidFill>
              <a:srgbClr val="9FB8CD"/>
            </a:solidFill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Explain idea in brief</a:t>
            </a:r>
          </a:p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Why would this help our company differentiate its offering?</a:t>
            </a:r>
          </a:p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Why does our company have a high chance of success at this? What are our competencies enabling this?</a:t>
            </a:r>
          </a:p>
        </p:txBody>
      </p:sp>
      <p:sp>
        <p:nvSpPr>
          <p:cNvPr id="19" name="Content Placeholder 15">
            <a:extLst>
              <a:ext uri="{FF2B5EF4-FFF2-40B4-BE49-F238E27FC236}">
                <a16:creationId xmlns:a16="http://schemas.microsoft.com/office/drawing/2014/main" id="{D9ECAC17-3881-774C-B5A3-192499B08486}"/>
              </a:ext>
            </a:extLst>
          </p:cNvPr>
          <p:cNvSpPr txBox="1">
            <a:spLocks/>
          </p:cNvSpPr>
          <p:nvPr/>
        </p:nvSpPr>
        <p:spPr bwMode="auto">
          <a:xfrm>
            <a:off x="5152623" y="3381653"/>
            <a:ext cx="4114800" cy="1325880"/>
          </a:xfrm>
          <a:prstGeom prst="rect">
            <a:avLst/>
          </a:prstGeom>
          <a:solidFill>
            <a:schemeClr val="bg1"/>
          </a:solidFill>
          <a:ln w="9525">
            <a:solidFill>
              <a:srgbClr val="9FB8CD"/>
            </a:solidFill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Brief financial estimates</a:t>
            </a:r>
          </a:p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Include big margin drivers and estimates </a:t>
            </a:r>
          </a:p>
          <a:p>
            <a:pPr marL="273050" indent="-273050">
              <a:spcBef>
                <a:spcPts val="600"/>
              </a:spcBef>
              <a:buClr>
                <a:srgbClr val="727CA3"/>
              </a:buClr>
              <a:buSzPct val="76000"/>
              <a:buFont typeface="Wingdings 3" pitchFamily="18" charset="2"/>
              <a:buChar char=""/>
            </a:pPr>
            <a:r>
              <a:rPr lang="en-US" sz="1200" dirty="0">
                <a:solidFill>
                  <a:srgbClr val="000000"/>
                </a:solidFill>
                <a:latin typeface="Avenir Next" panose="020B0503020202020204" pitchFamily="34" charset="0"/>
              </a:rPr>
              <a:t>Include timeframe estimates: When revenue can start flowing?</a:t>
            </a:r>
          </a:p>
        </p:txBody>
      </p:sp>
    </p:spTree>
    <p:extLst>
      <p:ext uri="{BB962C8B-B14F-4D97-AF65-F5344CB8AC3E}">
        <p14:creationId xmlns:p14="http://schemas.microsoft.com/office/powerpoint/2010/main" val="106186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Fleshing Out Concepts (Worksheet)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20" name="TextBox 25">
            <a:extLst>
              <a:ext uri="{FF2B5EF4-FFF2-40B4-BE49-F238E27FC236}">
                <a16:creationId xmlns:a16="http://schemas.microsoft.com/office/drawing/2014/main" id="{566C5BA4-DB75-624D-ADB9-9C805E568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877" y="1205684"/>
            <a:ext cx="8794473" cy="26161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100">
                <a:solidFill>
                  <a:srgbClr val="376092"/>
                </a:solidFill>
                <a:latin typeface="Avenir Next" panose="020B0503020202020204" pitchFamily="34" charset="0"/>
              </a:rPr>
              <a:t>TITLE: </a:t>
            </a:r>
          </a:p>
        </p:txBody>
      </p:sp>
      <p:sp>
        <p:nvSpPr>
          <p:cNvPr id="21" name="TextBox 26">
            <a:extLst>
              <a:ext uri="{FF2B5EF4-FFF2-40B4-BE49-F238E27FC236}">
                <a16:creationId xmlns:a16="http://schemas.microsoft.com/office/drawing/2014/main" id="{6E3916A3-827D-CC4E-96AF-FC1FC71F8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42" y="1473575"/>
            <a:ext cx="8809585" cy="5278368"/>
          </a:xfrm>
          <a:prstGeom prst="rect">
            <a:avLst/>
          </a:prstGeom>
          <a:noFill/>
          <a:ln w="12700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100" dirty="0">
                <a:solidFill>
                  <a:srgbClr val="376092"/>
                </a:solidFill>
                <a:latin typeface="Avenir Next" panose="020B0503020202020204" pitchFamily="34" charset="0"/>
              </a:rPr>
              <a:t>CORE CONCEPT IDEA:</a:t>
            </a:r>
          </a:p>
          <a:p>
            <a:pPr eaLnBrk="1" hangingPunct="1"/>
            <a:r>
              <a:rPr lang="en-US" altLang="en-US" sz="1100" dirty="0">
                <a:latin typeface="Avenir Next" panose="020B0503020202020204" pitchFamily="34" charset="0"/>
              </a:rPr>
              <a:t>What is the main idea or theme of the concept?</a:t>
            </a:r>
          </a:p>
          <a:p>
            <a:pPr eaLnBrk="1" hangingPunct="1"/>
            <a:endParaRPr lang="en-US" altLang="en-US" sz="1100" dirty="0">
              <a:solidFill>
                <a:srgbClr val="376092"/>
              </a:solidFill>
              <a:latin typeface="Avenir Next" panose="020B0503020202020204" pitchFamily="34" charset="0"/>
            </a:endParaRPr>
          </a:p>
          <a:p>
            <a:pPr eaLnBrk="1" hangingPunct="1"/>
            <a:endParaRPr lang="en-US" altLang="en-US" sz="1100" dirty="0">
              <a:solidFill>
                <a:srgbClr val="376092"/>
              </a:solidFill>
              <a:latin typeface="Avenir Next" panose="020B0503020202020204" pitchFamily="34" charset="0"/>
            </a:endParaRPr>
          </a:p>
          <a:p>
            <a:pPr eaLnBrk="1" hangingPunct="1"/>
            <a:endParaRPr lang="en-US" altLang="en-US" sz="1100" dirty="0">
              <a:solidFill>
                <a:srgbClr val="376092"/>
              </a:solidFill>
              <a:latin typeface="Avenir Next" panose="020B0503020202020204" pitchFamily="34" charset="0"/>
            </a:endParaRPr>
          </a:p>
          <a:p>
            <a:pPr eaLnBrk="1" hangingPunct="1"/>
            <a:r>
              <a:rPr lang="en-US" altLang="en-US" sz="1100" dirty="0">
                <a:solidFill>
                  <a:srgbClr val="376092"/>
                </a:solidFill>
                <a:latin typeface="Avenir Next" panose="020B0503020202020204" pitchFamily="34" charset="0"/>
              </a:rPr>
              <a:t>CONSUMER:</a:t>
            </a:r>
          </a:p>
          <a:p>
            <a:pPr eaLnBrk="1" hangingPunct="1"/>
            <a:r>
              <a:rPr lang="en-US" altLang="en-US" sz="1100" dirty="0">
                <a:latin typeface="Avenir Next" panose="020B0503020202020204" pitchFamily="34" charset="0"/>
              </a:rPr>
              <a:t>Who are the target consumers for this concept?  What is the consumer value proposition (why would they be interested?) </a:t>
            </a:r>
          </a:p>
          <a:p>
            <a:pPr eaLnBrk="1" hangingPunct="1"/>
            <a:endParaRPr lang="en-US" altLang="en-US" sz="1100" dirty="0">
              <a:latin typeface="Avenir Next" panose="020B0503020202020204" pitchFamily="34" charset="0"/>
            </a:endParaRPr>
          </a:p>
          <a:p>
            <a:pPr eaLnBrk="1" hangingPunct="1"/>
            <a:endParaRPr lang="en-US" altLang="en-US" sz="1100" dirty="0">
              <a:solidFill>
                <a:srgbClr val="376092"/>
              </a:solidFill>
              <a:latin typeface="Avenir Next" panose="020B0503020202020204" pitchFamily="34" charset="0"/>
            </a:endParaRPr>
          </a:p>
          <a:p>
            <a:pPr eaLnBrk="1" hangingPunct="1"/>
            <a:r>
              <a:rPr lang="en-US" altLang="en-US" sz="1100" dirty="0">
                <a:solidFill>
                  <a:srgbClr val="376092"/>
                </a:solidFill>
                <a:latin typeface="Avenir Next" panose="020B0503020202020204" pitchFamily="34" charset="0"/>
              </a:rPr>
              <a:t> </a:t>
            </a:r>
          </a:p>
          <a:p>
            <a:pPr eaLnBrk="1" hangingPunct="1"/>
            <a:r>
              <a:rPr lang="en-US" altLang="en-US" sz="1100" dirty="0">
                <a:solidFill>
                  <a:srgbClr val="376092"/>
                </a:solidFill>
                <a:latin typeface="Avenir Next" panose="020B0503020202020204" pitchFamily="34" charset="0"/>
              </a:rPr>
              <a:t>PRODUCT FEATURES AND FUNCTIONS:</a:t>
            </a:r>
          </a:p>
          <a:p>
            <a:pPr eaLnBrk="1" hangingPunct="1"/>
            <a:r>
              <a:rPr lang="en-US" altLang="en-US" sz="1100" dirty="0">
                <a:latin typeface="Avenir Next" panose="020B0503020202020204" pitchFamily="34" charset="0"/>
              </a:rPr>
              <a:t>What features &amp; functions must the concept must have?  What additional features and functions are preferable, but not essential?</a:t>
            </a:r>
          </a:p>
          <a:p>
            <a:pPr eaLnBrk="1" hangingPunct="1"/>
            <a:endParaRPr lang="en-US" altLang="en-US" sz="1100" dirty="0">
              <a:latin typeface="Avenir Next" panose="020B0503020202020204" pitchFamily="34" charset="0"/>
            </a:endParaRPr>
          </a:p>
          <a:p>
            <a:pPr eaLnBrk="1" hangingPunct="1"/>
            <a:r>
              <a:rPr lang="en-US" altLang="en-US" sz="1100" dirty="0">
                <a:latin typeface="Avenir Next" panose="020B0503020202020204" pitchFamily="34" charset="0"/>
              </a:rPr>
              <a:t> </a:t>
            </a:r>
          </a:p>
          <a:p>
            <a:pPr eaLnBrk="1" hangingPunct="1"/>
            <a:r>
              <a:rPr lang="en-US" altLang="en-US" sz="1100" dirty="0">
                <a:latin typeface="Avenir Next" panose="020B0503020202020204" pitchFamily="34" charset="0"/>
              </a:rPr>
              <a:t> </a:t>
            </a:r>
          </a:p>
          <a:p>
            <a:pPr eaLnBrk="1" hangingPunct="1"/>
            <a:r>
              <a:rPr lang="en-US" altLang="en-US" sz="1100" dirty="0">
                <a:solidFill>
                  <a:srgbClr val="376092"/>
                </a:solidFill>
                <a:latin typeface="Avenir Next" panose="020B0503020202020204" pitchFamily="34" charset="0"/>
              </a:rPr>
              <a:t>KEY DESIGN ELEMENTS:</a:t>
            </a:r>
          </a:p>
          <a:p>
            <a:pPr eaLnBrk="1" hangingPunct="1"/>
            <a:r>
              <a:rPr lang="en-US" altLang="en-US" sz="1100" dirty="0">
                <a:latin typeface="Avenir Next" panose="020B0503020202020204" pitchFamily="34" charset="0"/>
              </a:rPr>
              <a:t>What are the important elements relating to design (shape, look, materials, finish, etc.)?</a:t>
            </a:r>
          </a:p>
          <a:p>
            <a:pPr eaLnBrk="1" hangingPunct="1"/>
            <a:endParaRPr lang="en-US" altLang="en-US" sz="1100" dirty="0">
              <a:latin typeface="Avenir Next" panose="020B0503020202020204" pitchFamily="34" charset="0"/>
            </a:endParaRPr>
          </a:p>
          <a:p>
            <a:pPr eaLnBrk="1" hangingPunct="1"/>
            <a:endParaRPr lang="en-US" altLang="en-US" sz="1100" dirty="0">
              <a:latin typeface="Avenir Next" panose="020B0503020202020204" pitchFamily="34" charset="0"/>
            </a:endParaRPr>
          </a:p>
          <a:p>
            <a:pPr eaLnBrk="1" hangingPunct="1"/>
            <a:endParaRPr lang="en-US" altLang="en-US" sz="1100" dirty="0">
              <a:latin typeface="Avenir Next" panose="020B0503020202020204" pitchFamily="34" charset="0"/>
            </a:endParaRPr>
          </a:p>
          <a:p>
            <a:pPr eaLnBrk="1" hangingPunct="1"/>
            <a:r>
              <a:rPr lang="en-US" altLang="en-US" sz="1100" dirty="0">
                <a:solidFill>
                  <a:srgbClr val="376092"/>
                </a:solidFill>
                <a:latin typeface="Avenir Next" panose="020B0503020202020204" pitchFamily="34" charset="0"/>
              </a:rPr>
              <a:t>COMMERCIAL ENABLERS:</a:t>
            </a:r>
          </a:p>
          <a:p>
            <a:pPr eaLnBrk="1" hangingPunct="1"/>
            <a:r>
              <a:rPr lang="en-US" altLang="en-US" sz="1100" dirty="0">
                <a:latin typeface="Avenir Next" panose="020B0503020202020204" pitchFamily="34" charset="0"/>
              </a:rPr>
              <a:t>What other business model elements (channels, distribution, promotion, services, etc.) are necessary to enable the concept to succeed? </a:t>
            </a:r>
          </a:p>
          <a:p>
            <a:pPr eaLnBrk="1" hangingPunct="1"/>
            <a:r>
              <a:rPr lang="en-US" altLang="en-US" sz="1100" dirty="0">
                <a:latin typeface="Avenir Next" panose="020B0503020202020204" pitchFamily="34" charset="0"/>
              </a:rPr>
              <a:t> </a:t>
            </a:r>
          </a:p>
          <a:p>
            <a:pPr eaLnBrk="1" hangingPunct="1"/>
            <a:r>
              <a:rPr lang="en-US" altLang="en-US" sz="1100" dirty="0">
                <a:latin typeface="Avenir Next" panose="020B0503020202020204" pitchFamily="34" charset="0"/>
              </a:rPr>
              <a:t> </a:t>
            </a:r>
          </a:p>
          <a:p>
            <a:pPr eaLnBrk="1" hangingPunct="1"/>
            <a:r>
              <a:rPr lang="en-US" altLang="en-US" sz="1100" dirty="0">
                <a:latin typeface="Avenir Next" panose="020B0503020202020204" pitchFamily="34" charset="0"/>
              </a:rPr>
              <a:t> </a:t>
            </a:r>
          </a:p>
          <a:p>
            <a:pPr eaLnBrk="1" hangingPunct="1"/>
            <a:r>
              <a:rPr lang="en-US" altLang="en-US" sz="1100" dirty="0">
                <a:solidFill>
                  <a:srgbClr val="376092"/>
                </a:solidFill>
                <a:latin typeface="Avenir Next" panose="020B0503020202020204" pitchFamily="34" charset="0"/>
              </a:rPr>
              <a:t>SUPPORTING IDEA FRAGMENTS:</a:t>
            </a:r>
          </a:p>
          <a:p>
            <a:pPr eaLnBrk="1" hangingPunct="1"/>
            <a:endParaRPr lang="en-US" altLang="en-US" sz="1000" dirty="0">
              <a:latin typeface="Avenir Next" panose="020B0503020202020204" pitchFamily="34" charset="0"/>
            </a:endParaRPr>
          </a:p>
          <a:p>
            <a:pPr eaLnBrk="1" hangingPunct="1"/>
            <a:endParaRPr lang="en-US" altLang="en-US" sz="1000" dirty="0">
              <a:latin typeface="Avenir Next" panose="020B0503020202020204" pitchFamily="34" charset="0"/>
            </a:endParaRPr>
          </a:p>
          <a:p>
            <a:pPr eaLnBrk="1" hangingPunct="1"/>
            <a:endParaRPr lang="en-US" altLang="en-US" sz="1000" dirty="0">
              <a:latin typeface="Avenir Next" panose="020B0503020202020204" pitchFamily="34" charset="0"/>
            </a:endParaRPr>
          </a:p>
          <a:p>
            <a:pPr eaLnBrk="1" hangingPunct="1"/>
            <a:endParaRPr lang="en-US" altLang="en-US" sz="1000" dirty="0"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514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1299396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Typical Project Charter Elements for Scoping (p.1)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pic>
        <p:nvPicPr>
          <p:cNvPr id="8" name="Picture 7" descr="Table&#10;&#10;Description automatically generated">
            <a:extLst>
              <a:ext uri="{FF2B5EF4-FFF2-40B4-BE49-F238E27FC236}">
                <a16:creationId xmlns:a16="http://schemas.microsoft.com/office/drawing/2014/main" id="{C9EEA13A-93D7-594B-A19B-3239DFEDF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040" y="1044575"/>
            <a:ext cx="8343110" cy="54946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71C4F6-D495-524D-8019-7E5AABF083BF}"/>
              </a:ext>
            </a:extLst>
          </p:cNvPr>
          <p:cNvSpPr txBox="1"/>
          <p:nvPr/>
        </p:nvSpPr>
        <p:spPr>
          <a:xfrm>
            <a:off x="748175" y="6385320"/>
            <a:ext cx="77788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venir Next" panose="020B0503020202020204" pitchFamily="34" charset="0"/>
              </a:rPr>
              <a:t>* Developed by Notre Dame’s Innovation Academy</a:t>
            </a:r>
          </a:p>
        </p:txBody>
      </p:sp>
    </p:spTree>
    <p:extLst>
      <p:ext uri="{BB962C8B-B14F-4D97-AF65-F5344CB8AC3E}">
        <p14:creationId xmlns:p14="http://schemas.microsoft.com/office/powerpoint/2010/main" val="1188494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1299396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Typical Project Charter Elements for Scoping (p.2)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pic>
        <p:nvPicPr>
          <p:cNvPr id="6" name="Picture 5" descr="Table&#10;&#10;Description automatically generated">
            <a:extLst>
              <a:ext uri="{FF2B5EF4-FFF2-40B4-BE49-F238E27FC236}">
                <a16:creationId xmlns:a16="http://schemas.microsoft.com/office/drawing/2014/main" id="{47C6750D-0056-8640-A228-0DD9CCB67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045" y="1077144"/>
            <a:ext cx="7264577" cy="538804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4621AD2-805F-2D43-A693-D5AEED5CE995}"/>
              </a:ext>
            </a:extLst>
          </p:cNvPr>
          <p:cNvSpPr txBox="1"/>
          <p:nvPr/>
        </p:nvSpPr>
        <p:spPr>
          <a:xfrm>
            <a:off x="748175" y="6385320"/>
            <a:ext cx="77788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venir Next" panose="020B0503020202020204" pitchFamily="34" charset="0"/>
              </a:rPr>
              <a:t>* Developed by Notre Dame’s Innovation Academy</a:t>
            </a:r>
          </a:p>
        </p:txBody>
      </p:sp>
    </p:spTree>
    <p:extLst>
      <p:ext uri="{BB962C8B-B14F-4D97-AF65-F5344CB8AC3E}">
        <p14:creationId xmlns:p14="http://schemas.microsoft.com/office/powerpoint/2010/main" val="2993318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1299396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Research Methods Cheat Sheet (p. 1)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8" name="AutoShape 12">
            <a:extLst>
              <a:ext uri="{FF2B5EF4-FFF2-40B4-BE49-F238E27FC236}">
                <a16:creationId xmlns:a16="http://schemas.microsoft.com/office/drawing/2014/main" id="{CCF37AB6-0E93-434C-AF1B-CB8A947C9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130" y="1325564"/>
            <a:ext cx="2133600" cy="250825"/>
          </a:xfrm>
          <a:custGeom>
            <a:avLst/>
            <a:gdLst>
              <a:gd name="T0" fmla="*/ 3202250 w 3202250"/>
              <a:gd name="T1" fmla="*/ 154880 h 309760"/>
              <a:gd name="T2" fmla="*/ 1601125 w 3202250"/>
              <a:gd name="T3" fmla="*/ 309760 h 309760"/>
              <a:gd name="T4" fmla="*/ 0 w 3202250"/>
              <a:gd name="T5" fmla="*/ 154880 h 309760"/>
              <a:gd name="T6" fmla="*/ 1601125 w 3202250"/>
              <a:gd name="T7" fmla="*/ 0 h 30976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5121 w 3202250"/>
              <a:gd name="T13" fmla="*/ 15121 h 309760"/>
              <a:gd name="T14" fmla="*/ 3187128 w 3202250"/>
              <a:gd name="T15" fmla="*/ 309760 h 3097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02250" h="309760">
                <a:moveTo>
                  <a:pt x="51628" y="0"/>
                </a:moveTo>
                <a:lnTo>
                  <a:pt x="3150622" y="0"/>
                </a:lnTo>
                <a:lnTo>
                  <a:pt x="3150621" y="0"/>
                </a:lnTo>
                <a:cubicBezTo>
                  <a:pt x="3179135" y="0"/>
                  <a:pt x="3202250" y="23114"/>
                  <a:pt x="3202250" y="51628"/>
                </a:cubicBezTo>
                <a:lnTo>
                  <a:pt x="3202250" y="309760"/>
                </a:lnTo>
                <a:lnTo>
                  <a:pt x="0" y="309760"/>
                </a:lnTo>
                <a:lnTo>
                  <a:pt x="0" y="51628"/>
                </a:lnTo>
                <a:cubicBezTo>
                  <a:pt x="0" y="23114"/>
                  <a:pt x="23114" y="0"/>
                  <a:pt x="51627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127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1100" kern="0" dirty="0">
                <a:solidFill>
                  <a:srgbClr val="FFFFFF"/>
                </a:solidFill>
                <a:latin typeface="Avenir Next" panose="020B0503020202020204" pitchFamily="34" charset="0"/>
                <a:ea typeface="MS PGothic" pitchFamily="34" charset="-128"/>
                <a:cs typeface="Calibri" pitchFamily="34" charset="0"/>
              </a:rPr>
              <a:t>Type of Research</a:t>
            </a:r>
          </a:p>
        </p:txBody>
      </p:sp>
      <p:sp>
        <p:nvSpPr>
          <p:cNvPr id="10" name="AutoShape 12">
            <a:extLst>
              <a:ext uri="{FF2B5EF4-FFF2-40B4-BE49-F238E27FC236}">
                <a16:creationId xmlns:a16="http://schemas.microsoft.com/office/drawing/2014/main" id="{1F994F59-DB79-4343-8F7B-98E2D8DAC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330" y="1325563"/>
            <a:ext cx="3017838" cy="246062"/>
          </a:xfrm>
          <a:custGeom>
            <a:avLst/>
            <a:gdLst>
              <a:gd name="T0" fmla="*/ 0 w 3202250"/>
              <a:gd name="T1" fmla="*/ 3317 h 309760"/>
              <a:gd name="T2" fmla="*/ 0 w 3202250"/>
              <a:gd name="T3" fmla="*/ 6635 h 309760"/>
              <a:gd name="T4" fmla="*/ 0 w 3202250"/>
              <a:gd name="T5" fmla="*/ 3317 h 309760"/>
              <a:gd name="T6" fmla="*/ 0 w 3202250"/>
              <a:gd name="T7" fmla="*/ 0 h 30976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5122 w 3202250"/>
              <a:gd name="T13" fmla="*/ 15120 h 309760"/>
              <a:gd name="T14" fmla="*/ 3187128 w 3202250"/>
              <a:gd name="T15" fmla="*/ 309760 h 3097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02250" h="309760">
                <a:moveTo>
                  <a:pt x="51628" y="0"/>
                </a:moveTo>
                <a:lnTo>
                  <a:pt x="3150622" y="0"/>
                </a:lnTo>
                <a:lnTo>
                  <a:pt x="3150621" y="0"/>
                </a:lnTo>
                <a:cubicBezTo>
                  <a:pt x="3179135" y="0"/>
                  <a:pt x="3202250" y="23114"/>
                  <a:pt x="3202250" y="51628"/>
                </a:cubicBezTo>
                <a:lnTo>
                  <a:pt x="3202250" y="309760"/>
                </a:lnTo>
                <a:lnTo>
                  <a:pt x="0" y="309760"/>
                </a:lnTo>
                <a:lnTo>
                  <a:pt x="0" y="51628"/>
                </a:lnTo>
                <a:cubicBezTo>
                  <a:pt x="0" y="23114"/>
                  <a:pt x="23114" y="0"/>
                  <a:pt x="51627" y="0"/>
                </a:cubicBezTo>
                <a:lnTo>
                  <a:pt x="516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FFFFFF"/>
                </a:solidFill>
                <a:latin typeface="Avenir Next" panose="020B0503020202020204" pitchFamily="34" charset="0"/>
              </a:rPr>
              <a:t> Objective </a:t>
            </a:r>
          </a:p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11" name="AutoShape 12">
            <a:extLst>
              <a:ext uri="{FF2B5EF4-FFF2-40B4-BE49-F238E27FC236}">
                <a16:creationId xmlns:a16="http://schemas.microsoft.com/office/drawing/2014/main" id="{E7647DBE-4747-814E-90D1-EAA2C4488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4730" y="1325564"/>
            <a:ext cx="3017838" cy="246061"/>
          </a:xfrm>
          <a:custGeom>
            <a:avLst/>
            <a:gdLst>
              <a:gd name="T0" fmla="*/ 0 w 3201988"/>
              <a:gd name="T1" fmla="*/ 6 h 427037"/>
              <a:gd name="T2" fmla="*/ 0 w 3201988"/>
              <a:gd name="T3" fmla="*/ 14 h 427037"/>
              <a:gd name="T4" fmla="*/ 0 w 3201988"/>
              <a:gd name="T5" fmla="*/ 6 h 427037"/>
              <a:gd name="T6" fmla="*/ 0 w 3201988"/>
              <a:gd name="T7" fmla="*/ 0 h 42703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0847 w 3201988"/>
              <a:gd name="T13" fmla="*/ 20847 h 427037"/>
              <a:gd name="T14" fmla="*/ 3181141 w 3201988"/>
              <a:gd name="T15" fmla="*/ 427037 h 4270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01988" h="427037">
                <a:moveTo>
                  <a:pt x="71174" y="0"/>
                </a:moveTo>
                <a:lnTo>
                  <a:pt x="3130814" y="0"/>
                </a:lnTo>
                <a:lnTo>
                  <a:pt x="3130813" y="0"/>
                </a:lnTo>
                <a:cubicBezTo>
                  <a:pt x="3170122" y="0"/>
                  <a:pt x="3201988" y="31865"/>
                  <a:pt x="3201988" y="71174"/>
                </a:cubicBezTo>
                <a:lnTo>
                  <a:pt x="3201988" y="427037"/>
                </a:lnTo>
                <a:lnTo>
                  <a:pt x="0" y="427037"/>
                </a:lnTo>
                <a:lnTo>
                  <a:pt x="0" y="71174"/>
                </a:lnTo>
                <a:cubicBezTo>
                  <a:pt x="0" y="31865"/>
                  <a:pt x="31865" y="0"/>
                  <a:pt x="71173" y="0"/>
                </a:cubicBezTo>
                <a:lnTo>
                  <a:pt x="71174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FFFFFF"/>
                </a:solidFill>
                <a:latin typeface="Avenir Next" panose="020B0503020202020204" pitchFamily="34" charset="0"/>
              </a:rPr>
              <a:t>Research Responsibility</a:t>
            </a:r>
          </a:p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12" name="Rectangle 49">
            <a:extLst>
              <a:ext uri="{FF2B5EF4-FFF2-40B4-BE49-F238E27FC236}">
                <a16:creationId xmlns:a16="http://schemas.microsoft.com/office/drawing/2014/main" id="{5333060F-F1C8-434F-A771-D16B4974E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2044" y="1533526"/>
            <a:ext cx="8223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Rectangle 63">
            <a:extLst>
              <a:ext uri="{FF2B5EF4-FFF2-40B4-BE49-F238E27FC236}">
                <a16:creationId xmlns:a16="http://schemas.microsoft.com/office/drawing/2014/main" id="{81853588-6F18-BE4E-B2C2-5967D1A0A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844" y="1533526"/>
            <a:ext cx="8223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14" name="Rectangle 35">
            <a:extLst>
              <a:ext uri="{FF2B5EF4-FFF2-40B4-BE49-F238E27FC236}">
                <a16:creationId xmlns:a16="http://schemas.microsoft.com/office/drawing/2014/main" id="{FEE5581B-5523-EC45-B79A-B7EC1F7A4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0319" y="1525588"/>
            <a:ext cx="962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15" name="Rectangle 27">
            <a:extLst>
              <a:ext uri="{FF2B5EF4-FFF2-40B4-BE49-F238E27FC236}">
                <a16:creationId xmlns:a16="http://schemas.microsoft.com/office/drawing/2014/main" id="{29E2C6F5-437C-0645-9BB6-06A01358A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130" y="1778706"/>
            <a:ext cx="2133600" cy="731837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txBody>
          <a:bodyPr lIns="182880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Quantitative Idea Screener</a:t>
            </a:r>
          </a:p>
        </p:txBody>
      </p:sp>
      <p:sp>
        <p:nvSpPr>
          <p:cNvPr id="16" name="Rectangle 27">
            <a:extLst>
              <a:ext uri="{FF2B5EF4-FFF2-40B4-BE49-F238E27FC236}">
                <a16:creationId xmlns:a16="http://schemas.microsoft.com/office/drawing/2014/main" id="{2AC22B3B-CA10-8141-B464-46658EB5B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330" y="1778706"/>
            <a:ext cx="3017838" cy="731837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Early quantitative assessment of which ideas have the greatest potential based on benchmarks</a:t>
            </a:r>
          </a:p>
        </p:txBody>
      </p:sp>
      <p:sp>
        <p:nvSpPr>
          <p:cNvPr id="17" name="Rectangle 38">
            <a:extLst>
              <a:ext uri="{FF2B5EF4-FFF2-40B4-BE49-F238E27FC236}">
                <a16:creationId xmlns:a16="http://schemas.microsoft.com/office/drawing/2014/main" id="{07BAC754-0954-4A4C-A318-37803EB91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4730" y="1778706"/>
            <a:ext cx="3017838" cy="73183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txBody>
          <a:bodyPr anchor="ctr"/>
          <a:lstStyle/>
          <a:p>
            <a:pPr algn="ctr">
              <a:defRPr/>
            </a:pPr>
            <a:r>
              <a:rPr lang="en-US" sz="1100" dirty="0">
                <a:solidFill>
                  <a:schemeClr val="bg1"/>
                </a:solidFill>
                <a:latin typeface="Avenir Next" panose="020B0503020202020204" pitchFamily="34" charset="0"/>
              </a:rPr>
              <a:t>Consumer Insights</a:t>
            </a:r>
          </a:p>
        </p:txBody>
      </p:sp>
      <p:sp>
        <p:nvSpPr>
          <p:cNvPr id="18" name="Rectangle 66">
            <a:extLst>
              <a:ext uri="{FF2B5EF4-FFF2-40B4-BE49-F238E27FC236}">
                <a16:creationId xmlns:a16="http://schemas.microsoft.com/office/drawing/2014/main" id="{2C4CF855-8A08-3E41-BA52-B565B01BA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844" y="1581151"/>
            <a:ext cx="822325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19" name="Rectangle 38">
            <a:extLst>
              <a:ext uri="{FF2B5EF4-FFF2-40B4-BE49-F238E27FC236}">
                <a16:creationId xmlns:a16="http://schemas.microsoft.com/office/drawing/2014/main" id="{23BAD12B-2DCE-9747-AE83-A49DA0713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744" y="1581151"/>
            <a:ext cx="962025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97F5AB91-0C12-D545-B6C7-FD25ECA4F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130" y="2627135"/>
            <a:ext cx="2133600" cy="73025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txBody>
          <a:bodyPr lIns="182880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Qualitative Consumer Lab</a:t>
            </a:r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C16BB12D-CEA6-FE4C-8D8C-D8506026B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330" y="2627135"/>
            <a:ext cx="3017838" cy="73025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To provide consumer-driven insights that improve the relevance of concept to the target</a:t>
            </a:r>
          </a:p>
        </p:txBody>
      </p:sp>
      <p:sp>
        <p:nvSpPr>
          <p:cNvPr id="22" name="Rectangle 38">
            <a:extLst>
              <a:ext uri="{FF2B5EF4-FFF2-40B4-BE49-F238E27FC236}">
                <a16:creationId xmlns:a16="http://schemas.microsoft.com/office/drawing/2014/main" id="{E13A7352-ACD6-2B49-A955-7EDD0D24E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4730" y="2627135"/>
            <a:ext cx="3017838" cy="7302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r>
              <a:rPr lang="en-US" sz="1100" dirty="0">
                <a:solidFill>
                  <a:schemeClr val="bg1"/>
                </a:solidFill>
                <a:latin typeface="Avenir Next" panose="020B0503020202020204" pitchFamily="34" charset="0"/>
              </a:rPr>
              <a:t>Consumer Insights</a:t>
            </a:r>
          </a:p>
        </p:txBody>
      </p:sp>
      <p:sp>
        <p:nvSpPr>
          <p:cNvPr id="23" name="Rectangle 27">
            <a:extLst>
              <a:ext uri="{FF2B5EF4-FFF2-40B4-BE49-F238E27FC236}">
                <a16:creationId xmlns:a16="http://schemas.microsoft.com/office/drawing/2014/main" id="{FA6E0203-912D-B842-82FA-F6C15FD86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130" y="3445756"/>
            <a:ext cx="2133600" cy="823913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txBody>
          <a:bodyPr lIns="182880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BASES Snapshot</a:t>
            </a:r>
          </a:p>
        </p:txBody>
      </p:sp>
      <p:sp>
        <p:nvSpPr>
          <p:cNvPr id="24" name="Rectangle 38">
            <a:extLst>
              <a:ext uri="{FF2B5EF4-FFF2-40B4-BE49-F238E27FC236}">
                <a16:creationId xmlns:a16="http://schemas.microsoft.com/office/drawing/2014/main" id="{F744D14E-6894-C148-9E86-C7C611D15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4730" y="3445756"/>
            <a:ext cx="3017838" cy="82391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r>
              <a:rPr lang="en-US" sz="1100" dirty="0">
                <a:solidFill>
                  <a:schemeClr val="bg1"/>
                </a:solidFill>
                <a:latin typeface="Avenir Next" panose="020B0503020202020204" pitchFamily="34" charset="0"/>
              </a:rPr>
              <a:t>Consumer Insights</a:t>
            </a:r>
          </a:p>
        </p:txBody>
      </p:sp>
      <p:sp>
        <p:nvSpPr>
          <p:cNvPr id="25" name="Rectangle 52">
            <a:extLst>
              <a:ext uri="{FF2B5EF4-FFF2-40B4-BE49-F238E27FC236}">
                <a16:creationId xmlns:a16="http://schemas.microsoft.com/office/drawing/2014/main" id="{D3A8D6DF-B97F-E84C-8398-D6384A53F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219" y="3654426"/>
            <a:ext cx="962025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D35E1C18-5D6F-D845-8B33-8E28EE37B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330" y="3445756"/>
            <a:ext cx="3017838" cy="82391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Quantitatively confirm viability of several concepts and prioritize the concepts that have the greatest consumer interest.  Six Factors for Success.</a:t>
            </a:r>
          </a:p>
        </p:txBody>
      </p:sp>
      <p:sp>
        <p:nvSpPr>
          <p:cNvPr id="27" name="Slide Number Placeholder 2">
            <a:extLst>
              <a:ext uri="{FF2B5EF4-FFF2-40B4-BE49-F238E27FC236}">
                <a16:creationId xmlns:a16="http://schemas.microsoft.com/office/drawing/2014/main" id="{B729E53D-2CF6-7947-B4D5-4C7DB7CEF21F}"/>
              </a:ext>
            </a:extLst>
          </p:cNvPr>
          <p:cNvSpPr txBox="1">
            <a:spLocks/>
          </p:cNvSpPr>
          <p:nvPr/>
        </p:nvSpPr>
        <p:spPr bwMode="auto">
          <a:xfrm>
            <a:off x="7662930" y="5324484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buClr>
                <a:srgbClr val="C40E17"/>
              </a:buClr>
            </a:pPr>
            <a:fld id="{D83DC7FD-AE1B-4957-BC3B-9D4AD5646B30}" type="slidenum">
              <a:rPr lang="en-US" sz="1100">
                <a:solidFill>
                  <a:srgbClr val="FFFFFF"/>
                </a:solidFill>
                <a:latin typeface="Avenir Next" panose="020B0503020202020204" pitchFamily="34" charset="0"/>
              </a:rPr>
              <a:pPr algn="r" eaLnBrk="1" hangingPunct="1">
                <a:buClr>
                  <a:srgbClr val="C40E17"/>
                </a:buClr>
              </a:pPr>
              <a:t>6</a:t>
            </a:fld>
            <a:endParaRPr lang="en-US" sz="1100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D386078-CA6F-8846-B777-5204BBC08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130" y="4360156"/>
            <a:ext cx="2133600" cy="823913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lIns="182880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BASES Concept In-Home Use-Test (IHUT)</a:t>
            </a:r>
          </a:p>
        </p:txBody>
      </p:sp>
      <p:sp>
        <p:nvSpPr>
          <p:cNvPr id="29" name="Rectangle 27">
            <a:extLst>
              <a:ext uri="{FF2B5EF4-FFF2-40B4-BE49-F238E27FC236}">
                <a16:creationId xmlns:a16="http://schemas.microsoft.com/office/drawing/2014/main" id="{C1F19D23-9B24-E143-9550-E16673428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330" y="4360156"/>
            <a:ext cx="3017838" cy="82391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Concept and product tool to qualify initiative for launch with basic diagnostics of drivers and limiters of appeal.  Eight Factors for Success, Yr 1 Volume </a:t>
            </a:r>
          </a:p>
        </p:txBody>
      </p:sp>
      <p:sp>
        <p:nvSpPr>
          <p:cNvPr id="30" name="Rectangle 38">
            <a:extLst>
              <a:ext uri="{FF2B5EF4-FFF2-40B4-BE49-F238E27FC236}">
                <a16:creationId xmlns:a16="http://schemas.microsoft.com/office/drawing/2014/main" id="{23EC3685-1F36-7449-8E6C-418120D1A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4730" y="4360156"/>
            <a:ext cx="3017838" cy="823913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r>
              <a:rPr lang="en-US" sz="1100" dirty="0">
                <a:solidFill>
                  <a:schemeClr val="bg1"/>
                </a:solidFill>
                <a:latin typeface="Avenir Next" panose="020B0503020202020204" pitchFamily="34" charset="0"/>
              </a:rPr>
              <a:t>Consumer Insights</a:t>
            </a:r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493C586C-1E39-E144-A805-F8A01186D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130" y="5287262"/>
            <a:ext cx="2133600" cy="100488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lIns="182880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BASES II</a:t>
            </a:r>
          </a:p>
        </p:txBody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77C03AC0-6C09-464C-B9D3-322839358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330" y="5287262"/>
            <a:ext cx="3017838" cy="1004888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Most robust BASES tool.  Concept and </a:t>
            </a:r>
            <a:r>
              <a:rPr lang="en-US" sz="1100" u="sng" dirty="0">
                <a:latin typeface="Avenir Next" panose="020B0503020202020204" pitchFamily="34" charset="0"/>
              </a:rPr>
              <a:t>product</a:t>
            </a:r>
            <a:r>
              <a:rPr lang="en-US" sz="1100" dirty="0">
                <a:latin typeface="Avenir Next" panose="020B0503020202020204" pitchFamily="34" charset="0"/>
              </a:rPr>
              <a:t> based forecast, in-depth diagnostics, and optimization opportunities.  Twelve Factors For Success, Yr 1&amp;2 Volume </a:t>
            </a:r>
          </a:p>
        </p:txBody>
      </p:sp>
      <p:sp>
        <p:nvSpPr>
          <p:cNvPr id="33" name="Rectangle 38">
            <a:extLst>
              <a:ext uri="{FF2B5EF4-FFF2-40B4-BE49-F238E27FC236}">
                <a16:creationId xmlns:a16="http://schemas.microsoft.com/office/drawing/2014/main" id="{370BA951-1756-A745-9236-A8D39807A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4730" y="5287262"/>
            <a:ext cx="3017838" cy="1004888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r>
              <a:rPr lang="en-US" sz="1100" dirty="0">
                <a:solidFill>
                  <a:schemeClr val="bg1"/>
                </a:solidFill>
                <a:latin typeface="Avenir Next" panose="020B0503020202020204" pitchFamily="34" charset="0"/>
              </a:rPr>
              <a:t>Consumer Insights</a:t>
            </a:r>
          </a:p>
        </p:txBody>
      </p:sp>
    </p:spTree>
    <p:extLst>
      <p:ext uri="{BB962C8B-B14F-4D97-AF65-F5344CB8AC3E}">
        <p14:creationId xmlns:p14="http://schemas.microsoft.com/office/powerpoint/2010/main" val="3007347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1299396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Research Methods Cheat Sheet (p. 2)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34" name="AutoShape 12">
            <a:extLst>
              <a:ext uri="{FF2B5EF4-FFF2-40B4-BE49-F238E27FC236}">
                <a16:creationId xmlns:a16="http://schemas.microsoft.com/office/drawing/2014/main" id="{F5685356-66BD-584A-B47C-C78280269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524" y="1351309"/>
            <a:ext cx="2133600" cy="250825"/>
          </a:xfrm>
          <a:custGeom>
            <a:avLst/>
            <a:gdLst>
              <a:gd name="T0" fmla="*/ 3202250 w 3202250"/>
              <a:gd name="T1" fmla="*/ 154880 h 309760"/>
              <a:gd name="T2" fmla="*/ 1601125 w 3202250"/>
              <a:gd name="T3" fmla="*/ 309760 h 309760"/>
              <a:gd name="T4" fmla="*/ 0 w 3202250"/>
              <a:gd name="T5" fmla="*/ 154880 h 309760"/>
              <a:gd name="T6" fmla="*/ 1601125 w 3202250"/>
              <a:gd name="T7" fmla="*/ 0 h 30976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5121 w 3202250"/>
              <a:gd name="T13" fmla="*/ 15121 h 309760"/>
              <a:gd name="T14" fmla="*/ 3187128 w 3202250"/>
              <a:gd name="T15" fmla="*/ 309760 h 3097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02250" h="309760">
                <a:moveTo>
                  <a:pt x="51628" y="0"/>
                </a:moveTo>
                <a:lnTo>
                  <a:pt x="3150622" y="0"/>
                </a:lnTo>
                <a:lnTo>
                  <a:pt x="3150621" y="0"/>
                </a:lnTo>
                <a:cubicBezTo>
                  <a:pt x="3179135" y="0"/>
                  <a:pt x="3202250" y="23114"/>
                  <a:pt x="3202250" y="51628"/>
                </a:cubicBezTo>
                <a:lnTo>
                  <a:pt x="3202250" y="309760"/>
                </a:lnTo>
                <a:lnTo>
                  <a:pt x="0" y="309760"/>
                </a:lnTo>
                <a:lnTo>
                  <a:pt x="0" y="51628"/>
                </a:lnTo>
                <a:cubicBezTo>
                  <a:pt x="0" y="23114"/>
                  <a:pt x="23114" y="0"/>
                  <a:pt x="51627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127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1100" kern="0" dirty="0">
                <a:solidFill>
                  <a:srgbClr val="FFFFFF"/>
                </a:solidFill>
                <a:latin typeface="Avenir Next" panose="020B0503020202020204" pitchFamily="34" charset="0"/>
                <a:ea typeface="MS PGothic" pitchFamily="34" charset="-128"/>
                <a:cs typeface="Calibri" pitchFamily="34" charset="0"/>
              </a:rPr>
              <a:t>Type of Research</a:t>
            </a:r>
          </a:p>
        </p:txBody>
      </p:sp>
      <p:sp>
        <p:nvSpPr>
          <p:cNvPr id="35" name="AutoShape 12">
            <a:extLst>
              <a:ext uri="{FF2B5EF4-FFF2-40B4-BE49-F238E27FC236}">
                <a16:creationId xmlns:a16="http://schemas.microsoft.com/office/drawing/2014/main" id="{9A6D477F-5EAD-CF43-BE24-86C8E4DC6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8724" y="1362421"/>
            <a:ext cx="3017838" cy="246062"/>
          </a:xfrm>
          <a:custGeom>
            <a:avLst/>
            <a:gdLst>
              <a:gd name="T0" fmla="*/ 0 w 3202250"/>
              <a:gd name="T1" fmla="*/ 3317 h 309760"/>
              <a:gd name="T2" fmla="*/ 0 w 3202250"/>
              <a:gd name="T3" fmla="*/ 6635 h 309760"/>
              <a:gd name="T4" fmla="*/ 0 w 3202250"/>
              <a:gd name="T5" fmla="*/ 3317 h 309760"/>
              <a:gd name="T6" fmla="*/ 0 w 3202250"/>
              <a:gd name="T7" fmla="*/ 0 h 30976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5122 w 3202250"/>
              <a:gd name="T13" fmla="*/ 15120 h 309760"/>
              <a:gd name="T14" fmla="*/ 3187128 w 3202250"/>
              <a:gd name="T15" fmla="*/ 309760 h 3097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02250" h="309760">
                <a:moveTo>
                  <a:pt x="51628" y="0"/>
                </a:moveTo>
                <a:lnTo>
                  <a:pt x="3150622" y="0"/>
                </a:lnTo>
                <a:lnTo>
                  <a:pt x="3150621" y="0"/>
                </a:lnTo>
                <a:cubicBezTo>
                  <a:pt x="3179135" y="0"/>
                  <a:pt x="3202250" y="23114"/>
                  <a:pt x="3202250" y="51628"/>
                </a:cubicBezTo>
                <a:lnTo>
                  <a:pt x="3202250" y="309760"/>
                </a:lnTo>
                <a:lnTo>
                  <a:pt x="0" y="309760"/>
                </a:lnTo>
                <a:lnTo>
                  <a:pt x="0" y="51628"/>
                </a:lnTo>
                <a:cubicBezTo>
                  <a:pt x="0" y="23114"/>
                  <a:pt x="23114" y="0"/>
                  <a:pt x="51627" y="0"/>
                </a:cubicBezTo>
                <a:lnTo>
                  <a:pt x="516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FFFFFF"/>
                </a:solidFill>
                <a:latin typeface="Avenir Next" panose="020B0503020202020204" pitchFamily="34" charset="0"/>
              </a:rPr>
              <a:t> Objective </a:t>
            </a:r>
          </a:p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36" name="AutoShape 12">
            <a:extLst>
              <a:ext uri="{FF2B5EF4-FFF2-40B4-BE49-F238E27FC236}">
                <a16:creationId xmlns:a16="http://schemas.microsoft.com/office/drawing/2014/main" id="{00E8F202-80FF-0443-A8A4-E0791D440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124" y="1362422"/>
            <a:ext cx="3017838" cy="246062"/>
          </a:xfrm>
          <a:custGeom>
            <a:avLst/>
            <a:gdLst>
              <a:gd name="T0" fmla="*/ 0 w 3201988"/>
              <a:gd name="T1" fmla="*/ 6 h 427037"/>
              <a:gd name="T2" fmla="*/ 0 w 3201988"/>
              <a:gd name="T3" fmla="*/ 14 h 427037"/>
              <a:gd name="T4" fmla="*/ 0 w 3201988"/>
              <a:gd name="T5" fmla="*/ 6 h 427037"/>
              <a:gd name="T6" fmla="*/ 0 w 3201988"/>
              <a:gd name="T7" fmla="*/ 0 h 42703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0847 w 3201988"/>
              <a:gd name="T13" fmla="*/ 20847 h 427037"/>
              <a:gd name="T14" fmla="*/ 3181141 w 3201988"/>
              <a:gd name="T15" fmla="*/ 427037 h 4270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01988" h="427037">
                <a:moveTo>
                  <a:pt x="71174" y="0"/>
                </a:moveTo>
                <a:lnTo>
                  <a:pt x="3130814" y="0"/>
                </a:lnTo>
                <a:lnTo>
                  <a:pt x="3130813" y="0"/>
                </a:lnTo>
                <a:cubicBezTo>
                  <a:pt x="3170122" y="0"/>
                  <a:pt x="3201988" y="31865"/>
                  <a:pt x="3201988" y="71174"/>
                </a:cubicBezTo>
                <a:lnTo>
                  <a:pt x="3201988" y="427037"/>
                </a:lnTo>
                <a:lnTo>
                  <a:pt x="0" y="427037"/>
                </a:lnTo>
                <a:lnTo>
                  <a:pt x="0" y="71174"/>
                </a:lnTo>
                <a:cubicBezTo>
                  <a:pt x="0" y="31865"/>
                  <a:pt x="31865" y="0"/>
                  <a:pt x="71173" y="0"/>
                </a:cubicBezTo>
                <a:lnTo>
                  <a:pt x="71174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FFFFFF"/>
                </a:solidFill>
                <a:latin typeface="Avenir Next" panose="020B0503020202020204" pitchFamily="34" charset="0"/>
              </a:rPr>
              <a:t>Research Responsibility</a:t>
            </a:r>
          </a:p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37" name="Rectangle 49">
            <a:extLst>
              <a:ext uri="{FF2B5EF4-FFF2-40B4-BE49-F238E27FC236}">
                <a16:creationId xmlns:a16="http://schemas.microsoft.com/office/drawing/2014/main" id="{798B7558-BFF3-1549-96F6-5EE27C926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6438" y="1559271"/>
            <a:ext cx="8223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38" name="Rectangle 63">
            <a:extLst>
              <a:ext uri="{FF2B5EF4-FFF2-40B4-BE49-F238E27FC236}">
                <a16:creationId xmlns:a16="http://schemas.microsoft.com/office/drawing/2014/main" id="{2C202901-BF4E-1641-9A74-CF61C6F30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238" y="1559271"/>
            <a:ext cx="8223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39" name="Rectangle 35">
            <a:extLst>
              <a:ext uri="{FF2B5EF4-FFF2-40B4-BE49-F238E27FC236}">
                <a16:creationId xmlns:a16="http://schemas.microsoft.com/office/drawing/2014/main" id="{B93DCCE0-4D40-6D40-B919-0EEFF921B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4713" y="1551333"/>
            <a:ext cx="962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40" name="Rectangle 52">
            <a:extLst>
              <a:ext uri="{FF2B5EF4-FFF2-40B4-BE49-F238E27FC236}">
                <a16:creationId xmlns:a16="http://schemas.microsoft.com/office/drawing/2014/main" id="{4B88B6DC-3887-BD48-90B8-8F090CAB5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2613" y="1325563"/>
            <a:ext cx="962025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41" name="Rectangle 66">
            <a:extLst>
              <a:ext uri="{FF2B5EF4-FFF2-40B4-BE49-F238E27FC236}">
                <a16:creationId xmlns:a16="http://schemas.microsoft.com/office/drawing/2014/main" id="{A2BCD2D9-BE68-8749-BBAD-53CAE4213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238" y="1325563"/>
            <a:ext cx="822325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42" name="Rectangle 52">
            <a:extLst>
              <a:ext uri="{FF2B5EF4-FFF2-40B4-BE49-F238E27FC236}">
                <a16:creationId xmlns:a16="http://schemas.microsoft.com/office/drawing/2014/main" id="{67635773-7F9B-294B-8B7F-FB306D984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7400" y="1327150"/>
            <a:ext cx="962025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43" name="Rectangle 38">
            <a:extLst>
              <a:ext uri="{FF2B5EF4-FFF2-40B4-BE49-F238E27FC236}">
                <a16:creationId xmlns:a16="http://schemas.microsoft.com/office/drawing/2014/main" id="{FCEA76E8-3AAD-4441-8E19-FA84D7469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138" y="1325563"/>
            <a:ext cx="962025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44" name="Rectangle 52">
            <a:extLst>
              <a:ext uri="{FF2B5EF4-FFF2-40B4-BE49-F238E27FC236}">
                <a16:creationId xmlns:a16="http://schemas.microsoft.com/office/drawing/2014/main" id="{961220D4-4708-4745-B312-02ED48418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2613" y="3716156"/>
            <a:ext cx="962025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45" name="Rectangle 66">
            <a:extLst>
              <a:ext uri="{FF2B5EF4-FFF2-40B4-BE49-F238E27FC236}">
                <a16:creationId xmlns:a16="http://schemas.microsoft.com/office/drawing/2014/main" id="{7C2A1ADE-9636-484D-86AC-FEBC34993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238" y="3716156"/>
            <a:ext cx="822325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46" name="Rectangle 52">
            <a:extLst>
              <a:ext uri="{FF2B5EF4-FFF2-40B4-BE49-F238E27FC236}">
                <a16:creationId xmlns:a16="http://schemas.microsoft.com/office/drawing/2014/main" id="{2A6F2650-E4D2-294A-844E-3F68E6843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7400" y="3717744"/>
            <a:ext cx="962025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47" name="Rectangle 38">
            <a:extLst>
              <a:ext uri="{FF2B5EF4-FFF2-40B4-BE49-F238E27FC236}">
                <a16:creationId xmlns:a16="http://schemas.microsoft.com/office/drawing/2014/main" id="{7084FC67-98AC-4F4A-8AC8-80F3FB3A8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138" y="3716156"/>
            <a:ext cx="962025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endParaRPr lang="en-US" sz="110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48" name="Rectangle 27">
            <a:extLst>
              <a:ext uri="{FF2B5EF4-FFF2-40B4-BE49-F238E27FC236}">
                <a16:creationId xmlns:a16="http://schemas.microsoft.com/office/drawing/2014/main" id="{BCD8ECBA-A0B5-4D4F-9F62-E21DE45E4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524" y="2571568"/>
            <a:ext cx="2133600" cy="73183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lIns="182880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Research Guidance Test (RGT)</a:t>
            </a:r>
          </a:p>
        </p:txBody>
      </p:sp>
      <p:sp>
        <p:nvSpPr>
          <p:cNvPr id="49" name="Rectangle 27">
            <a:extLst>
              <a:ext uri="{FF2B5EF4-FFF2-40B4-BE49-F238E27FC236}">
                <a16:creationId xmlns:a16="http://schemas.microsoft.com/office/drawing/2014/main" id="{2C2BDDAF-D836-5542-B284-5086BCBF7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8724" y="2571568"/>
            <a:ext cx="3017838" cy="731838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anchor="ctr"/>
          <a:lstStyle/>
          <a:p>
            <a:pPr>
              <a:defRPr/>
            </a:pPr>
            <a:endParaRPr lang="en-US" sz="1100" dirty="0">
              <a:latin typeface="Avenir Next" panose="020B0503020202020204" pitchFamily="34" charset="0"/>
            </a:endParaRPr>
          </a:p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Quantitative Guidance on product development to narrow down prototypes prior to final validation</a:t>
            </a:r>
          </a:p>
          <a:p>
            <a:pPr>
              <a:defRPr/>
            </a:pPr>
            <a:endParaRPr lang="en-US" sz="1100" dirty="0">
              <a:latin typeface="Avenir Next" panose="020B0503020202020204" pitchFamily="34" charset="0"/>
            </a:endParaRPr>
          </a:p>
        </p:txBody>
      </p:sp>
      <p:sp>
        <p:nvSpPr>
          <p:cNvPr id="50" name="Rectangle 38">
            <a:extLst>
              <a:ext uri="{FF2B5EF4-FFF2-40B4-BE49-F238E27FC236}">
                <a16:creationId xmlns:a16="http://schemas.microsoft.com/office/drawing/2014/main" id="{5EF05A9A-EFFF-F244-AFF8-AD8D1EACF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124" y="2571568"/>
            <a:ext cx="3017838" cy="731838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solidFill>
                  <a:schemeClr val="bg1"/>
                </a:solidFill>
                <a:latin typeface="Avenir Next" panose="020B0503020202020204" pitchFamily="34" charset="0"/>
              </a:rPr>
              <a:t>Sensory</a:t>
            </a:r>
          </a:p>
        </p:txBody>
      </p:sp>
      <p:sp>
        <p:nvSpPr>
          <p:cNvPr id="51" name="Rectangle 27">
            <a:extLst>
              <a:ext uri="{FF2B5EF4-FFF2-40B4-BE49-F238E27FC236}">
                <a16:creationId xmlns:a16="http://schemas.microsoft.com/office/drawing/2014/main" id="{C7D903FF-F1AE-5E4C-978F-1585C0C6F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524" y="3363732"/>
            <a:ext cx="2133600" cy="930275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lIns="182880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Central Location Test (CLT) </a:t>
            </a:r>
          </a:p>
        </p:txBody>
      </p:sp>
      <p:sp>
        <p:nvSpPr>
          <p:cNvPr id="52" name="Rectangle 27">
            <a:extLst>
              <a:ext uri="{FF2B5EF4-FFF2-40B4-BE49-F238E27FC236}">
                <a16:creationId xmlns:a16="http://schemas.microsoft.com/office/drawing/2014/main" id="{60D02412-9351-F543-862E-CAAAA3475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8724" y="3363732"/>
            <a:ext cx="3017838" cy="93027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Quantitative test at multiple facilities to determine consumer acceptance compared to category norm or benchmark for final validation or for BASES II	</a:t>
            </a:r>
          </a:p>
        </p:txBody>
      </p:sp>
      <p:sp>
        <p:nvSpPr>
          <p:cNvPr id="53" name="Rectangle 38">
            <a:extLst>
              <a:ext uri="{FF2B5EF4-FFF2-40B4-BE49-F238E27FC236}">
                <a16:creationId xmlns:a16="http://schemas.microsoft.com/office/drawing/2014/main" id="{9AC6E660-E457-754F-AF2C-5328C1F93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124" y="3363732"/>
            <a:ext cx="3017838" cy="930275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solidFill>
                  <a:schemeClr val="bg1"/>
                </a:solidFill>
                <a:latin typeface="Avenir Next" panose="020B0503020202020204" pitchFamily="34" charset="0"/>
              </a:rPr>
              <a:t>Consumer Insights or Sensory</a:t>
            </a:r>
          </a:p>
        </p:txBody>
      </p:sp>
      <p:sp>
        <p:nvSpPr>
          <p:cNvPr id="54" name="Rectangle 27">
            <a:extLst>
              <a:ext uri="{FF2B5EF4-FFF2-40B4-BE49-F238E27FC236}">
                <a16:creationId xmlns:a16="http://schemas.microsoft.com/office/drawing/2014/main" id="{151018EA-1C51-8446-8D98-E183D44A4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524" y="4370206"/>
            <a:ext cx="2133600" cy="86836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lIns="182880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In-Home Use Test (IHUT)</a:t>
            </a:r>
          </a:p>
        </p:txBody>
      </p:sp>
      <p:sp>
        <p:nvSpPr>
          <p:cNvPr id="55" name="Rectangle 27">
            <a:extLst>
              <a:ext uri="{FF2B5EF4-FFF2-40B4-BE49-F238E27FC236}">
                <a16:creationId xmlns:a16="http://schemas.microsoft.com/office/drawing/2014/main" id="{C05B86DE-54B4-8B4C-B7E0-87E924440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8724" y="4380619"/>
            <a:ext cx="3017838" cy="868362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Consumers use the product in home to determine acceptance compared to category norm or benchmark for final validation or for BASES II</a:t>
            </a:r>
          </a:p>
        </p:txBody>
      </p:sp>
      <p:sp>
        <p:nvSpPr>
          <p:cNvPr id="56" name="Rectangle 38">
            <a:extLst>
              <a:ext uri="{FF2B5EF4-FFF2-40B4-BE49-F238E27FC236}">
                <a16:creationId xmlns:a16="http://schemas.microsoft.com/office/drawing/2014/main" id="{0EAE8AE9-1F55-C64C-972F-A78FA7233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124" y="4370206"/>
            <a:ext cx="3017838" cy="86836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solidFill>
                  <a:schemeClr val="bg1"/>
                </a:solidFill>
                <a:latin typeface="Avenir Next" panose="020B0503020202020204" pitchFamily="34" charset="0"/>
              </a:rPr>
              <a:t>Consumer Insights or Sensory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E879617-84F5-804A-A648-E41A9086F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524" y="1746956"/>
            <a:ext cx="2133600" cy="73183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lIns="182880"/>
          <a:lstStyle/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Concept Product Development (CPD)</a:t>
            </a:r>
          </a:p>
        </p:txBody>
      </p:sp>
      <p:sp>
        <p:nvSpPr>
          <p:cNvPr id="58" name="Rectangle 27">
            <a:extLst>
              <a:ext uri="{FF2B5EF4-FFF2-40B4-BE49-F238E27FC236}">
                <a16:creationId xmlns:a16="http://schemas.microsoft.com/office/drawing/2014/main" id="{6A50E797-4E48-104A-BFC3-B62692545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8724" y="1746956"/>
            <a:ext cx="3017838" cy="731838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25000"/>
              </a:schemeClr>
            </a:solidFill>
          </a:ln>
        </p:spPr>
        <p:txBody>
          <a:bodyPr anchor="ctr"/>
          <a:lstStyle/>
          <a:p>
            <a:pPr>
              <a:defRPr/>
            </a:pPr>
            <a:endParaRPr lang="en-US" sz="1100" dirty="0">
              <a:latin typeface="Avenir Next" panose="020B0503020202020204" pitchFamily="34" charset="0"/>
            </a:endParaRPr>
          </a:p>
          <a:p>
            <a:pPr>
              <a:defRPr/>
            </a:pPr>
            <a:r>
              <a:rPr lang="en-US" sz="1100" dirty="0">
                <a:latin typeface="Avenir Next" panose="020B0503020202020204" pitchFamily="34" charset="0"/>
              </a:rPr>
              <a:t>Qualitative guidance on product development with a focus on fit with initial concepts</a:t>
            </a:r>
          </a:p>
          <a:p>
            <a:pPr>
              <a:defRPr/>
            </a:pPr>
            <a:endParaRPr lang="en-US" sz="1100" dirty="0">
              <a:latin typeface="Avenir Next" panose="020B0503020202020204" pitchFamily="34" charset="0"/>
            </a:endParaRPr>
          </a:p>
        </p:txBody>
      </p:sp>
      <p:sp>
        <p:nvSpPr>
          <p:cNvPr id="59" name="Rectangle 38">
            <a:extLst>
              <a:ext uri="{FF2B5EF4-FFF2-40B4-BE49-F238E27FC236}">
                <a16:creationId xmlns:a16="http://schemas.microsoft.com/office/drawing/2014/main" id="{E2E93D11-55AD-FB4D-BEA7-B2C25DCC0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124" y="1746956"/>
            <a:ext cx="3017838" cy="731838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anchor="ctr"/>
          <a:lstStyle/>
          <a:p>
            <a:pPr>
              <a:defRPr/>
            </a:pPr>
            <a:r>
              <a:rPr lang="en-US" sz="1100" dirty="0">
                <a:solidFill>
                  <a:schemeClr val="bg1"/>
                </a:solidFill>
                <a:latin typeface="Avenir Next" panose="020B0503020202020204" pitchFamily="34" charset="0"/>
              </a:rPr>
              <a:t>Sensory</a:t>
            </a:r>
          </a:p>
        </p:txBody>
      </p:sp>
    </p:spTree>
    <p:extLst>
      <p:ext uri="{BB962C8B-B14F-4D97-AF65-F5344CB8AC3E}">
        <p14:creationId xmlns:p14="http://schemas.microsoft.com/office/powerpoint/2010/main" val="2921979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2238</TotalTime>
  <Words>660</Words>
  <Application>Microsoft Macintosh PowerPoint</Application>
  <PresentationFormat>Widescreen</PresentationFormat>
  <Paragraphs>109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MS PGothic</vt:lpstr>
      <vt:lpstr>Arial</vt:lpstr>
      <vt:lpstr>Avenir Next</vt:lpstr>
      <vt:lpstr>Calibri</vt:lpstr>
      <vt:lpstr>Calibri Light</vt:lpstr>
      <vt:lpstr>Wingdings 3</vt:lpstr>
      <vt:lpstr>Office Theme</vt:lpstr>
      <vt:lpstr>Slides on Scoping Opportunities, Fleshing Out Concepts, and Doing Customer Research July 2022</vt:lpstr>
      <vt:lpstr>Elaborating on an Opportunity</vt:lpstr>
      <vt:lpstr>Fleshing Out Concepts (Worksheet)</vt:lpstr>
      <vt:lpstr>Typical Project Charter Elements for Scoping (p.1)</vt:lpstr>
      <vt:lpstr>Typical Project Charter Elements for Scoping (p.2)</vt:lpstr>
      <vt:lpstr>Research Methods Cheat Sheet (p. 1)</vt:lpstr>
      <vt:lpstr>Research Methods Cheat Sheet (p. 2)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\</dc:title>
  <dc:creator>Don Moi</dc:creator>
  <cp:lastModifiedBy>Scott Kirsner</cp:lastModifiedBy>
  <cp:revision>46</cp:revision>
  <dcterms:created xsi:type="dcterms:W3CDTF">2021-06-16T01:47:58Z</dcterms:created>
  <dcterms:modified xsi:type="dcterms:W3CDTF">2022-07-19T21:58:22Z</dcterms:modified>
</cp:coreProperties>
</file>