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1673" r:id="rId2"/>
    <p:sldId id="1676" r:id="rId3"/>
    <p:sldId id="1677" r:id="rId4"/>
    <p:sldId id="1678" r:id="rId5"/>
    <p:sldId id="1682" r:id="rId6"/>
    <p:sldId id="1681" r:id="rId7"/>
    <p:sldId id="1679" r:id="rId8"/>
    <p:sldId id="1680" r:id="rId9"/>
    <p:sldId id="1683" r:id="rId10"/>
    <p:sldId id="1684" r:id="rId11"/>
    <p:sldId id="16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4" autoAdjust="0"/>
    <p:restoredTop sz="95477" autoAdjust="0"/>
  </p:normalViewPr>
  <p:slideViewPr>
    <p:cSldViewPr snapToGrid="0" snapToObjects="1" showGuides="1">
      <p:cViewPr varScale="1">
        <p:scale>
          <a:sx n="97" d="100"/>
          <a:sy n="97" d="100"/>
        </p:scale>
        <p:origin x="20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304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DA885-613A-3E4E-8090-C87A8C34CF5D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90926-E038-2049-B262-ABAF9B35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</a:t>
            </a:r>
            <a:r>
              <a:rPr lang="en-US" dirty="0"/>
              <a:t>: This slide deck was put together inside a US-based, publicly-traded insurance firm as part of making the case for a more concerted corporate venturing and startup/university engagement strategy. We’ve removed or altered certain key identifying details. </a:t>
            </a:r>
          </a:p>
          <a:p>
            <a:endParaRPr lang="en-US" dirty="0"/>
          </a:p>
          <a:p>
            <a:r>
              <a:rPr lang="en-US" dirty="0"/>
              <a:t>For more resources like this, see </a:t>
            </a:r>
            <a:r>
              <a:rPr lang="en-US" dirty="0" err="1"/>
              <a:t>innovationleader.com</a:t>
            </a:r>
            <a:r>
              <a:rPr lang="en-US"/>
              <a:t>/resources.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32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93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B6D2-2F10-2A41-A83B-E6BD1DBE6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5D84-9812-CE47-8BC3-5C7CC9AAC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93F45-1AC0-5A4F-87DC-17B1A174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CA19-C0F5-1B4E-9F4A-2DFF131D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1417F-6CE7-6249-9104-4ADB3D64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9112-7A4D-5D48-B470-4D89085C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87997-7678-354B-9A96-47FDC0BC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6128-92BE-A140-B52B-CE019EA9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EC8B-3AE0-AC4A-BB44-E11195D8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73FA-A7AC-8443-8164-B3C08E7D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DAA18-B459-464B-B2E5-24591F4EA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812C2-D5BA-BD44-8F6F-B412A88B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2FA06-9E3E-8844-AAEB-44DD05CD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89C32-6F12-AC4D-B525-B9FF4BD3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CA7F3-CB94-5049-881A-354FF783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9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E5A8-6DDC-9042-816A-048657ED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B7B6-F7AE-3048-830C-0025E21A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A3151-6FB8-F14F-BB8E-23EC0DCD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EF6C7-2677-ED45-815D-B6799ED7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494E5-2C7C-6F4D-8D7C-8E01FB2A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A5E9-9446-AA48-A79D-C0C3CA09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46622-A36A-094C-B286-ADBB30EAD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9B6C-0D60-A04B-A3C9-AEB21504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D5B8D-1DD6-D447-8685-8A7836CF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E7834-0292-3744-BF96-5C4EA4A24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2269-2A5A-374F-823A-26C4AE1FE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8B4D-2762-0442-9343-3CA6B6BE6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3E129-8801-4742-8111-9039B511E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4094C-0F2F-024D-84AD-FF378F04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C4152-8006-574D-9BE3-A365D1C2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2841-A2E1-9347-A6B1-04AFA34B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121A-1E02-074F-AF36-C841AF17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8C09D-055F-FC48-BFFE-D434CD532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ACEE6-9247-1242-B807-BF3C0C81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4B462-39CD-2C4B-B390-6C6D11E9B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B6B0-FA04-8A4F-A3FA-9EBA9F48C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AB3E7-4D56-A443-8E5C-29265476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A6E97C-7B42-8048-9F00-CF736A32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65815-D19D-A649-AAC4-B5CF7AF3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3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F38BC-D339-F149-9578-DE90C8B8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C3673-73BB-6C4B-B014-9B765549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E7A05-9306-6D45-A8F8-BF38159B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B461-866F-C141-BA83-4E3D34D2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905D6-3F91-D648-B79A-88ED7ECF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04EF-F544-B744-9BE2-4413A9C5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6806-852A-094A-BF7F-4768FF53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61E-387E-2348-85FB-143E337C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7EEA-A4BE-9B40-AC06-2278F0C1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01255-BC85-A74E-9081-83AA916B6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5A358-371D-8348-BDD4-0E813519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C549-6C49-AB4E-852F-6BB730C3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95A1-1E63-A645-969C-254FA9F4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085E-0799-FA48-AE1A-F1CF019C4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CF2D2-90EF-2E40-94B1-EDC81DD6A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CE9F7-6F3C-3A40-A4E5-49B0AD038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413C2-69EF-224D-BD2C-E923BE8C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BA82-1B8E-C341-B4E3-B5D943F9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13A61-94C1-A34E-84AC-E3CD73D6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D31B8-E5DE-084F-928C-A22DF368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A5486-9643-7A4E-9CFB-0E4EF8AE1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F2CBF-D775-CD4A-B27A-41F789C54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9304-E500-7E40-9C1F-B9E14E120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545E-BB3F-E647-8BD5-F9E843B57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0">
            <a:extLst>
              <a:ext uri="{FF2B5EF4-FFF2-40B4-BE49-F238E27FC236}">
                <a16:creationId xmlns:a16="http://schemas.microsoft.com/office/drawing/2014/main" id="{3882E21B-293D-42B3-85B8-8E35F1F27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314" y="1740718"/>
            <a:ext cx="11803321" cy="2321719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l" defTabSz="377890">
              <a:defRPr sz="92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5600" dirty="0">
                <a:solidFill>
                  <a:schemeClr val="tx1"/>
                </a:solidFill>
              </a:rPr>
              <a:t>Pitch Deck for a</a:t>
            </a:r>
            <a:br>
              <a:rPr lang="en-US" sz="5600" dirty="0">
                <a:solidFill>
                  <a:schemeClr val="tx1"/>
                </a:solidFill>
              </a:rPr>
            </a:br>
            <a:r>
              <a:rPr lang="en-US" sz="5600" dirty="0">
                <a:solidFill>
                  <a:srgbClr val="FF0000"/>
                </a:solidFill>
              </a:rPr>
              <a:t>Corporate Venturing/Startup Engagement Strategy</a:t>
            </a:r>
            <a:br>
              <a:rPr lang="en-US" sz="5600" dirty="0">
                <a:solidFill>
                  <a:srgbClr val="00B0F0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July 2022</a:t>
            </a:r>
            <a:endParaRPr lang="en-US" sz="4800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6F383A8-56C3-4FB2-9A66-3CC9A96C9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03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34745"/>
            <a:ext cx="11067909" cy="1325563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VC, Private Equity Firms, Angel Groups Expand Our Reach into Early-Stage Companies and Build a Portfolio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466387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1E839A0-37D3-544A-BA3E-458E3C9DDB71}"/>
              </a:ext>
            </a:extLst>
          </p:cNvPr>
          <p:cNvSpPr txBox="1"/>
          <p:nvPr/>
        </p:nvSpPr>
        <p:spPr>
          <a:xfrm>
            <a:off x="550416" y="1513450"/>
            <a:ext cx="4621134" cy="1474419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Description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Participate in industry disruptions by engaging and investing in emerging technologies and business models by investing in companies that adhere to our investment thesis and that support our transformation vision</a:t>
            </a: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.</a:t>
            </a:r>
            <a:endParaRPr lang="en-US" sz="1400" dirty="0">
              <a:latin typeface="Avenir Next" panose="020B0503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790EAE-3C5D-224E-8D45-62D68D7DC39F}"/>
              </a:ext>
            </a:extLst>
          </p:cNvPr>
          <p:cNvSpPr/>
          <p:nvPr/>
        </p:nvSpPr>
        <p:spPr>
          <a:xfrm>
            <a:off x="5791200" y="1713708"/>
            <a:ext cx="5003799" cy="48267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C271E3-1AF7-E04A-A94A-5E7064EF40C8}"/>
              </a:ext>
            </a:extLst>
          </p:cNvPr>
          <p:cNvSpPr txBox="1"/>
          <p:nvPr/>
        </p:nvSpPr>
        <p:spPr>
          <a:xfrm>
            <a:off x="5906338" y="1710399"/>
            <a:ext cx="1717137" cy="397201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Potential Partners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E151D9-DA91-A44E-9640-540481A9BA29}"/>
              </a:ext>
            </a:extLst>
          </p:cNvPr>
          <p:cNvSpPr/>
          <p:nvPr/>
        </p:nvSpPr>
        <p:spPr>
          <a:xfrm>
            <a:off x="562045" y="3047363"/>
            <a:ext cx="46780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venir Next" panose="020B0503020202020204" pitchFamily="34" charset="0"/>
              </a:rPr>
              <a:t>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</a:rPr>
              <a:t>A strategic partnership with a VC/private equity firm to manage deals and the portfolio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</a:rPr>
              <a:t>Utilize a partner for strategic relationship on the advisory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</a:rPr>
              <a:t>Access the portfolio of other equity firms in relevant sectors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</a:rPr>
              <a:t>Invest in companies that adhere to our investment thesis and that support our transformation vision.</a:t>
            </a:r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6A046E2F-8236-3B43-99E2-33DB4B09C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449" y="2351611"/>
            <a:ext cx="27813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8E709252-B0AE-CF4B-AC60-DF74E123FD13}"/>
              </a:ext>
            </a:extLst>
          </p:cNvPr>
          <p:cNvSpPr txBox="1"/>
          <p:nvPr/>
        </p:nvSpPr>
        <p:spPr>
          <a:xfrm>
            <a:off x="6001450" y="2827861"/>
            <a:ext cx="3520516" cy="489534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New York based VC firm with global focus on technology</a:t>
            </a:r>
          </a:p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A46580-89AB-7247-87AC-A882150FC9E4}"/>
              </a:ext>
            </a:extLst>
          </p:cNvPr>
          <p:cNvSpPr txBox="1"/>
          <p:nvPr/>
        </p:nvSpPr>
        <p:spPr>
          <a:xfrm>
            <a:off x="6001449" y="4052748"/>
            <a:ext cx="3817532" cy="48953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DC-based VC firm with focuses on technology and healthcare</a:t>
            </a:r>
          </a:p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639760-5199-3F4B-B140-7F7BE471E76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5323" b="25034"/>
          <a:stretch/>
        </p:blipFill>
        <p:spPr>
          <a:xfrm>
            <a:off x="6095999" y="3471916"/>
            <a:ext cx="1123622" cy="5577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C79F17-82CD-E345-8266-80C462B02E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1449" y="4565320"/>
            <a:ext cx="1361550" cy="885008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DBA74F0-F2B5-C843-AD4D-DBF87975FB9C}"/>
              </a:ext>
            </a:extLst>
          </p:cNvPr>
          <p:cNvSpPr txBox="1"/>
          <p:nvPr/>
        </p:nvSpPr>
        <p:spPr>
          <a:xfrm>
            <a:off x="6001449" y="5396430"/>
            <a:ext cx="3817532" cy="643423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Georgia-based VC firm investing in pre-seed, seed, and Series A rounds of startups led by women of color.</a:t>
            </a:r>
          </a:p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</a:t>
            </a:r>
          </a:p>
        </p:txBody>
      </p:sp>
    </p:spTree>
    <p:extLst>
      <p:ext uri="{BB962C8B-B14F-4D97-AF65-F5344CB8AC3E}">
        <p14:creationId xmlns:p14="http://schemas.microsoft.com/office/powerpoint/2010/main" val="171583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34745"/>
            <a:ext cx="11067909" cy="1325563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venir Next" panose="020B0503020202020204" pitchFamily="34" charset="0"/>
              </a:rPr>
              <a:t>Operating Model for Our Corporate Venturing Unit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466387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20" name="Pentagon 19">
            <a:extLst>
              <a:ext uri="{FF2B5EF4-FFF2-40B4-BE49-F238E27FC236}">
                <a16:creationId xmlns:a16="http://schemas.microsoft.com/office/drawing/2014/main" id="{A17B7050-EA92-4047-8C83-7A3A956BE973}"/>
              </a:ext>
            </a:extLst>
          </p:cNvPr>
          <p:cNvSpPr/>
          <p:nvPr/>
        </p:nvSpPr>
        <p:spPr>
          <a:xfrm>
            <a:off x="756527" y="1874922"/>
            <a:ext cx="1876926" cy="657727"/>
          </a:xfrm>
          <a:prstGeom prst="homePlate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Strategic Intent</a:t>
            </a:r>
          </a:p>
        </p:txBody>
      </p:sp>
      <p:sp>
        <p:nvSpPr>
          <p:cNvPr id="31" name="Pentagon 30">
            <a:extLst>
              <a:ext uri="{FF2B5EF4-FFF2-40B4-BE49-F238E27FC236}">
                <a16:creationId xmlns:a16="http://schemas.microsoft.com/office/drawing/2014/main" id="{866D7961-9CA2-D446-92A2-6370355A24D8}"/>
              </a:ext>
            </a:extLst>
          </p:cNvPr>
          <p:cNvSpPr/>
          <p:nvPr/>
        </p:nvSpPr>
        <p:spPr>
          <a:xfrm>
            <a:off x="756527" y="3406943"/>
            <a:ext cx="1876926" cy="657727"/>
          </a:xfrm>
          <a:prstGeom prst="homePlate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Management Structure</a:t>
            </a:r>
          </a:p>
        </p:txBody>
      </p:sp>
      <p:sp>
        <p:nvSpPr>
          <p:cNvPr id="32" name="Pentagon 31">
            <a:extLst>
              <a:ext uri="{FF2B5EF4-FFF2-40B4-BE49-F238E27FC236}">
                <a16:creationId xmlns:a16="http://schemas.microsoft.com/office/drawing/2014/main" id="{F8E47CB5-9ED3-B745-B103-995CA80E2C8F}"/>
              </a:ext>
            </a:extLst>
          </p:cNvPr>
          <p:cNvSpPr/>
          <p:nvPr/>
        </p:nvSpPr>
        <p:spPr>
          <a:xfrm>
            <a:off x="756527" y="5099385"/>
            <a:ext cx="1876926" cy="657727"/>
          </a:xfrm>
          <a:prstGeom prst="homePlate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Strategic Advantage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DFC680-94D4-8A4D-8840-152E9C98D613}"/>
              </a:ext>
            </a:extLst>
          </p:cNvPr>
          <p:cNvSpPr txBox="1"/>
          <p:nvPr/>
        </p:nvSpPr>
        <p:spPr>
          <a:xfrm>
            <a:off x="2896358" y="4800601"/>
            <a:ext cx="7492242" cy="1689863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Speed – Develop intelligence in strategic areas making to expedite due diligence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Pricing – Low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Friendly to the start-up and investment community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Internal – Solid team, direct line to businesses,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External – Easy to deal with, moves quick, supports needs of early stage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With a long-term commitment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AEDF76-5A5B-2745-9910-25A11F4664CF}"/>
              </a:ext>
            </a:extLst>
          </p:cNvPr>
          <p:cNvSpPr txBox="1"/>
          <p:nvPr/>
        </p:nvSpPr>
        <p:spPr>
          <a:xfrm>
            <a:off x="2896359" y="3214040"/>
            <a:ext cx="7784341" cy="1258976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Team with representation from key innovation stakeholders [at our company]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Led by a principal reporting into corporate strategy &amp; [our company’s existing investments arm]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With meaningful external representation/advisors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Highly visible to early stage community: start-ups, incubators, venture groups, universities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6A5D20-D3AD-E640-9911-688A531F54C6}"/>
              </a:ext>
            </a:extLst>
          </p:cNvPr>
          <p:cNvSpPr txBox="1"/>
          <p:nvPr/>
        </p:nvSpPr>
        <p:spPr>
          <a:xfrm>
            <a:off x="2896358" y="1787893"/>
            <a:ext cx="6793742" cy="1043532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Function-agnostic, serving the transformation mission of [our company]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Three macro areas of focus: Personalization, Connected Health/Home Monitoring, and the Metaverse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Seeking opportunities across the insurance and healthcare ecosystem</a:t>
            </a:r>
          </a:p>
        </p:txBody>
      </p:sp>
    </p:spTree>
    <p:extLst>
      <p:ext uri="{BB962C8B-B14F-4D97-AF65-F5344CB8AC3E}">
        <p14:creationId xmlns:p14="http://schemas.microsoft.com/office/powerpoint/2010/main" val="20298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Defining Corporate Venturing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0EE2-889D-1241-8B14-5CCB563A3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349" y="1557094"/>
            <a:ext cx="10515600" cy="4351338"/>
          </a:xfrm>
        </p:spPr>
        <p:txBody>
          <a:bodyPr/>
          <a:lstStyle/>
          <a:p>
            <a:r>
              <a:rPr lang="en-US" dirty="0">
                <a:latin typeface="Avenir Next" panose="020B0503020202020204" pitchFamily="34" charset="0"/>
              </a:rPr>
              <a:t>Corporate Venturing is the organization model, structure and approach for cultivating and engaging the startup ecosystem, with three goals:</a:t>
            </a:r>
            <a:br>
              <a:rPr lang="en-US" dirty="0">
                <a:latin typeface="Avenir Next" panose="020B0503020202020204" pitchFamily="34" charset="0"/>
              </a:rPr>
            </a:br>
            <a:endParaRPr lang="en-US" dirty="0">
              <a:latin typeface="Avenir Next" panose="020B0503020202020204" pitchFamily="34" charset="0"/>
            </a:endParaRPr>
          </a:p>
          <a:p>
            <a:pPr marL="742950" lvl="1" indent="-285750"/>
            <a:r>
              <a:rPr lang="en-US" dirty="0">
                <a:latin typeface="Avenir Next" panose="020B0503020202020204" pitchFamily="34" charset="0"/>
              </a:rPr>
              <a:t>Access external thinking, ideas, products/services and adjacent business models</a:t>
            </a:r>
          </a:p>
          <a:p>
            <a:pPr marL="742950" lvl="1" indent="-285750"/>
            <a:r>
              <a:rPr lang="en-US" dirty="0">
                <a:latin typeface="Avenir Next" panose="020B0503020202020204" pitchFamily="34" charset="0"/>
              </a:rPr>
              <a:t>Translate them to growth options for the firm; and</a:t>
            </a:r>
          </a:p>
          <a:p>
            <a:pPr marL="742950" lvl="1" indent="-285750"/>
            <a:r>
              <a:rPr lang="en-US" dirty="0">
                <a:latin typeface="Avenir Next" panose="020B0503020202020204" pitchFamily="34" charset="0"/>
              </a:rPr>
              <a:t>Convert options into new businesses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425539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25072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Corporate Venturing is a Kind of Open Innovation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325563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5512733D-545A-7644-A65B-20A7526DD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878" y="1638300"/>
            <a:ext cx="8019753" cy="469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028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1198154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Our Model is Designed to Build the Future by…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0EE2-889D-1241-8B14-5CCB563A3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349" y="1557094"/>
            <a:ext cx="11385286" cy="4351338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>
                <a:latin typeface="Avenir Next" panose="020B0503020202020204" pitchFamily="34" charset="0"/>
              </a:rPr>
              <a:t>Finding technologies, services or business models that can disrupt our industry</a:t>
            </a:r>
          </a:p>
          <a:p>
            <a:pPr marL="285750" indent="-285750"/>
            <a:r>
              <a:rPr lang="en-US" dirty="0">
                <a:latin typeface="Avenir Next" panose="020B0503020202020204" pitchFamily="34" charset="0"/>
              </a:rPr>
              <a:t>Establishing external connections that enable us to create the future</a:t>
            </a:r>
          </a:p>
          <a:p>
            <a:pPr marL="285750" indent="-285750"/>
            <a:r>
              <a:rPr lang="en-US" dirty="0">
                <a:latin typeface="Avenir Next" panose="020B0503020202020204" pitchFamily="34" charset="0"/>
              </a:rPr>
              <a:t>Partnering or investing in companies that enable our transformation mission</a:t>
            </a:r>
          </a:p>
          <a:p>
            <a:pPr marL="285750" indent="-285750"/>
            <a:r>
              <a:rPr lang="en-US" dirty="0">
                <a:latin typeface="Avenir Next" panose="020B0503020202020204" pitchFamily="34" charset="0"/>
              </a:rPr>
              <a:t>Creating a positive return by investing through a venture capital model.</a:t>
            </a:r>
          </a:p>
        </p:txBody>
      </p:sp>
    </p:spTree>
    <p:extLst>
      <p:ext uri="{BB962C8B-B14F-4D97-AF65-F5344CB8AC3E}">
        <p14:creationId xmlns:p14="http://schemas.microsoft.com/office/powerpoint/2010/main" val="399127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Our Primary Focus in Corporate Venturing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B4E3F8BC-6E5D-FC40-A5CA-BDC0DD4DF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616" y="1768232"/>
            <a:ext cx="5105584" cy="484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45D380-6351-D649-9896-3DC02D3C15C4}"/>
              </a:ext>
            </a:extLst>
          </p:cNvPr>
          <p:cNvSpPr txBox="1"/>
          <p:nvPr/>
        </p:nvSpPr>
        <p:spPr>
          <a:xfrm rot="21127689">
            <a:off x="5217026" y="1271093"/>
            <a:ext cx="1232654" cy="520312"/>
          </a:xfrm>
          <a:prstGeom prst="rect">
            <a:avLst/>
          </a:prstGeom>
          <a:solidFill>
            <a:schemeClr val="accent2"/>
          </a:solidFill>
        </p:spPr>
        <p:txBody>
          <a:bodyPr wrap="square" tIns="90000" bIns="90000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100" b="1" dirty="0">
                <a:latin typeface="Bradley Hand ITC" panose="03070402050302030203" pitchFamily="66" charset="0"/>
              </a:rPr>
              <a:t>our primary focus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F809831-3D36-8548-B582-75DB0070C7EB}"/>
              </a:ext>
            </a:extLst>
          </p:cNvPr>
          <p:cNvSpPr/>
          <p:nvPr/>
        </p:nvSpPr>
        <p:spPr>
          <a:xfrm>
            <a:off x="4950988" y="1572926"/>
            <a:ext cx="301436" cy="329983"/>
          </a:xfrm>
          <a:custGeom>
            <a:avLst/>
            <a:gdLst>
              <a:gd name="connsiteX0" fmla="*/ 255887 w 255887"/>
              <a:gd name="connsiteY0" fmla="*/ 0 h 304800"/>
              <a:gd name="connsiteX1" fmla="*/ 31298 w 255887"/>
              <a:gd name="connsiteY1" fmla="*/ 96253 h 304800"/>
              <a:gd name="connsiteX2" fmla="*/ 7235 w 255887"/>
              <a:gd name="connsiteY2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887" h="304800">
                <a:moveTo>
                  <a:pt x="255887" y="0"/>
                </a:moveTo>
                <a:cubicBezTo>
                  <a:pt x="164313" y="22726"/>
                  <a:pt x="72740" y="45453"/>
                  <a:pt x="31298" y="96253"/>
                </a:cubicBezTo>
                <a:cubicBezTo>
                  <a:pt x="-10144" y="147053"/>
                  <a:pt x="-1455" y="225926"/>
                  <a:pt x="7235" y="304800"/>
                </a:cubicBezTo>
              </a:path>
            </a:pathLst>
          </a:custGeom>
          <a:noFill/>
          <a:ln w="9525">
            <a:solidFill>
              <a:schemeClr val="accent2">
                <a:lumMod val="75000"/>
              </a:schemeClr>
            </a:solidFill>
            <a:tailEnd type="stealt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0AA71B6-1690-CB48-A265-275544D05414}"/>
              </a:ext>
            </a:extLst>
          </p:cNvPr>
          <p:cNvSpPr/>
          <p:nvPr/>
        </p:nvSpPr>
        <p:spPr>
          <a:xfrm>
            <a:off x="4152900" y="1980128"/>
            <a:ext cx="3606800" cy="3607872"/>
          </a:xfrm>
          <a:custGeom>
            <a:avLst/>
            <a:gdLst>
              <a:gd name="connsiteX0" fmla="*/ 8021 w 3224464"/>
              <a:gd name="connsiteY0" fmla="*/ 0 h 3200400"/>
              <a:gd name="connsiteX1" fmla="*/ 3216442 w 3224464"/>
              <a:gd name="connsiteY1" fmla="*/ 8021 h 3200400"/>
              <a:gd name="connsiteX2" fmla="*/ 3224464 w 3224464"/>
              <a:gd name="connsiteY2" fmla="*/ 3176337 h 3200400"/>
              <a:gd name="connsiteX3" fmla="*/ 1283369 w 3224464"/>
              <a:gd name="connsiteY3" fmla="*/ 3200400 h 3200400"/>
              <a:gd name="connsiteX4" fmla="*/ 1283369 w 3224464"/>
              <a:gd name="connsiteY4" fmla="*/ 1884948 h 3200400"/>
              <a:gd name="connsiteX5" fmla="*/ 0 w 3224464"/>
              <a:gd name="connsiteY5" fmla="*/ 1884948 h 3200400"/>
              <a:gd name="connsiteX6" fmla="*/ 8021 w 3224464"/>
              <a:gd name="connsiteY6" fmla="*/ 0 h 320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24464" h="3200400">
                <a:moveTo>
                  <a:pt x="8021" y="0"/>
                </a:moveTo>
                <a:lnTo>
                  <a:pt x="3216442" y="8021"/>
                </a:lnTo>
                <a:lnTo>
                  <a:pt x="3224464" y="3176337"/>
                </a:lnTo>
                <a:lnTo>
                  <a:pt x="1283369" y="3200400"/>
                </a:lnTo>
                <a:lnTo>
                  <a:pt x="1283369" y="1884948"/>
                </a:lnTo>
                <a:lnTo>
                  <a:pt x="0" y="1884948"/>
                </a:lnTo>
                <a:cubicBezTo>
                  <a:pt x="2674" y="1259306"/>
                  <a:pt x="5347" y="633663"/>
                  <a:pt x="8021" y="0"/>
                </a:cubicBezTo>
                <a:close/>
              </a:path>
            </a:pathLst>
          </a:custGeom>
          <a:noFill/>
          <a:ln w="38100">
            <a:solidFill>
              <a:srgbClr val="FFFF00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2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Our Objectives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0EE2-889D-1241-8B14-5CCB563A3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349" y="1557094"/>
            <a:ext cx="11385286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Avenir Next" panose="020B0503020202020204" pitchFamily="34" charset="0"/>
              </a:rPr>
              <a:t>Create a clear view of profound changes in our industry, discover the unknowns by seeking where nobody else is looking.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venir Next" panose="020B0503020202020204" pitchFamily="34" charset="0"/>
              </a:rPr>
              <a:t>Identify the emerging companies technologies and markets that have potential of disrupting our current business model.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venir Next" panose="020B0503020202020204" pitchFamily="34" charset="0"/>
              </a:rPr>
              <a:t>Partner with, back, or build companies that support our transformation vision.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venir Next" panose="020B0503020202020204" pitchFamily="34" charset="0"/>
              </a:rPr>
              <a:t>By creating a window to the world, we will connect with companies that can help us accelerate our innovation efforts within our business units.</a:t>
            </a:r>
          </a:p>
        </p:txBody>
      </p:sp>
    </p:spTree>
    <p:extLst>
      <p:ext uri="{BB962C8B-B14F-4D97-AF65-F5344CB8AC3E}">
        <p14:creationId xmlns:p14="http://schemas.microsoft.com/office/powerpoint/2010/main" val="1228683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34745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Accomplishing our Objectives Requires Three Types of Engagement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466387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B6207B0B-2AA3-3040-96AD-83AF41E76377}"/>
              </a:ext>
            </a:extLst>
          </p:cNvPr>
          <p:cNvGrpSpPr/>
          <p:nvPr/>
        </p:nvGrpSpPr>
        <p:grpSpPr>
          <a:xfrm>
            <a:off x="1172259" y="1892356"/>
            <a:ext cx="9456154" cy="2278200"/>
            <a:chOff x="1423735" y="3491083"/>
            <a:chExt cx="6733674" cy="1584148"/>
          </a:xfrm>
        </p:grpSpPr>
        <p:pic>
          <p:nvPicPr>
            <p:cNvPr id="9" name="Picture 4" descr="http://rack.1.mshcdn.com/media/ZgkyMDEyLzEyLzA0Lzk4LzI1bW9zdGJ1enplLmRuNC5qcGcKcAl0aHVtYgk5NTB4NTM0IwplCWpwZw/2b6be5f6/d34/25-most-buzzed-universities-on-the-internet-36e3ea1506.jpg">
              <a:extLst>
                <a:ext uri="{FF2B5EF4-FFF2-40B4-BE49-F238E27FC236}">
                  <a16:creationId xmlns:a16="http://schemas.microsoft.com/office/drawing/2014/main" id="{C94528C1-D4B6-3743-A080-F577DAD3062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50" r="24423"/>
            <a:stretch/>
          </p:blipFill>
          <p:spPr bwMode="auto">
            <a:xfrm>
              <a:off x="1423735" y="3928534"/>
              <a:ext cx="1163054" cy="1120854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http://media.chicagomag.com/images/2012/1012/C201210-Silicon-Prairie-1871.jpg?ver=1348165538">
              <a:extLst>
                <a:ext uri="{FF2B5EF4-FFF2-40B4-BE49-F238E27FC236}">
                  <a16:creationId xmlns:a16="http://schemas.microsoft.com/office/drawing/2014/main" id="{FA5C5923-CA47-1249-9D61-6A153E0AB2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29" r="23705"/>
            <a:stretch/>
          </p:blipFill>
          <p:spPr bwMode="auto">
            <a:xfrm>
              <a:off x="4247146" y="3934463"/>
              <a:ext cx="1114925" cy="1114925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http://www.experfy.com/blog/wp-content/uploads/2014/02/venture_capital.jpg">
              <a:extLst>
                <a:ext uri="{FF2B5EF4-FFF2-40B4-BE49-F238E27FC236}">
                  <a16:creationId xmlns:a16="http://schemas.microsoft.com/office/drawing/2014/main" id="{0EDE1A02-8F63-D441-8141-56F6660631D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87" r="21354"/>
            <a:stretch/>
          </p:blipFill>
          <p:spPr bwMode="auto">
            <a:xfrm>
              <a:off x="7002378" y="3908618"/>
              <a:ext cx="1155031" cy="1166613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6D86D6B-7546-EE40-A2B7-92F633724DE2}"/>
                </a:ext>
              </a:extLst>
            </p:cNvPr>
            <p:cNvSpPr txBox="1"/>
            <p:nvPr/>
          </p:nvSpPr>
          <p:spPr>
            <a:xfrm>
              <a:off x="1599590" y="3491083"/>
              <a:ext cx="863194" cy="276194"/>
            </a:xfrm>
            <a:prstGeom prst="rect">
              <a:avLst/>
            </a:prstGeom>
            <a:noFill/>
          </p:spPr>
          <p:txBody>
            <a:bodyPr wrap="none" tIns="90000" bIns="9000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venir Next" panose="020B0503020202020204" pitchFamily="34" charset="0"/>
                  <a:cs typeface="Arial" pitchFamily="34" charset="0"/>
                </a:rPr>
                <a:t>Universities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810E9D-8AB9-2442-9017-A5144B55521C}"/>
                </a:ext>
              </a:extLst>
            </p:cNvPr>
            <p:cNvSpPr txBox="1"/>
            <p:nvPr/>
          </p:nvSpPr>
          <p:spPr>
            <a:xfrm>
              <a:off x="3994464" y="3531333"/>
              <a:ext cx="1616577" cy="276194"/>
            </a:xfrm>
            <a:prstGeom prst="rect">
              <a:avLst/>
            </a:prstGeom>
            <a:noFill/>
          </p:spPr>
          <p:txBody>
            <a:bodyPr wrap="none" tIns="90000" bIns="9000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venir Next" panose="020B0503020202020204" pitchFamily="34" charset="0"/>
                  <a:cs typeface="Arial" pitchFamily="34" charset="0"/>
                </a:rPr>
                <a:t>Accelerators/Incubators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FFFBF6F-D6E6-3447-B24B-1946E684354A}"/>
                </a:ext>
              </a:extLst>
            </p:cNvPr>
            <p:cNvSpPr txBox="1"/>
            <p:nvPr/>
          </p:nvSpPr>
          <p:spPr>
            <a:xfrm>
              <a:off x="7030154" y="3531333"/>
              <a:ext cx="1099482" cy="276194"/>
            </a:xfrm>
            <a:prstGeom prst="rect">
              <a:avLst/>
            </a:prstGeom>
            <a:noFill/>
          </p:spPr>
          <p:txBody>
            <a:bodyPr wrap="none" tIns="90000" bIns="9000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venir Next" panose="020B0503020202020204" pitchFamily="34" charset="0"/>
                  <a:cs typeface="Arial" pitchFamily="34" charset="0"/>
                </a:rPr>
                <a:t>Venture Capital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03C7E7D-79B8-2D48-8282-806EE37C759B}"/>
              </a:ext>
            </a:extLst>
          </p:cNvPr>
          <p:cNvSpPr txBox="1"/>
          <p:nvPr/>
        </p:nvSpPr>
        <p:spPr>
          <a:xfrm>
            <a:off x="1419214" y="5323269"/>
            <a:ext cx="8901276" cy="1012755"/>
          </a:xfrm>
          <a:prstGeom prst="rect">
            <a:avLst/>
          </a:prstGeom>
          <a:solidFill>
            <a:schemeClr val="accent2"/>
          </a:solidFill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Avenir Next" panose="020B0503020202020204" pitchFamily="34" charset="0"/>
                <a:cs typeface="Arial" pitchFamily="34" charset="0"/>
              </a:rPr>
              <a:t>These three type of partners are interested engaging with our company because we know our industry and we have a large customer base. We can advise and provide access to customers to accelerate growth.</a:t>
            </a:r>
          </a:p>
        </p:txBody>
      </p:sp>
    </p:spTree>
    <p:extLst>
      <p:ext uri="{BB962C8B-B14F-4D97-AF65-F5344CB8AC3E}">
        <p14:creationId xmlns:p14="http://schemas.microsoft.com/office/powerpoint/2010/main" val="2771954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34745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University Engagements are a Window</a:t>
            </a:r>
            <a:br>
              <a:rPr lang="en-US" sz="3600" b="1" dirty="0">
                <a:latin typeface="Avenir Next" panose="020B0503020202020204" pitchFamily="34" charset="0"/>
              </a:rPr>
            </a:br>
            <a:r>
              <a:rPr lang="en-US" sz="3600" b="1" dirty="0">
                <a:latin typeface="Avenir Next" panose="020B0503020202020204" pitchFamily="34" charset="0"/>
              </a:rPr>
              <a:t>to the Future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466387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F66DF5C-5F1F-A94A-8915-3A4C72DE8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578032"/>
              </p:ext>
            </p:extLst>
          </p:nvPr>
        </p:nvGraphicFramePr>
        <p:xfrm>
          <a:off x="681985" y="3212330"/>
          <a:ext cx="4547487" cy="3325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5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75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enir Next" panose="020B0503020202020204" pitchFamily="34" charset="0"/>
                        </a:rPr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venir Next" panose="020B0503020202020204" pitchFamily="34" charset="0"/>
                        </a:rPr>
                        <a:t>Characteristics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453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venir Next" panose="020B0503020202020204" pitchFamily="34" charset="0"/>
                        </a:rPr>
                        <a:t>Lab</a:t>
                      </a:r>
                      <a:r>
                        <a:rPr lang="en-US" sz="1100" b="1" baseline="0" dirty="0">
                          <a:latin typeface="Avenir Next" panose="020B0503020202020204" pitchFamily="34" charset="0"/>
                        </a:rPr>
                        <a:t>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Get access to a lab’s research.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 Includes a set amount of interactions.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Way to foster a relationship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 in the spirit of open innovation. Discover potential new directions. Other companies are part of the membership.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venir Next" panose="020B0503020202020204" pitchFamily="34" charset="0"/>
                        </a:rPr>
                        <a:t>Class 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Single or multiple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 semester to research, design and build. 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Can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 be used to discover new talent, technology, opportunities.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6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venir Next" panose="020B0503020202020204" pitchFamily="34" charset="0"/>
                        </a:rPr>
                        <a:t>Applied research Sponsored project or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2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 to 3 year research on a topic of interest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venir Next" panose="020B0503020202020204" pitchFamily="34" charset="0"/>
                        </a:rPr>
                        <a:t>Can direct a</a:t>
                      </a:r>
                      <a:r>
                        <a:rPr lang="en-US" sz="1100" baseline="0" dirty="0">
                          <a:latin typeface="Avenir Next" panose="020B0503020202020204" pitchFamily="34" charset="0"/>
                        </a:rPr>
                        <a:t>n ambitious study in an area of interest for [our company.]  </a:t>
                      </a:r>
                      <a:endParaRPr lang="en-US" sz="1100" dirty="0">
                        <a:latin typeface="Avenir Next" panose="020B05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C1E839A0-37D3-544A-BA3E-458E3C9DDB71}"/>
              </a:ext>
            </a:extLst>
          </p:cNvPr>
          <p:cNvSpPr txBox="1"/>
          <p:nvPr/>
        </p:nvSpPr>
        <p:spPr>
          <a:xfrm>
            <a:off x="550416" y="1513450"/>
            <a:ext cx="4621134" cy="1689863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Description</a:t>
            </a:r>
          </a:p>
          <a:p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University engagement is valuable for exploring spaces where [our company] is uncertain where disruptions may emerge from. Through a few strategic partnerships, we can leverage resources across schools and research centers in key universities.</a:t>
            </a:r>
          </a:p>
          <a:p>
            <a:endParaRPr lang="en-US" sz="14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790EAE-3C5D-224E-8D45-62D68D7DC39F}"/>
              </a:ext>
            </a:extLst>
          </p:cNvPr>
          <p:cNvSpPr/>
          <p:nvPr/>
        </p:nvSpPr>
        <p:spPr>
          <a:xfrm>
            <a:off x="5791200" y="1713708"/>
            <a:ext cx="5003799" cy="48267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11" descr="http://people.csail.mit.edu/jennie/_content/mit-logo.png">
            <a:extLst>
              <a:ext uri="{FF2B5EF4-FFF2-40B4-BE49-F238E27FC236}">
                <a16:creationId xmlns:a16="http://schemas.microsoft.com/office/drawing/2014/main" id="{965057A2-ED6E-8144-8D94-04272386E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686" y="3371836"/>
            <a:ext cx="1877776" cy="42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82C19B7-89AA-5545-8C97-85EB18E43B38}"/>
              </a:ext>
            </a:extLst>
          </p:cNvPr>
          <p:cNvSpPr txBox="1"/>
          <p:nvPr/>
        </p:nvSpPr>
        <p:spPr>
          <a:xfrm>
            <a:off x="8047827" y="2263278"/>
            <a:ext cx="2089829" cy="797311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Partnership with GA Tech to develop prototypes in collaboration with students over the course of a semester.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253DD4-7675-8849-9B20-003D8B46432F}"/>
              </a:ext>
            </a:extLst>
          </p:cNvPr>
          <p:cNvSpPr txBox="1"/>
          <p:nvPr/>
        </p:nvSpPr>
        <p:spPr>
          <a:xfrm>
            <a:off x="8047827" y="3246190"/>
            <a:ext cx="2134146" cy="797311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Partnership with MIT Computer Science and Artificial Intelligence Lab to explore AI and ML applications.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A45ED8-E959-774D-A9BE-144E69828B3C}"/>
              </a:ext>
            </a:extLst>
          </p:cNvPr>
          <p:cNvSpPr txBox="1"/>
          <p:nvPr/>
        </p:nvSpPr>
        <p:spPr>
          <a:xfrm>
            <a:off x="5942529" y="5587511"/>
            <a:ext cx="3861602" cy="797311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</a:rPr>
              <a:t>Imperial College London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</a:rPr>
              <a:t>Columbia University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000" dirty="0" err="1">
                <a:solidFill>
                  <a:srgbClr val="000000"/>
                </a:solidFill>
                <a:latin typeface="Avenir Next" panose="020B0503020202020204" pitchFamily="34" charset="0"/>
              </a:rPr>
              <a:t>CalTech</a:t>
            </a:r>
            <a:endParaRPr lang="en-US" sz="10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</a:rPr>
              <a:t>University of Texas/Austin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C271E3-1AF7-E04A-A94A-5E7064EF40C8}"/>
              </a:ext>
            </a:extLst>
          </p:cNvPr>
          <p:cNvSpPr txBox="1"/>
          <p:nvPr/>
        </p:nvSpPr>
        <p:spPr>
          <a:xfrm>
            <a:off x="5906338" y="1710399"/>
            <a:ext cx="2161169" cy="397201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Potential Relationships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99CA50-1DCE-1749-AC5C-06CA8D3D5771}"/>
              </a:ext>
            </a:extLst>
          </p:cNvPr>
          <p:cNvSpPr txBox="1"/>
          <p:nvPr/>
        </p:nvSpPr>
        <p:spPr>
          <a:xfrm>
            <a:off x="5942530" y="5213302"/>
            <a:ext cx="3143809" cy="612645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Existing Relationships (partial list)</a:t>
            </a:r>
          </a:p>
          <a:p>
            <a:endParaRPr lang="en-US" sz="1400" b="1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82665CDD-20ED-0F46-A698-EA23E17D6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809" y="4194637"/>
            <a:ext cx="2111785" cy="64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632A6CD-0A22-2245-BA6B-C7D4331239ED}"/>
              </a:ext>
            </a:extLst>
          </p:cNvPr>
          <p:cNvSpPr txBox="1"/>
          <p:nvPr/>
        </p:nvSpPr>
        <p:spPr>
          <a:xfrm>
            <a:off x="8047827" y="4117148"/>
            <a:ext cx="2506089" cy="797311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Partnership with Stanford entrepreneurship program to identify and develop new technologies and Silicon Valley relationships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AAECB8-C3AC-8346-8BD1-21C49E8E65EC}"/>
              </a:ext>
            </a:extLst>
          </p:cNvPr>
          <p:cNvSpPr txBox="1"/>
          <p:nvPr/>
        </p:nvSpPr>
        <p:spPr>
          <a:xfrm>
            <a:off x="5944935" y="2964428"/>
            <a:ext cx="1314784" cy="351035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XXXXXX</a:t>
            </a:r>
            <a:endParaRPr lang="en-US" sz="12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C2A515-85A9-3048-B65B-F4E213546AA4}"/>
              </a:ext>
            </a:extLst>
          </p:cNvPr>
          <p:cNvSpPr txBox="1"/>
          <p:nvPr/>
        </p:nvSpPr>
        <p:spPr>
          <a:xfrm>
            <a:off x="5942530" y="3832649"/>
            <a:ext cx="1409360" cy="351035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XXXXXXX</a:t>
            </a:r>
            <a:endParaRPr lang="en-US" sz="12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CFB719D-6F3D-464C-AD6D-B5757A0EC769}"/>
              </a:ext>
            </a:extLst>
          </p:cNvPr>
          <p:cNvSpPr txBox="1"/>
          <p:nvPr/>
        </p:nvSpPr>
        <p:spPr>
          <a:xfrm>
            <a:off x="5942530" y="4835925"/>
            <a:ext cx="1409360" cy="351035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Contact: XXXXXXX</a:t>
            </a:r>
            <a:endParaRPr lang="en-US" sz="12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052EFC-3F83-8145-8056-DB3A2491EF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5860" y="2304429"/>
            <a:ext cx="1282700" cy="64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12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134745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Accelerators/Incubators Allow Us to Connect and Engage with Early-Stage Companies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5" y="1466387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1E839A0-37D3-544A-BA3E-458E3C9DDB71}"/>
              </a:ext>
            </a:extLst>
          </p:cNvPr>
          <p:cNvSpPr txBox="1"/>
          <p:nvPr/>
        </p:nvSpPr>
        <p:spPr>
          <a:xfrm>
            <a:off x="550416" y="1513450"/>
            <a:ext cx="4621134" cy="2120750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Description</a:t>
            </a:r>
          </a:p>
          <a:p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</a:rPr>
              <a:t>Identify, partner and invest with companies between the Seed and Series A funding rounds. Participate in an existing accelerator with non-competing companies. [Our company] collaborates on the direction and investments and participates in the startup culture of the accelerator or incubator.</a:t>
            </a:r>
          </a:p>
          <a:p>
            <a:endParaRPr lang="en-US" sz="14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endParaRPr lang="en-US" sz="14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790EAE-3C5D-224E-8D45-62D68D7DC39F}"/>
              </a:ext>
            </a:extLst>
          </p:cNvPr>
          <p:cNvSpPr/>
          <p:nvPr/>
        </p:nvSpPr>
        <p:spPr>
          <a:xfrm>
            <a:off x="5791200" y="1713708"/>
            <a:ext cx="5003799" cy="48267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C271E3-1AF7-E04A-A94A-5E7064EF40C8}"/>
              </a:ext>
            </a:extLst>
          </p:cNvPr>
          <p:cNvSpPr txBox="1"/>
          <p:nvPr/>
        </p:nvSpPr>
        <p:spPr>
          <a:xfrm>
            <a:off x="5906336" y="1772040"/>
            <a:ext cx="2084225" cy="397201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Potential Partnerships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C921C8-20F3-5041-9135-4F01E87755B9}"/>
              </a:ext>
            </a:extLst>
          </p:cNvPr>
          <p:cNvSpPr/>
          <p:nvPr/>
        </p:nvSpPr>
        <p:spPr>
          <a:xfrm>
            <a:off x="562045" y="3246190"/>
            <a:ext cx="4346714" cy="2874943"/>
          </a:xfrm>
          <a:prstGeom prst="rect">
            <a:avLst/>
          </a:prstGeom>
          <a:noFill/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pPr>
              <a:spcAft>
                <a:spcPts val="1200"/>
              </a:spcAft>
            </a:pPr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</a:rPr>
              <a:t>Format</a:t>
            </a:r>
            <a:b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</a:rPr>
              <a:t>Accelerate partnership formation by identifying potential start-up partners that are strategically aligned with the business objectives</a:t>
            </a:r>
          </a:p>
          <a:p>
            <a:r>
              <a:rPr lang="en-US" sz="1400" b="1" dirty="0">
                <a:solidFill>
                  <a:srgbClr val="000000"/>
                </a:solidFill>
                <a:latin typeface="Avenir Next" panose="020B0503020202020204" pitchFamily="34" charset="0"/>
              </a:rPr>
              <a:t>Investment thesis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</a:rPr>
              <a:t>High-growth. Invest in a high variety of companies in early stages.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Next" panose="020B0503020202020204" pitchFamily="34" charset="0"/>
              </a:rPr>
              <a:t>Participate in the local startup environment and global opportunities</a:t>
            </a:r>
            <a:r>
              <a:rPr lang="en-US" sz="11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.</a:t>
            </a:r>
          </a:p>
          <a:p>
            <a:endParaRPr lang="en-US" sz="1100" b="1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1100" dirty="0">
              <a:solidFill>
                <a:srgbClr val="000000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6E0B1F-3F5E-5440-A802-11FD034EBB30}"/>
              </a:ext>
            </a:extLst>
          </p:cNvPr>
          <p:cNvSpPr txBox="1"/>
          <p:nvPr/>
        </p:nvSpPr>
        <p:spPr>
          <a:xfrm>
            <a:off x="5906338" y="3155070"/>
            <a:ext cx="3773522" cy="643423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1871 is at the center of the local Chicago start-up community. The opportunity is to work 1871 to identify relevant startups and to be part of the entrepreneurial environment. </a:t>
            </a:r>
          </a:p>
        </p:txBody>
      </p:sp>
      <p:pic>
        <p:nvPicPr>
          <p:cNvPr id="32" name="Picture 3">
            <a:extLst>
              <a:ext uri="{FF2B5EF4-FFF2-40B4-BE49-F238E27FC236}">
                <a16:creationId xmlns:a16="http://schemas.microsoft.com/office/drawing/2014/main" id="{8BE8798A-3682-5D4B-9F4D-000EC311F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339" y="2107600"/>
            <a:ext cx="1489263" cy="102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984D049-6316-7E41-9B7A-BD9C72AA3BE3}"/>
              </a:ext>
            </a:extLst>
          </p:cNvPr>
          <p:cNvSpPr txBox="1"/>
          <p:nvPr/>
        </p:nvSpPr>
        <p:spPr>
          <a:xfrm>
            <a:off x="7510739" y="2448123"/>
            <a:ext cx="1313180" cy="366424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Contact: XXXXX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62B451-9550-3F4B-8F46-F1508E3988CE}"/>
              </a:ext>
            </a:extLst>
          </p:cNvPr>
          <p:cNvSpPr txBox="1"/>
          <p:nvPr/>
        </p:nvSpPr>
        <p:spPr>
          <a:xfrm>
            <a:off x="5906336" y="4896827"/>
            <a:ext cx="4317163" cy="797311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Zero equity accelerator program active in Massachusetts, Texas, Israel, Mexico, and other geographies. They have industry-specific accelerator programs, including one focused on </a:t>
            </a:r>
            <a:r>
              <a:rPr lang="en-US" sz="1000" dirty="0" err="1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HealthTech</a:t>
            </a:r>
            <a:r>
              <a:rPr lang="en-US" sz="1000" dirty="0">
                <a:solidFill>
                  <a:srgbClr val="000000"/>
                </a:solidFill>
                <a:latin typeface="Avenir Next" panose="020B0503020202020204" pitchFamily="34" charset="0"/>
                <a:cs typeface="Arial" pitchFamily="34" charset="0"/>
              </a:rPr>
              <a:t>/digital health.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75B7DB-7560-2141-AF73-5E27D9C91AC6}"/>
              </a:ext>
            </a:extLst>
          </p:cNvPr>
          <p:cNvSpPr txBox="1"/>
          <p:nvPr/>
        </p:nvSpPr>
        <p:spPr>
          <a:xfrm>
            <a:off x="7510739" y="4164448"/>
            <a:ext cx="1313180" cy="366424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Contact: XXXXX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92ABF7-84D0-B048-B4E4-06B5C8B277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9000" y="4028950"/>
            <a:ext cx="1426602" cy="71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86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1037</Words>
  <Application>Microsoft Macintosh PowerPoint</Application>
  <PresentationFormat>Widescreen</PresentationFormat>
  <Paragraphs>107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Avenir Next</vt:lpstr>
      <vt:lpstr>Bradley Hand ITC</vt:lpstr>
      <vt:lpstr>Calibri</vt:lpstr>
      <vt:lpstr>Calibri Light</vt:lpstr>
      <vt:lpstr>Office Theme</vt:lpstr>
      <vt:lpstr>Pitch Deck for a Corporate Venturing/Startup Engagement Strategy July 2022</vt:lpstr>
      <vt:lpstr>Defining Corporate Venturing</vt:lpstr>
      <vt:lpstr>Corporate Venturing is a Kind of Open Innovation </vt:lpstr>
      <vt:lpstr>Our Model is Designed to Build the Future by…</vt:lpstr>
      <vt:lpstr>Our Primary Focus in Corporate Venturing</vt:lpstr>
      <vt:lpstr>Our Objectives</vt:lpstr>
      <vt:lpstr>Accomplishing our Objectives Requires Three Types of Engagement</vt:lpstr>
      <vt:lpstr>University Engagements are a Window to the Future</vt:lpstr>
      <vt:lpstr>Accelerators/Incubators Allow Us to Connect and Engage with Early-Stage Companies</vt:lpstr>
      <vt:lpstr>VC, Private Equity Firms, Angel Groups Expand Our Reach into Early-Stage Companies and Build a Portfolio</vt:lpstr>
      <vt:lpstr>Operating Model for Our Corporate Venturing Unit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</dc:title>
  <dc:creator>Don Moi</dc:creator>
  <cp:lastModifiedBy>Scott Kirsner</cp:lastModifiedBy>
  <cp:revision>24</cp:revision>
  <dcterms:created xsi:type="dcterms:W3CDTF">2021-06-16T01:47:58Z</dcterms:created>
  <dcterms:modified xsi:type="dcterms:W3CDTF">2022-07-18T16:03:12Z</dcterms:modified>
</cp:coreProperties>
</file>