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1673" r:id="rId2"/>
    <p:sldId id="1681" r:id="rId3"/>
    <p:sldId id="1676" r:id="rId4"/>
    <p:sldId id="1680" r:id="rId5"/>
    <p:sldId id="1682" r:id="rId6"/>
    <p:sldId id="1677" r:id="rId7"/>
    <p:sldId id="1678" r:id="rId8"/>
    <p:sldId id="1679" r:id="rId9"/>
    <p:sldId id="1684" r:id="rId10"/>
    <p:sldId id="1685" r:id="rId11"/>
    <p:sldId id="1690" r:id="rId12"/>
    <p:sldId id="1691" r:id="rId13"/>
    <p:sldId id="1686" r:id="rId14"/>
    <p:sldId id="168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C7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35" autoAdjust="0"/>
    <p:restoredTop sz="90532" autoAdjust="0"/>
  </p:normalViewPr>
  <p:slideViewPr>
    <p:cSldViewPr snapToGrid="0" snapToObjects="1" showGuides="1">
      <p:cViewPr varScale="1">
        <p:scale>
          <a:sx n="99" d="100"/>
          <a:sy n="99" d="100"/>
        </p:scale>
        <p:origin x="192" y="184"/>
      </p:cViewPr>
      <p:guideLst>
        <p:guide orient="horz" pos="2160"/>
        <p:guide pos="3840"/>
      </p:guideLst>
    </p:cSldViewPr>
  </p:slideViewPr>
  <p:notesTextViewPr>
    <p:cViewPr>
      <p:scale>
        <a:sx n="155" d="100"/>
        <a:sy n="15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E3F67F-AAAA-467A-BE75-5BE2EADC034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F36596C-B195-4DFC-865A-B339BD5AE77D}">
      <dgm:prSet phldrT="[Text]" custT="1"/>
      <dgm:spPr/>
      <dgm:t>
        <a:bodyPr/>
        <a:lstStyle/>
        <a:p>
          <a:r>
            <a:rPr lang="en-US" sz="900" dirty="0">
              <a:latin typeface="Avenir Next" panose="020B0503020202020204" pitchFamily="34" charset="0"/>
            </a:rPr>
            <a:t>VP Innovation</a:t>
          </a:r>
        </a:p>
        <a:p>
          <a:endParaRPr lang="en-US" sz="900" i="1" dirty="0">
            <a:latin typeface="Avenir Next" panose="020B0503020202020204" pitchFamily="34" charset="0"/>
          </a:endParaRPr>
        </a:p>
      </dgm:t>
    </dgm:pt>
    <dgm:pt modelId="{3DBA1C5B-5859-4E85-BB83-C136AF7B810E}" type="parTrans" cxnId="{CD65D98B-D4CB-4CEC-8DB0-50A937D0C6FF}">
      <dgm:prSet/>
      <dgm:spPr/>
      <dgm:t>
        <a:bodyPr/>
        <a:lstStyle/>
        <a:p>
          <a:endParaRPr lang="en-US" sz="500"/>
        </a:p>
      </dgm:t>
    </dgm:pt>
    <dgm:pt modelId="{9ADE8FA2-FD4E-4601-9850-2315D5116D80}" type="sibTrans" cxnId="{CD65D98B-D4CB-4CEC-8DB0-50A937D0C6FF}">
      <dgm:prSet/>
      <dgm:spPr/>
      <dgm:t>
        <a:bodyPr/>
        <a:lstStyle/>
        <a:p>
          <a:endParaRPr lang="en-US" sz="500"/>
        </a:p>
      </dgm:t>
    </dgm:pt>
    <dgm:pt modelId="{2DA4E11E-E39E-4428-9EB9-17228E180D97}">
      <dgm:prSet phldrT="[Text]" custT="1"/>
      <dgm:spPr/>
      <dgm:t>
        <a:bodyPr/>
        <a:lstStyle/>
        <a:p>
          <a:r>
            <a:rPr lang="en-US" sz="900" dirty="0"/>
            <a:t>Sr. Project Mgr</a:t>
          </a:r>
          <a:br>
            <a:rPr lang="en-US" sz="900" dirty="0"/>
          </a:br>
          <a:r>
            <a:rPr lang="en-US" sz="900" dirty="0"/>
            <a:t>Innovation</a:t>
          </a:r>
        </a:p>
        <a:p>
          <a:endParaRPr lang="en-US" sz="900" i="1" dirty="0"/>
        </a:p>
      </dgm:t>
    </dgm:pt>
    <dgm:pt modelId="{E7F3ED7F-DE2C-41F9-98D1-ABD50AF36ECF}" type="parTrans" cxnId="{23EAD055-9291-4FEE-BAC0-BEFFF6D73D89}">
      <dgm:prSet/>
      <dgm:spPr/>
      <dgm:t>
        <a:bodyPr/>
        <a:lstStyle/>
        <a:p>
          <a:endParaRPr lang="en-US" sz="500"/>
        </a:p>
      </dgm:t>
    </dgm:pt>
    <dgm:pt modelId="{1393188F-6C99-4202-A10C-75AAFAB6445B}" type="sibTrans" cxnId="{23EAD055-9291-4FEE-BAC0-BEFFF6D73D89}">
      <dgm:prSet/>
      <dgm:spPr/>
      <dgm:t>
        <a:bodyPr/>
        <a:lstStyle/>
        <a:p>
          <a:endParaRPr lang="en-US" sz="500"/>
        </a:p>
      </dgm:t>
    </dgm:pt>
    <dgm:pt modelId="{1F1D6199-BD1C-43AD-984A-EC5E73ACBC8C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800" dirty="0"/>
            <a:t>Innovation Analytics Manager</a:t>
          </a:r>
        </a:p>
        <a:p>
          <a:endParaRPr lang="en-US" sz="800" i="1" dirty="0"/>
        </a:p>
      </dgm:t>
    </dgm:pt>
    <dgm:pt modelId="{7165E37C-D749-46DB-A1FC-480B83C3F5A7}" type="parTrans" cxnId="{C13011A3-32C1-4001-B0E0-9AD50E7F0B01}">
      <dgm:prSet/>
      <dgm:spPr/>
      <dgm:t>
        <a:bodyPr/>
        <a:lstStyle/>
        <a:p>
          <a:endParaRPr lang="en-US" sz="500"/>
        </a:p>
      </dgm:t>
    </dgm:pt>
    <dgm:pt modelId="{C1B15C27-116C-44F5-9044-185158A4EF45}" type="sibTrans" cxnId="{C13011A3-32C1-4001-B0E0-9AD50E7F0B01}">
      <dgm:prSet/>
      <dgm:spPr/>
      <dgm:t>
        <a:bodyPr/>
        <a:lstStyle/>
        <a:p>
          <a:endParaRPr lang="en-US" sz="500"/>
        </a:p>
      </dgm:t>
    </dgm:pt>
    <dgm:pt modelId="{53C148EF-B58E-4206-81A4-684A4900BC46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800" dirty="0"/>
            <a:t>Design Thinking Mgr</a:t>
          </a:r>
        </a:p>
        <a:p>
          <a:endParaRPr lang="en-US" sz="800" i="1" dirty="0"/>
        </a:p>
      </dgm:t>
    </dgm:pt>
    <dgm:pt modelId="{24C10247-2DE0-44D3-AFAD-497CF195414D}" type="parTrans" cxnId="{A279BD16-4962-496F-8BD0-424E763CA529}">
      <dgm:prSet/>
      <dgm:spPr/>
      <dgm:t>
        <a:bodyPr/>
        <a:lstStyle/>
        <a:p>
          <a:endParaRPr lang="en-US" sz="1200"/>
        </a:p>
      </dgm:t>
    </dgm:pt>
    <dgm:pt modelId="{4F9C6559-6DB2-49FB-9EC2-9596742D351F}" type="sibTrans" cxnId="{A279BD16-4962-496F-8BD0-424E763CA529}">
      <dgm:prSet/>
      <dgm:spPr/>
      <dgm:t>
        <a:bodyPr/>
        <a:lstStyle/>
        <a:p>
          <a:endParaRPr lang="en-US" sz="1200"/>
        </a:p>
      </dgm:t>
    </dgm:pt>
    <dgm:pt modelId="{A136B79B-E7DC-4375-8052-AACD3BDAA9CF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900" dirty="0"/>
            <a:t>Product Mgr Innovation</a:t>
          </a:r>
        </a:p>
        <a:p>
          <a:endParaRPr lang="en-US" sz="900" i="1" dirty="0"/>
        </a:p>
      </dgm:t>
    </dgm:pt>
    <dgm:pt modelId="{C2695746-DE93-46FA-8667-5AC2B27C7729}" type="parTrans" cxnId="{D3E5CE50-F273-4D62-B682-64A8F285AE4F}">
      <dgm:prSet/>
      <dgm:spPr/>
      <dgm:t>
        <a:bodyPr/>
        <a:lstStyle/>
        <a:p>
          <a:endParaRPr lang="en-US" sz="1200"/>
        </a:p>
      </dgm:t>
    </dgm:pt>
    <dgm:pt modelId="{7160540A-02AE-485A-BA66-2953E982CE25}" type="sibTrans" cxnId="{D3E5CE50-F273-4D62-B682-64A8F285AE4F}">
      <dgm:prSet/>
      <dgm:spPr/>
      <dgm:t>
        <a:bodyPr/>
        <a:lstStyle/>
        <a:p>
          <a:endParaRPr lang="en-US" sz="1200"/>
        </a:p>
      </dgm:t>
    </dgm:pt>
    <dgm:pt modelId="{EC8A3061-1355-4D28-BBA0-6215C869A293}">
      <dgm:prSet phldrT="[Text]" custT="1"/>
      <dgm:spPr/>
      <dgm:t>
        <a:bodyPr/>
        <a:lstStyle/>
        <a:p>
          <a:r>
            <a:rPr lang="en-US" sz="900" dirty="0"/>
            <a:t>Sr. Product Mgr </a:t>
          </a:r>
          <a:r>
            <a:rPr lang="en-US" sz="900" dirty="0">
              <a:latin typeface="Avenir Next" panose="020B0503020202020204" pitchFamily="34" charset="0"/>
            </a:rPr>
            <a:t>Innovation</a:t>
          </a:r>
        </a:p>
        <a:p>
          <a:endParaRPr lang="en-US" sz="900" i="1" dirty="0"/>
        </a:p>
      </dgm:t>
    </dgm:pt>
    <dgm:pt modelId="{67656496-BADA-4AD0-9AE0-8F23FD27E2C8}" type="parTrans" cxnId="{E7FABB67-8BE1-4929-802E-322C751455C0}">
      <dgm:prSet/>
      <dgm:spPr/>
      <dgm:t>
        <a:bodyPr/>
        <a:lstStyle/>
        <a:p>
          <a:endParaRPr lang="en-US" sz="1200"/>
        </a:p>
      </dgm:t>
    </dgm:pt>
    <dgm:pt modelId="{66AEE341-EBF2-4F59-BEF3-D39B75C40056}" type="sibTrans" cxnId="{E7FABB67-8BE1-4929-802E-322C751455C0}">
      <dgm:prSet/>
      <dgm:spPr/>
      <dgm:t>
        <a:bodyPr/>
        <a:lstStyle/>
        <a:p>
          <a:endParaRPr lang="en-US" sz="1200"/>
        </a:p>
      </dgm:t>
    </dgm:pt>
    <dgm:pt modelId="{05436A32-CB7C-4E0E-9BCF-A4ED1B95C40D}">
      <dgm:prSet phldrT="[Text]" custT="1"/>
      <dgm:spPr/>
      <dgm:t>
        <a:bodyPr/>
        <a:lstStyle/>
        <a:p>
          <a:r>
            <a:rPr lang="en-US" sz="900" dirty="0"/>
            <a:t>Sr. Director Innovation</a:t>
          </a:r>
        </a:p>
        <a:p>
          <a:endParaRPr lang="en-US" sz="900" i="1" dirty="0"/>
        </a:p>
      </dgm:t>
    </dgm:pt>
    <dgm:pt modelId="{D5E5B7EE-965F-4908-B6FE-B9CBBBF7E5E3}" type="parTrans" cxnId="{2EB4DD8B-CEED-4F33-B081-41EDB8AB7F90}">
      <dgm:prSet/>
      <dgm:spPr/>
      <dgm:t>
        <a:bodyPr/>
        <a:lstStyle/>
        <a:p>
          <a:endParaRPr lang="en-US"/>
        </a:p>
      </dgm:t>
    </dgm:pt>
    <dgm:pt modelId="{B9BDE9D1-1E52-4144-BFED-8FDA9DD3878E}" type="sibTrans" cxnId="{2EB4DD8B-CEED-4F33-B081-41EDB8AB7F90}">
      <dgm:prSet/>
      <dgm:spPr/>
      <dgm:t>
        <a:bodyPr/>
        <a:lstStyle/>
        <a:p>
          <a:endParaRPr lang="en-US"/>
        </a:p>
      </dgm:t>
    </dgm:pt>
    <dgm:pt modelId="{96626B73-9A2B-489F-896F-3AB1E389DC84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900" dirty="0"/>
            <a:t>R&amp;D </a:t>
          </a:r>
          <a:r>
            <a:rPr lang="en-US" sz="900" dirty="0">
              <a:latin typeface="Avenir Next" panose="020B0503020202020204" pitchFamily="34" charset="0"/>
            </a:rPr>
            <a:t>Innovation</a:t>
          </a:r>
          <a:r>
            <a:rPr lang="en-US" sz="900" dirty="0"/>
            <a:t> </a:t>
          </a:r>
          <a:endParaRPr lang="en-US" sz="900" i="1" dirty="0"/>
        </a:p>
      </dgm:t>
    </dgm:pt>
    <dgm:pt modelId="{6FC9A358-B00A-4988-AD45-72E156372788}" type="parTrans" cxnId="{936407F1-6DF5-47BD-BCEE-3FCDE3F8F454}">
      <dgm:prSet/>
      <dgm:spPr>
        <a:ln>
          <a:prstDash val="sysDot"/>
        </a:ln>
      </dgm:spPr>
      <dgm:t>
        <a:bodyPr/>
        <a:lstStyle/>
        <a:p>
          <a:endParaRPr lang="en-US"/>
        </a:p>
      </dgm:t>
    </dgm:pt>
    <dgm:pt modelId="{6397059F-AF53-4D2D-9568-866C97396BE5}" type="sibTrans" cxnId="{936407F1-6DF5-47BD-BCEE-3FCDE3F8F454}">
      <dgm:prSet/>
      <dgm:spPr/>
      <dgm:t>
        <a:bodyPr/>
        <a:lstStyle/>
        <a:p>
          <a:endParaRPr lang="en-US"/>
        </a:p>
      </dgm:t>
    </dgm:pt>
    <dgm:pt modelId="{72CDFDC7-441B-4E4E-B437-CFBA26220114}" type="pres">
      <dgm:prSet presAssocID="{25E3F67F-AAAA-467A-BE75-5BE2EADC034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DE61313-8F53-4759-8EC6-A6ADA01E4305}" type="pres">
      <dgm:prSet presAssocID="{DF36596C-B195-4DFC-865A-B339BD5AE77D}" presName="hierRoot1" presStyleCnt="0">
        <dgm:presLayoutVars>
          <dgm:hierBranch val="init"/>
        </dgm:presLayoutVars>
      </dgm:prSet>
      <dgm:spPr/>
    </dgm:pt>
    <dgm:pt modelId="{2E315DDD-33EE-4B32-B51D-7E95F21F64ED}" type="pres">
      <dgm:prSet presAssocID="{DF36596C-B195-4DFC-865A-B339BD5AE77D}" presName="rootComposite1" presStyleCnt="0"/>
      <dgm:spPr/>
    </dgm:pt>
    <dgm:pt modelId="{88FA1C98-D327-426D-8BCD-24BB95C376A2}" type="pres">
      <dgm:prSet presAssocID="{DF36596C-B195-4DFC-865A-B339BD5AE77D}" presName="rootText1" presStyleLbl="node0" presStyleIdx="0" presStyleCnt="1" custScaleX="109628">
        <dgm:presLayoutVars>
          <dgm:chPref val="3"/>
        </dgm:presLayoutVars>
      </dgm:prSet>
      <dgm:spPr/>
    </dgm:pt>
    <dgm:pt modelId="{EF141D75-0318-405B-8E2D-E645FFA4FEE5}" type="pres">
      <dgm:prSet presAssocID="{DF36596C-B195-4DFC-865A-B339BD5AE77D}" presName="rootConnector1" presStyleLbl="node1" presStyleIdx="0" presStyleCnt="0"/>
      <dgm:spPr/>
    </dgm:pt>
    <dgm:pt modelId="{28D3317F-AD85-4FD1-8C26-E8BEB0E8F6A7}" type="pres">
      <dgm:prSet presAssocID="{DF36596C-B195-4DFC-865A-B339BD5AE77D}" presName="hierChild2" presStyleCnt="0"/>
      <dgm:spPr/>
    </dgm:pt>
    <dgm:pt modelId="{66CE4C31-1F88-43FE-B9AE-1067C97E0F6D}" type="pres">
      <dgm:prSet presAssocID="{D5E5B7EE-965F-4908-B6FE-B9CBBBF7E5E3}" presName="Name37" presStyleLbl="parChTrans1D2" presStyleIdx="0" presStyleCnt="2"/>
      <dgm:spPr/>
    </dgm:pt>
    <dgm:pt modelId="{616DA2EE-F5D9-41BF-BE94-495426213A4A}" type="pres">
      <dgm:prSet presAssocID="{05436A32-CB7C-4E0E-9BCF-A4ED1B95C40D}" presName="hierRoot2" presStyleCnt="0">
        <dgm:presLayoutVars>
          <dgm:hierBranch val="init"/>
        </dgm:presLayoutVars>
      </dgm:prSet>
      <dgm:spPr/>
    </dgm:pt>
    <dgm:pt modelId="{E2DE50B7-43B0-4ADB-997A-AE964C01C147}" type="pres">
      <dgm:prSet presAssocID="{05436A32-CB7C-4E0E-9BCF-A4ED1B95C40D}" presName="rootComposite" presStyleCnt="0"/>
      <dgm:spPr/>
    </dgm:pt>
    <dgm:pt modelId="{793E44F7-920D-4AF6-A944-69329926BBD1}" type="pres">
      <dgm:prSet presAssocID="{05436A32-CB7C-4E0E-9BCF-A4ED1B95C40D}" presName="rootText" presStyleLbl="node2" presStyleIdx="0" presStyleCnt="2" custScaleX="109628" custLinFactNeighborX="-65926" custLinFactNeighborY="6656">
        <dgm:presLayoutVars>
          <dgm:chPref val="3"/>
        </dgm:presLayoutVars>
      </dgm:prSet>
      <dgm:spPr/>
    </dgm:pt>
    <dgm:pt modelId="{E8BBAAFD-879D-4F5D-B564-612746451507}" type="pres">
      <dgm:prSet presAssocID="{05436A32-CB7C-4E0E-9BCF-A4ED1B95C40D}" presName="rootConnector" presStyleLbl="node2" presStyleIdx="0" presStyleCnt="2"/>
      <dgm:spPr/>
    </dgm:pt>
    <dgm:pt modelId="{1568C461-5302-4E11-B51B-515E0AD473E7}" type="pres">
      <dgm:prSet presAssocID="{05436A32-CB7C-4E0E-9BCF-A4ED1B95C40D}" presName="hierChild4" presStyleCnt="0"/>
      <dgm:spPr/>
    </dgm:pt>
    <dgm:pt modelId="{56E6B978-B409-44C4-A08F-F2970DBA5D91}" type="pres">
      <dgm:prSet presAssocID="{E7F3ED7F-DE2C-41F9-98D1-ABD50AF36ECF}" presName="Name37" presStyleLbl="parChTrans1D3" presStyleIdx="0" presStyleCnt="5"/>
      <dgm:spPr/>
    </dgm:pt>
    <dgm:pt modelId="{94323CEF-13BB-4741-A9B1-1AFF49DF86D3}" type="pres">
      <dgm:prSet presAssocID="{2DA4E11E-E39E-4428-9EB9-17228E180D97}" presName="hierRoot2" presStyleCnt="0">
        <dgm:presLayoutVars>
          <dgm:hierBranch val="init"/>
        </dgm:presLayoutVars>
      </dgm:prSet>
      <dgm:spPr/>
    </dgm:pt>
    <dgm:pt modelId="{96D9781F-028E-4CE1-93E1-48F13ADBCE41}" type="pres">
      <dgm:prSet presAssocID="{2DA4E11E-E39E-4428-9EB9-17228E180D97}" presName="rootComposite" presStyleCnt="0"/>
      <dgm:spPr/>
    </dgm:pt>
    <dgm:pt modelId="{F19DD1FC-8315-447A-BFE0-5949CC8ABA0F}" type="pres">
      <dgm:prSet presAssocID="{2DA4E11E-E39E-4428-9EB9-17228E180D97}" presName="rootText" presStyleLbl="node3" presStyleIdx="0" presStyleCnt="5" custScaleX="109628">
        <dgm:presLayoutVars>
          <dgm:chPref val="3"/>
        </dgm:presLayoutVars>
      </dgm:prSet>
      <dgm:spPr/>
    </dgm:pt>
    <dgm:pt modelId="{D928E3B5-9AFE-4E7B-910E-9A6EC31C5DE1}" type="pres">
      <dgm:prSet presAssocID="{2DA4E11E-E39E-4428-9EB9-17228E180D97}" presName="rootConnector" presStyleLbl="node3" presStyleIdx="0" presStyleCnt="5"/>
      <dgm:spPr/>
    </dgm:pt>
    <dgm:pt modelId="{E413CF21-FA43-4B80-B4EB-574ABEB47949}" type="pres">
      <dgm:prSet presAssocID="{2DA4E11E-E39E-4428-9EB9-17228E180D97}" presName="hierChild4" presStyleCnt="0"/>
      <dgm:spPr/>
    </dgm:pt>
    <dgm:pt modelId="{F7C92971-AE45-42C1-A052-501BAF304EB2}" type="pres">
      <dgm:prSet presAssocID="{2DA4E11E-E39E-4428-9EB9-17228E180D97}" presName="hierChild5" presStyleCnt="0"/>
      <dgm:spPr/>
    </dgm:pt>
    <dgm:pt modelId="{F9A513C3-EC58-4938-AE78-1C10119BB4B9}" type="pres">
      <dgm:prSet presAssocID="{24C10247-2DE0-44D3-AFAD-497CF195414D}" presName="Name37" presStyleLbl="parChTrans1D3" presStyleIdx="1" presStyleCnt="5"/>
      <dgm:spPr/>
    </dgm:pt>
    <dgm:pt modelId="{7AB25A26-1885-446D-9956-9DD6DA1F1092}" type="pres">
      <dgm:prSet presAssocID="{53C148EF-B58E-4206-81A4-684A4900BC46}" presName="hierRoot2" presStyleCnt="0">
        <dgm:presLayoutVars>
          <dgm:hierBranch val="init"/>
        </dgm:presLayoutVars>
      </dgm:prSet>
      <dgm:spPr/>
    </dgm:pt>
    <dgm:pt modelId="{1F4CA7C2-E7BB-4800-8D8C-E5AA85C74010}" type="pres">
      <dgm:prSet presAssocID="{53C148EF-B58E-4206-81A4-684A4900BC46}" presName="rootComposite" presStyleCnt="0"/>
      <dgm:spPr/>
    </dgm:pt>
    <dgm:pt modelId="{9BC7419D-8D45-44AD-8468-F29E7984C690}" type="pres">
      <dgm:prSet presAssocID="{53C148EF-B58E-4206-81A4-684A4900BC46}" presName="rootText" presStyleLbl="node3" presStyleIdx="1" presStyleCnt="5" custScaleX="109628">
        <dgm:presLayoutVars>
          <dgm:chPref val="3"/>
        </dgm:presLayoutVars>
      </dgm:prSet>
      <dgm:spPr/>
    </dgm:pt>
    <dgm:pt modelId="{A1404E56-A71D-4051-A1E2-6977B75858A5}" type="pres">
      <dgm:prSet presAssocID="{53C148EF-B58E-4206-81A4-684A4900BC46}" presName="rootConnector" presStyleLbl="node3" presStyleIdx="1" presStyleCnt="5"/>
      <dgm:spPr/>
    </dgm:pt>
    <dgm:pt modelId="{175BC11A-D2B5-4362-BFD3-306B095DD5F1}" type="pres">
      <dgm:prSet presAssocID="{53C148EF-B58E-4206-81A4-684A4900BC46}" presName="hierChild4" presStyleCnt="0"/>
      <dgm:spPr/>
    </dgm:pt>
    <dgm:pt modelId="{05853082-2C26-4003-A5A4-56BAB146DAFC}" type="pres">
      <dgm:prSet presAssocID="{53C148EF-B58E-4206-81A4-684A4900BC46}" presName="hierChild5" presStyleCnt="0"/>
      <dgm:spPr/>
    </dgm:pt>
    <dgm:pt modelId="{CCA19512-370F-4B23-A536-98A5D332879B}" type="pres">
      <dgm:prSet presAssocID="{7165E37C-D749-46DB-A1FC-480B83C3F5A7}" presName="Name37" presStyleLbl="parChTrans1D3" presStyleIdx="2" presStyleCnt="5"/>
      <dgm:spPr/>
    </dgm:pt>
    <dgm:pt modelId="{4120ACB5-F777-42B9-BEA0-22011435D50C}" type="pres">
      <dgm:prSet presAssocID="{1F1D6199-BD1C-43AD-984A-EC5E73ACBC8C}" presName="hierRoot2" presStyleCnt="0">
        <dgm:presLayoutVars>
          <dgm:hierBranch val="init"/>
        </dgm:presLayoutVars>
      </dgm:prSet>
      <dgm:spPr/>
    </dgm:pt>
    <dgm:pt modelId="{B6506B52-165D-431C-859F-439F085F46C0}" type="pres">
      <dgm:prSet presAssocID="{1F1D6199-BD1C-43AD-984A-EC5E73ACBC8C}" presName="rootComposite" presStyleCnt="0"/>
      <dgm:spPr/>
    </dgm:pt>
    <dgm:pt modelId="{D082F651-80E7-4CAF-B44E-931324992135}" type="pres">
      <dgm:prSet presAssocID="{1F1D6199-BD1C-43AD-984A-EC5E73ACBC8C}" presName="rootText" presStyleLbl="node3" presStyleIdx="2" presStyleCnt="5" custScaleX="109628">
        <dgm:presLayoutVars>
          <dgm:chPref val="3"/>
        </dgm:presLayoutVars>
      </dgm:prSet>
      <dgm:spPr/>
    </dgm:pt>
    <dgm:pt modelId="{32B18160-EE9F-4016-ADA8-4CC37AC2D1ED}" type="pres">
      <dgm:prSet presAssocID="{1F1D6199-BD1C-43AD-984A-EC5E73ACBC8C}" presName="rootConnector" presStyleLbl="node3" presStyleIdx="2" presStyleCnt="5"/>
      <dgm:spPr/>
    </dgm:pt>
    <dgm:pt modelId="{8B15C232-C465-4322-88A0-62F2FB5F7D76}" type="pres">
      <dgm:prSet presAssocID="{1F1D6199-BD1C-43AD-984A-EC5E73ACBC8C}" presName="hierChild4" presStyleCnt="0"/>
      <dgm:spPr/>
    </dgm:pt>
    <dgm:pt modelId="{A0892BA2-A739-41EF-8B96-6804AE9CC930}" type="pres">
      <dgm:prSet presAssocID="{1F1D6199-BD1C-43AD-984A-EC5E73ACBC8C}" presName="hierChild5" presStyleCnt="0"/>
      <dgm:spPr/>
    </dgm:pt>
    <dgm:pt modelId="{C0EBC583-A21C-475B-BBA6-8E0902FC0E01}" type="pres">
      <dgm:prSet presAssocID="{6FC9A358-B00A-4988-AD45-72E156372788}" presName="Name37" presStyleLbl="parChTrans1D3" presStyleIdx="3" presStyleCnt="5"/>
      <dgm:spPr/>
    </dgm:pt>
    <dgm:pt modelId="{E05346C0-348F-4FAA-9FE0-777A86B97275}" type="pres">
      <dgm:prSet presAssocID="{96626B73-9A2B-489F-896F-3AB1E389DC84}" presName="hierRoot2" presStyleCnt="0">
        <dgm:presLayoutVars>
          <dgm:hierBranch val="init"/>
        </dgm:presLayoutVars>
      </dgm:prSet>
      <dgm:spPr/>
    </dgm:pt>
    <dgm:pt modelId="{7EC32367-3187-4488-88BE-42A629F7802F}" type="pres">
      <dgm:prSet presAssocID="{96626B73-9A2B-489F-896F-3AB1E389DC84}" presName="rootComposite" presStyleCnt="0"/>
      <dgm:spPr/>
    </dgm:pt>
    <dgm:pt modelId="{978CAB80-DDDE-48FE-986B-D0EC80CD8BC6}" type="pres">
      <dgm:prSet presAssocID="{96626B73-9A2B-489F-896F-3AB1E389DC84}" presName="rootText" presStyleLbl="node3" presStyleIdx="3" presStyleCnt="5" custScaleX="109628">
        <dgm:presLayoutVars>
          <dgm:chPref val="3"/>
        </dgm:presLayoutVars>
      </dgm:prSet>
      <dgm:spPr/>
    </dgm:pt>
    <dgm:pt modelId="{C7DEB455-A529-4639-8673-F24A4A62DA9D}" type="pres">
      <dgm:prSet presAssocID="{96626B73-9A2B-489F-896F-3AB1E389DC84}" presName="rootConnector" presStyleLbl="node3" presStyleIdx="3" presStyleCnt="5"/>
      <dgm:spPr/>
    </dgm:pt>
    <dgm:pt modelId="{B3DCD702-774F-469D-8E14-AF4AD4D6753B}" type="pres">
      <dgm:prSet presAssocID="{96626B73-9A2B-489F-896F-3AB1E389DC84}" presName="hierChild4" presStyleCnt="0"/>
      <dgm:spPr/>
    </dgm:pt>
    <dgm:pt modelId="{1D4DCB74-3C74-4879-A4BF-D0DF2128E9E3}" type="pres">
      <dgm:prSet presAssocID="{96626B73-9A2B-489F-896F-3AB1E389DC84}" presName="hierChild5" presStyleCnt="0"/>
      <dgm:spPr/>
    </dgm:pt>
    <dgm:pt modelId="{C5581183-BCE2-42FC-902E-958A93967363}" type="pres">
      <dgm:prSet presAssocID="{05436A32-CB7C-4E0E-9BCF-A4ED1B95C40D}" presName="hierChild5" presStyleCnt="0"/>
      <dgm:spPr/>
    </dgm:pt>
    <dgm:pt modelId="{C1BFD99B-E7D1-4EFC-BDEC-1D42F6736C61}" type="pres">
      <dgm:prSet presAssocID="{67656496-BADA-4AD0-9AE0-8F23FD27E2C8}" presName="Name37" presStyleLbl="parChTrans1D2" presStyleIdx="1" presStyleCnt="2"/>
      <dgm:spPr/>
    </dgm:pt>
    <dgm:pt modelId="{1E3112AB-1A19-427D-B272-CF28948988E2}" type="pres">
      <dgm:prSet presAssocID="{EC8A3061-1355-4D28-BBA0-6215C869A293}" presName="hierRoot2" presStyleCnt="0">
        <dgm:presLayoutVars>
          <dgm:hierBranch val="init"/>
        </dgm:presLayoutVars>
      </dgm:prSet>
      <dgm:spPr/>
    </dgm:pt>
    <dgm:pt modelId="{81BCB272-D93A-4CA9-AC86-A7C57419B8B8}" type="pres">
      <dgm:prSet presAssocID="{EC8A3061-1355-4D28-BBA0-6215C869A293}" presName="rootComposite" presStyleCnt="0"/>
      <dgm:spPr/>
    </dgm:pt>
    <dgm:pt modelId="{5D1C56EF-64EE-4FEF-A0C7-9AD000DBEB1B}" type="pres">
      <dgm:prSet presAssocID="{EC8A3061-1355-4D28-BBA0-6215C869A293}" presName="rootText" presStyleLbl="node2" presStyleIdx="1" presStyleCnt="2" custScaleX="109628" custLinFactNeighborX="57359" custLinFactNeighborY="6656">
        <dgm:presLayoutVars>
          <dgm:chPref val="3"/>
        </dgm:presLayoutVars>
      </dgm:prSet>
      <dgm:spPr/>
    </dgm:pt>
    <dgm:pt modelId="{731D6499-3047-4347-BEC0-0165AF41CBE6}" type="pres">
      <dgm:prSet presAssocID="{EC8A3061-1355-4D28-BBA0-6215C869A293}" presName="rootConnector" presStyleLbl="node2" presStyleIdx="1" presStyleCnt="2"/>
      <dgm:spPr/>
    </dgm:pt>
    <dgm:pt modelId="{4CC0073C-13C1-4BD4-AEF0-85D303854732}" type="pres">
      <dgm:prSet presAssocID="{EC8A3061-1355-4D28-BBA0-6215C869A293}" presName="hierChild4" presStyleCnt="0"/>
      <dgm:spPr/>
    </dgm:pt>
    <dgm:pt modelId="{707910D3-BF37-4C6E-9888-FAD77BCEDB1C}" type="pres">
      <dgm:prSet presAssocID="{C2695746-DE93-46FA-8667-5AC2B27C7729}" presName="Name37" presStyleLbl="parChTrans1D3" presStyleIdx="4" presStyleCnt="5"/>
      <dgm:spPr/>
    </dgm:pt>
    <dgm:pt modelId="{A6689AB7-DD3B-4796-B36E-D3A57A116EA1}" type="pres">
      <dgm:prSet presAssocID="{A136B79B-E7DC-4375-8052-AACD3BDAA9CF}" presName="hierRoot2" presStyleCnt="0">
        <dgm:presLayoutVars>
          <dgm:hierBranch val="init"/>
        </dgm:presLayoutVars>
      </dgm:prSet>
      <dgm:spPr/>
    </dgm:pt>
    <dgm:pt modelId="{682AAB8C-7D08-4977-B7EE-AE5CCD193B97}" type="pres">
      <dgm:prSet presAssocID="{A136B79B-E7DC-4375-8052-AACD3BDAA9CF}" presName="rootComposite" presStyleCnt="0"/>
      <dgm:spPr/>
    </dgm:pt>
    <dgm:pt modelId="{04B9F2D1-902B-4C6A-A43C-C2C30B8EE914}" type="pres">
      <dgm:prSet presAssocID="{A136B79B-E7DC-4375-8052-AACD3BDAA9CF}" presName="rootText" presStyleLbl="node3" presStyleIdx="4" presStyleCnt="5" custScaleX="109628" custLinFactNeighborX="58076" custLinFactNeighborY="1434">
        <dgm:presLayoutVars>
          <dgm:chPref val="3"/>
        </dgm:presLayoutVars>
      </dgm:prSet>
      <dgm:spPr/>
    </dgm:pt>
    <dgm:pt modelId="{7E39B06E-BEF2-4353-B239-2BC8FBDAED23}" type="pres">
      <dgm:prSet presAssocID="{A136B79B-E7DC-4375-8052-AACD3BDAA9CF}" presName="rootConnector" presStyleLbl="node3" presStyleIdx="4" presStyleCnt="5"/>
      <dgm:spPr/>
    </dgm:pt>
    <dgm:pt modelId="{FCC46EBF-D452-4DF6-A82C-389943988047}" type="pres">
      <dgm:prSet presAssocID="{A136B79B-E7DC-4375-8052-AACD3BDAA9CF}" presName="hierChild4" presStyleCnt="0"/>
      <dgm:spPr/>
    </dgm:pt>
    <dgm:pt modelId="{89023530-A237-4956-BFA7-CB60627AB186}" type="pres">
      <dgm:prSet presAssocID="{A136B79B-E7DC-4375-8052-AACD3BDAA9CF}" presName="hierChild5" presStyleCnt="0"/>
      <dgm:spPr/>
    </dgm:pt>
    <dgm:pt modelId="{8621C7CB-1524-4485-B4CA-A8260101DA98}" type="pres">
      <dgm:prSet presAssocID="{EC8A3061-1355-4D28-BBA0-6215C869A293}" presName="hierChild5" presStyleCnt="0"/>
      <dgm:spPr/>
    </dgm:pt>
    <dgm:pt modelId="{B90D523D-743E-430C-8216-5A19F478C331}" type="pres">
      <dgm:prSet presAssocID="{DF36596C-B195-4DFC-865A-B339BD5AE77D}" presName="hierChild3" presStyleCnt="0"/>
      <dgm:spPr/>
    </dgm:pt>
  </dgm:ptLst>
  <dgm:cxnLst>
    <dgm:cxn modelId="{31C78306-8101-475B-A95A-470DE0E289DC}" type="presOf" srcId="{7165E37C-D749-46DB-A1FC-480B83C3F5A7}" destId="{CCA19512-370F-4B23-A536-98A5D332879B}" srcOrd="0" destOrd="0" presId="urn:microsoft.com/office/officeart/2005/8/layout/orgChart1"/>
    <dgm:cxn modelId="{5273D00A-689E-4D4C-8C93-DCE5BEEC36B8}" type="presOf" srcId="{DF36596C-B195-4DFC-865A-B339BD5AE77D}" destId="{88FA1C98-D327-426D-8BCD-24BB95C376A2}" srcOrd="0" destOrd="0" presId="urn:microsoft.com/office/officeart/2005/8/layout/orgChart1"/>
    <dgm:cxn modelId="{54CB4C10-EB17-43EA-B3FF-CF5BF5FA8572}" type="presOf" srcId="{C2695746-DE93-46FA-8667-5AC2B27C7729}" destId="{707910D3-BF37-4C6E-9888-FAD77BCEDB1C}" srcOrd="0" destOrd="0" presId="urn:microsoft.com/office/officeart/2005/8/layout/orgChart1"/>
    <dgm:cxn modelId="{A279BD16-4962-496F-8BD0-424E763CA529}" srcId="{05436A32-CB7C-4E0E-9BCF-A4ED1B95C40D}" destId="{53C148EF-B58E-4206-81A4-684A4900BC46}" srcOrd="1" destOrd="0" parTransId="{24C10247-2DE0-44D3-AFAD-497CF195414D}" sibTransId="{4F9C6559-6DB2-49FB-9EC2-9596742D351F}"/>
    <dgm:cxn modelId="{8591EB2B-2D89-4FF1-9613-F45D141BDE93}" type="presOf" srcId="{24C10247-2DE0-44D3-AFAD-497CF195414D}" destId="{F9A513C3-EC58-4938-AE78-1C10119BB4B9}" srcOrd="0" destOrd="0" presId="urn:microsoft.com/office/officeart/2005/8/layout/orgChart1"/>
    <dgm:cxn modelId="{F37A6335-AC50-46DD-BA8A-404C7D2CB890}" type="presOf" srcId="{EC8A3061-1355-4D28-BBA0-6215C869A293}" destId="{731D6499-3047-4347-BEC0-0165AF41CBE6}" srcOrd="1" destOrd="0" presId="urn:microsoft.com/office/officeart/2005/8/layout/orgChart1"/>
    <dgm:cxn modelId="{E76DE338-B5E7-4F2E-90A7-C880D95866E4}" type="presOf" srcId="{DF36596C-B195-4DFC-865A-B339BD5AE77D}" destId="{EF141D75-0318-405B-8E2D-E645FFA4FEE5}" srcOrd="1" destOrd="0" presId="urn:microsoft.com/office/officeart/2005/8/layout/orgChart1"/>
    <dgm:cxn modelId="{ACEABE3F-D2DD-41D3-BA26-68CC3ED7FDB3}" type="presOf" srcId="{05436A32-CB7C-4E0E-9BCF-A4ED1B95C40D}" destId="{793E44F7-920D-4AF6-A944-69329926BBD1}" srcOrd="0" destOrd="0" presId="urn:microsoft.com/office/officeart/2005/8/layout/orgChart1"/>
    <dgm:cxn modelId="{17383A47-9CFD-4E7F-B3E7-2CD576A8D2DE}" type="presOf" srcId="{2DA4E11E-E39E-4428-9EB9-17228E180D97}" destId="{D928E3B5-9AFE-4E7B-910E-9A6EC31C5DE1}" srcOrd="1" destOrd="0" presId="urn:microsoft.com/office/officeart/2005/8/layout/orgChart1"/>
    <dgm:cxn modelId="{D3E5CE50-F273-4D62-B682-64A8F285AE4F}" srcId="{EC8A3061-1355-4D28-BBA0-6215C869A293}" destId="{A136B79B-E7DC-4375-8052-AACD3BDAA9CF}" srcOrd="0" destOrd="0" parTransId="{C2695746-DE93-46FA-8667-5AC2B27C7729}" sibTransId="{7160540A-02AE-485A-BA66-2953E982CE25}"/>
    <dgm:cxn modelId="{23EAD055-9291-4FEE-BAC0-BEFFF6D73D89}" srcId="{05436A32-CB7C-4E0E-9BCF-A4ED1B95C40D}" destId="{2DA4E11E-E39E-4428-9EB9-17228E180D97}" srcOrd="0" destOrd="0" parTransId="{E7F3ED7F-DE2C-41F9-98D1-ABD50AF36ECF}" sibTransId="{1393188F-6C99-4202-A10C-75AAFAB6445B}"/>
    <dgm:cxn modelId="{6726B258-4ED8-4CF2-B8F6-E6A61DDF6ED7}" type="presOf" srcId="{53C148EF-B58E-4206-81A4-684A4900BC46}" destId="{A1404E56-A71D-4051-A1E2-6977B75858A5}" srcOrd="1" destOrd="0" presId="urn:microsoft.com/office/officeart/2005/8/layout/orgChart1"/>
    <dgm:cxn modelId="{E7FABB67-8BE1-4929-802E-322C751455C0}" srcId="{DF36596C-B195-4DFC-865A-B339BD5AE77D}" destId="{EC8A3061-1355-4D28-BBA0-6215C869A293}" srcOrd="1" destOrd="0" parTransId="{67656496-BADA-4AD0-9AE0-8F23FD27E2C8}" sibTransId="{66AEE341-EBF2-4F59-BEF3-D39B75C40056}"/>
    <dgm:cxn modelId="{AB90576A-A4A3-4C53-806E-C925B3C6A01B}" type="presOf" srcId="{D5E5B7EE-965F-4908-B6FE-B9CBBBF7E5E3}" destId="{66CE4C31-1F88-43FE-B9AE-1067C97E0F6D}" srcOrd="0" destOrd="0" presId="urn:microsoft.com/office/officeart/2005/8/layout/orgChart1"/>
    <dgm:cxn modelId="{796BAE73-812C-46D9-8D95-58DEE5D974E1}" type="presOf" srcId="{96626B73-9A2B-489F-896F-3AB1E389DC84}" destId="{C7DEB455-A529-4639-8673-F24A4A62DA9D}" srcOrd="1" destOrd="0" presId="urn:microsoft.com/office/officeart/2005/8/layout/orgChart1"/>
    <dgm:cxn modelId="{78438F7B-534D-4B72-853B-527FF69B7BA3}" type="presOf" srcId="{53C148EF-B58E-4206-81A4-684A4900BC46}" destId="{9BC7419D-8D45-44AD-8468-F29E7984C690}" srcOrd="0" destOrd="0" presId="urn:microsoft.com/office/officeart/2005/8/layout/orgChart1"/>
    <dgm:cxn modelId="{E3104B84-1E73-4D6C-B7F5-2AF5AFE4AC86}" type="presOf" srcId="{1F1D6199-BD1C-43AD-984A-EC5E73ACBC8C}" destId="{32B18160-EE9F-4016-ADA8-4CC37AC2D1ED}" srcOrd="1" destOrd="0" presId="urn:microsoft.com/office/officeart/2005/8/layout/orgChart1"/>
    <dgm:cxn modelId="{D24CA489-5E0C-4E9B-ACD7-95BDFE28655E}" type="presOf" srcId="{1F1D6199-BD1C-43AD-984A-EC5E73ACBC8C}" destId="{D082F651-80E7-4CAF-B44E-931324992135}" srcOrd="0" destOrd="0" presId="urn:microsoft.com/office/officeart/2005/8/layout/orgChart1"/>
    <dgm:cxn modelId="{CD65D98B-D4CB-4CEC-8DB0-50A937D0C6FF}" srcId="{25E3F67F-AAAA-467A-BE75-5BE2EADC0341}" destId="{DF36596C-B195-4DFC-865A-B339BD5AE77D}" srcOrd="0" destOrd="0" parTransId="{3DBA1C5B-5859-4E85-BB83-C136AF7B810E}" sibTransId="{9ADE8FA2-FD4E-4601-9850-2315D5116D80}"/>
    <dgm:cxn modelId="{2EB4DD8B-CEED-4F33-B081-41EDB8AB7F90}" srcId="{DF36596C-B195-4DFC-865A-B339BD5AE77D}" destId="{05436A32-CB7C-4E0E-9BCF-A4ED1B95C40D}" srcOrd="0" destOrd="0" parTransId="{D5E5B7EE-965F-4908-B6FE-B9CBBBF7E5E3}" sibTransId="{B9BDE9D1-1E52-4144-BFED-8FDA9DD3878E}"/>
    <dgm:cxn modelId="{DFBB6E98-7565-4210-88C2-3F1790803801}" type="presOf" srcId="{E7F3ED7F-DE2C-41F9-98D1-ABD50AF36ECF}" destId="{56E6B978-B409-44C4-A08F-F2970DBA5D91}" srcOrd="0" destOrd="0" presId="urn:microsoft.com/office/officeart/2005/8/layout/orgChart1"/>
    <dgm:cxn modelId="{C13011A3-32C1-4001-B0E0-9AD50E7F0B01}" srcId="{05436A32-CB7C-4E0E-9BCF-A4ED1B95C40D}" destId="{1F1D6199-BD1C-43AD-984A-EC5E73ACBC8C}" srcOrd="2" destOrd="0" parTransId="{7165E37C-D749-46DB-A1FC-480B83C3F5A7}" sibTransId="{C1B15C27-116C-44F5-9044-185158A4EF45}"/>
    <dgm:cxn modelId="{A4339EAD-C128-40B8-AC22-31AFC3E673A0}" type="presOf" srcId="{A136B79B-E7DC-4375-8052-AACD3BDAA9CF}" destId="{7E39B06E-BEF2-4353-B239-2BC8FBDAED23}" srcOrd="1" destOrd="0" presId="urn:microsoft.com/office/officeart/2005/8/layout/orgChart1"/>
    <dgm:cxn modelId="{7C3A4AB3-FA6D-4504-A257-E0197A27764F}" type="presOf" srcId="{96626B73-9A2B-489F-896F-3AB1E389DC84}" destId="{978CAB80-DDDE-48FE-986B-D0EC80CD8BC6}" srcOrd="0" destOrd="0" presId="urn:microsoft.com/office/officeart/2005/8/layout/orgChart1"/>
    <dgm:cxn modelId="{AE8482BB-EFA4-42EA-9A9A-49B81A503B8B}" type="presOf" srcId="{A136B79B-E7DC-4375-8052-AACD3BDAA9CF}" destId="{04B9F2D1-902B-4C6A-A43C-C2C30B8EE914}" srcOrd="0" destOrd="0" presId="urn:microsoft.com/office/officeart/2005/8/layout/orgChart1"/>
    <dgm:cxn modelId="{4B76A8C2-9B03-4783-8341-85281D5213E7}" type="presOf" srcId="{67656496-BADA-4AD0-9AE0-8F23FD27E2C8}" destId="{C1BFD99B-E7D1-4EFC-BDEC-1D42F6736C61}" srcOrd="0" destOrd="0" presId="urn:microsoft.com/office/officeart/2005/8/layout/orgChart1"/>
    <dgm:cxn modelId="{4AC8A5C6-8C46-436D-9EF2-3053D34ED946}" type="presOf" srcId="{05436A32-CB7C-4E0E-9BCF-A4ED1B95C40D}" destId="{E8BBAAFD-879D-4F5D-B564-612746451507}" srcOrd="1" destOrd="0" presId="urn:microsoft.com/office/officeart/2005/8/layout/orgChart1"/>
    <dgm:cxn modelId="{475C62CA-51EC-4F2A-80F8-23724C8452A6}" type="presOf" srcId="{25E3F67F-AAAA-467A-BE75-5BE2EADC0341}" destId="{72CDFDC7-441B-4E4E-B437-CFBA26220114}" srcOrd="0" destOrd="0" presId="urn:microsoft.com/office/officeart/2005/8/layout/orgChart1"/>
    <dgm:cxn modelId="{936407F1-6DF5-47BD-BCEE-3FCDE3F8F454}" srcId="{05436A32-CB7C-4E0E-9BCF-A4ED1B95C40D}" destId="{96626B73-9A2B-489F-896F-3AB1E389DC84}" srcOrd="3" destOrd="0" parTransId="{6FC9A358-B00A-4988-AD45-72E156372788}" sibTransId="{6397059F-AF53-4D2D-9568-866C97396BE5}"/>
    <dgm:cxn modelId="{F53EB1F3-0FDE-4AE9-9430-F1B4B316C40A}" type="presOf" srcId="{2DA4E11E-E39E-4428-9EB9-17228E180D97}" destId="{F19DD1FC-8315-447A-BFE0-5949CC8ABA0F}" srcOrd="0" destOrd="0" presId="urn:microsoft.com/office/officeart/2005/8/layout/orgChart1"/>
    <dgm:cxn modelId="{1B7034FB-0815-4D03-B3BA-C725559B3056}" type="presOf" srcId="{EC8A3061-1355-4D28-BBA0-6215C869A293}" destId="{5D1C56EF-64EE-4FEF-A0C7-9AD000DBEB1B}" srcOrd="0" destOrd="0" presId="urn:microsoft.com/office/officeart/2005/8/layout/orgChart1"/>
    <dgm:cxn modelId="{61C483FB-7DC1-45F7-86B8-5072C2F30FA0}" type="presOf" srcId="{6FC9A358-B00A-4988-AD45-72E156372788}" destId="{C0EBC583-A21C-475B-BBA6-8E0902FC0E01}" srcOrd="0" destOrd="0" presId="urn:microsoft.com/office/officeart/2005/8/layout/orgChart1"/>
    <dgm:cxn modelId="{43FD9846-BF48-4EFD-B7DD-FB01E5A0CEBB}" type="presParOf" srcId="{72CDFDC7-441B-4E4E-B437-CFBA26220114}" destId="{4DE61313-8F53-4759-8EC6-A6ADA01E4305}" srcOrd="0" destOrd="0" presId="urn:microsoft.com/office/officeart/2005/8/layout/orgChart1"/>
    <dgm:cxn modelId="{55C299A7-47DB-4585-83E6-C3E68DED765B}" type="presParOf" srcId="{4DE61313-8F53-4759-8EC6-A6ADA01E4305}" destId="{2E315DDD-33EE-4B32-B51D-7E95F21F64ED}" srcOrd="0" destOrd="0" presId="urn:microsoft.com/office/officeart/2005/8/layout/orgChart1"/>
    <dgm:cxn modelId="{A9F87CA3-5AFB-4E20-B5F3-791B0A7ED69D}" type="presParOf" srcId="{2E315DDD-33EE-4B32-B51D-7E95F21F64ED}" destId="{88FA1C98-D327-426D-8BCD-24BB95C376A2}" srcOrd="0" destOrd="0" presId="urn:microsoft.com/office/officeart/2005/8/layout/orgChart1"/>
    <dgm:cxn modelId="{03941942-B6EC-489D-B4B0-AADA956E2357}" type="presParOf" srcId="{2E315DDD-33EE-4B32-B51D-7E95F21F64ED}" destId="{EF141D75-0318-405B-8E2D-E645FFA4FEE5}" srcOrd="1" destOrd="0" presId="urn:microsoft.com/office/officeart/2005/8/layout/orgChart1"/>
    <dgm:cxn modelId="{E67E409B-21AB-4164-BF21-2B4FB6AD66C1}" type="presParOf" srcId="{4DE61313-8F53-4759-8EC6-A6ADA01E4305}" destId="{28D3317F-AD85-4FD1-8C26-E8BEB0E8F6A7}" srcOrd="1" destOrd="0" presId="urn:microsoft.com/office/officeart/2005/8/layout/orgChart1"/>
    <dgm:cxn modelId="{5CE9E555-E2E8-4069-B6D2-4572E8D08411}" type="presParOf" srcId="{28D3317F-AD85-4FD1-8C26-E8BEB0E8F6A7}" destId="{66CE4C31-1F88-43FE-B9AE-1067C97E0F6D}" srcOrd="0" destOrd="0" presId="urn:microsoft.com/office/officeart/2005/8/layout/orgChart1"/>
    <dgm:cxn modelId="{9FAEE4F4-6598-4E75-97FE-47EA1D523F90}" type="presParOf" srcId="{28D3317F-AD85-4FD1-8C26-E8BEB0E8F6A7}" destId="{616DA2EE-F5D9-41BF-BE94-495426213A4A}" srcOrd="1" destOrd="0" presId="urn:microsoft.com/office/officeart/2005/8/layout/orgChart1"/>
    <dgm:cxn modelId="{50795A52-B926-43CC-B2E7-0CEC279950E4}" type="presParOf" srcId="{616DA2EE-F5D9-41BF-BE94-495426213A4A}" destId="{E2DE50B7-43B0-4ADB-997A-AE964C01C147}" srcOrd="0" destOrd="0" presId="urn:microsoft.com/office/officeart/2005/8/layout/orgChart1"/>
    <dgm:cxn modelId="{3E276278-E61A-47C1-AA96-279218B3A00F}" type="presParOf" srcId="{E2DE50B7-43B0-4ADB-997A-AE964C01C147}" destId="{793E44F7-920D-4AF6-A944-69329926BBD1}" srcOrd="0" destOrd="0" presId="urn:microsoft.com/office/officeart/2005/8/layout/orgChart1"/>
    <dgm:cxn modelId="{2F9A3BF5-00D0-4952-9434-CB55D17F9510}" type="presParOf" srcId="{E2DE50B7-43B0-4ADB-997A-AE964C01C147}" destId="{E8BBAAFD-879D-4F5D-B564-612746451507}" srcOrd="1" destOrd="0" presId="urn:microsoft.com/office/officeart/2005/8/layout/orgChart1"/>
    <dgm:cxn modelId="{EB8C1815-D10E-49C3-B2C5-83B666E9E823}" type="presParOf" srcId="{616DA2EE-F5D9-41BF-BE94-495426213A4A}" destId="{1568C461-5302-4E11-B51B-515E0AD473E7}" srcOrd="1" destOrd="0" presId="urn:microsoft.com/office/officeart/2005/8/layout/orgChart1"/>
    <dgm:cxn modelId="{542A6678-6074-436A-BFAD-833B1A955DDA}" type="presParOf" srcId="{1568C461-5302-4E11-B51B-515E0AD473E7}" destId="{56E6B978-B409-44C4-A08F-F2970DBA5D91}" srcOrd="0" destOrd="0" presId="urn:microsoft.com/office/officeart/2005/8/layout/orgChart1"/>
    <dgm:cxn modelId="{B0911D97-355D-466D-89DD-CA90DB7A2EE1}" type="presParOf" srcId="{1568C461-5302-4E11-B51B-515E0AD473E7}" destId="{94323CEF-13BB-4741-A9B1-1AFF49DF86D3}" srcOrd="1" destOrd="0" presId="urn:microsoft.com/office/officeart/2005/8/layout/orgChart1"/>
    <dgm:cxn modelId="{B56BE82E-AB47-455F-826D-D101A4B4E6C8}" type="presParOf" srcId="{94323CEF-13BB-4741-A9B1-1AFF49DF86D3}" destId="{96D9781F-028E-4CE1-93E1-48F13ADBCE41}" srcOrd="0" destOrd="0" presId="urn:microsoft.com/office/officeart/2005/8/layout/orgChart1"/>
    <dgm:cxn modelId="{87C0CD2F-77E7-4809-BC93-822875E07AF3}" type="presParOf" srcId="{96D9781F-028E-4CE1-93E1-48F13ADBCE41}" destId="{F19DD1FC-8315-447A-BFE0-5949CC8ABA0F}" srcOrd="0" destOrd="0" presId="urn:microsoft.com/office/officeart/2005/8/layout/orgChart1"/>
    <dgm:cxn modelId="{0208EFBF-D574-4535-A8CE-9CDFDFA04AF0}" type="presParOf" srcId="{96D9781F-028E-4CE1-93E1-48F13ADBCE41}" destId="{D928E3B5-9AFE-4E7B-910E-9A6EC31C5DE1}" srcOrd="1" destOrd="0" presId="urn:microsoft.com/office/officeart/2005/8/layout/orgChart1"/>
    <dgm:cxn modelId="{316073B0-F0AA-4D1F-A161-F4C5AF2E4710}" type="presParOf" srcId="{94323CEF-13BB-4741-A9B1-1AFF49DF86D3}" destId="{E413CF21-FA43-4B80-B4EB-574ABEB47949}" srcOrd="1" destOrd="0" presId="urn:microsoft.com/office/officeart/2005/8/layout/orgChart1"/>
    <dgm:cxn modelId="{D9D44F4E-CCA1-4977-9618-52DAFF3BCC27}" type="presParOf" srcId="{94323CEF-13BB-4741-A9B1-1AFF49DF86D3}" destId="{F7C92971-AE45-42C1-A052-501BAF304EB2}" srcOrd="2" destOrd="0" presId="urn:microsoft.com/office/officeart/2005/8/layout/orgChart1"/>
    <dgm:cxn modelId="{7128B3EC-A4D0-403B-BC0E-95A2BC849319}" type="presParOf" srcId="{1568C461-5302-4E11-B51B-515E0AD473E7}" destId="{F9A513C3-EC58-4938-AE78-1C10119BB4B9}" srcOrd="2" destOrd="0" presId="urn:microsoft.com/office/officeart/2005/8/layout/orgChart1"/>
    <dgm:cxn modelId="{E887061D-443F-4ADF-9C62-18CFE32B5385}" type="presParOf" srcId="{1568C461-5302-4E11-B51B-515E0AD473E7}" destId="{7AB25A26-1885-446D-9956-9DD6DA1F1092}" srcOrd="3" destOrd="0" presId="urn:microsoft.com/office/officeart/2005/8/layout/orgChart1"/>
    <dgm:cxn modelId="{8FB47F93-2E90-4218-87B9-B269EC7527D3}" type="presParOf" srcId="{7AB25A26-1885-446D-9956-9DD6DA1F1092}" destId="{1F4CA7C2-E7BB-4800-8D8C-E5AA85C74010}" srcOrd="0" destOrd="0" presId="urn:microsoft.com/office/officeart/2005/8/layout/orgChart1"/>
    <dgm:cxn modelId="{2B8CA54F-6084-4D43-99DF-3B327FFB4711}" type="presParOf" srcId="{1F4CA7C2-E7BB-4800-8D8C-E5AA85C74010}" destId="{9BC7419D-8D45-44AD-8468-F29E7984C690}" srcOrd="0" destOrd="0" presId="urn:microsoft.com/office/officeart/2005/8/layout/orgChart1"/>
    <dgm:cxn modelId="{DD5774BD-DC03-4AD3-8600-BE7EDE47D81A}" type="presParOf" srcId="{1F4CA7C2-E7BB-4800-8D8C-E5AA85C74010}" destId="{A1404E56-A71D-4051-A1E2-6977B75858A5}" srcOrd="1" destOrd="0" presId="urn:microsoft.com/office/officeart/2005/8/layout/orgChart1"/>
    <dgm:cxn modelId="{3D458EC1-F7E7-4589-ACC9-31271CEF15C5}" type="presParOf" srcId="{7AB25A26-1885-446D-9956-9DD6DA1F1092}" destId="{175BC11A-D2B5-4362-BFD3-306B095DD5F1}" srcOrd="1" destOrd="0" presId="urn:microsoft.com/office/officeart/2005/8/layout/orgChart1"/>
    <dgm:cxn modelId="{EAF230CA-2DA7-4929-BC93-7E8EDC27752E}" type="presParOf" srcId="{7AB25A26-1885-446D-9956-9DD6DA1F1092}" destId="{05853082-2C26-4003-A5A4-56BAB146DAFC}" srcOrd="2" destOrd="0" presId="urn:microsoft.com/office/officeart/2005/8/layout/orgChart1"/>
    <dgm:cxn modelId="{6CFF1DFA-10D2-48A2-A6F2-CC096EEE9236}" type="presParOf" srcId="{1568C461-5302-4E11-B51B-515E0AD473E7}" destId="{CCA19512-370F-4B23-A536-98A5D332879B}" srcOrd="4" destOrd="0" presId="urn:microsoft.com/office/officeart/2005/8/layout/orgChart1"/>
    <dgm:cxn modelId="{0F1D8164-0AE2-4D50-A923-057636FD4E83}" type="presParOf" srcId="{1568C461-5302-4E11-B51B-515E0AD473E7}" destId="{4120ACB5-F777-42B9-BEA0-22011435D50C}" srcOrd="5" destOrd="0" presId="urn:microsoft.com/office/officeart/2005/8/layout/orgChart1"/>
    <dgm:cxn modelId="{95F2B3C3-603B-4BBF-B5BB-83091430001C}" type="presParOf" srcId="{4120ACB5-F777-42B9-BEA0-22011435D50C}" destId="{B6506B52-165D-431C-859F-439F085F46C0}" srcOrd="0" destOrd="0" presId="urn:microsoft.com/office/officeart/2005/8/layout/orgChart1"/>
    <dgm:cxn modelId="{8C67AE2B-2482-48E9-A8F3-772140B095AA}" type="presParOf" srcId="{B6506B52-165D-431C-859F-439F085F46C0}" destId="{D082F651-80E7-4CAF-B44E-931324992135}" srcOrd="0" destOrd="0" presId="urn:microsoft.com/office/officeart/2005/8/layout/orgChart1"/>
    <dgm:cxn modelId="{85F740D9-689F-48DB-AC4F-E924E578EDBA}" type="presParOf" srcId="{B6506B52-165D-431C-859F-439F085F46C0}" destId="{32B18160-EE9F-4016-ADA8-4CC37AC2D1ED}" srcOrd="1" destOrd="0" presId="urn:microsoft.com/office/officeart/2005/8/layout/orgChart1"/>
    <dgm:cxn modelId="{EA9B110F-89E0-48ED-86FB-5493E8C5F407}" type="presParOf" srcId="{4120ACB5-F777-42B9-BEA0-22011435D50C}" destId="{8B15C232-C465-4322-88A0-62F2FB5F7D76}" srcOrd="1" destOrd="0" presId="urn:microsoft.com/office/officeart/2005/8/layout/orgChart1"/>
    <dgm:cxn modelId="{8EC0DCD0-4781-4055-8295-82E12CFED1A4}" type="presParOf" srcId="{4120ACB5-F777-42B9-BEA0-22011435D50C}" destId="{A0892BA2-A739-41EF-8B96-6804AE9CC930}" srcOrd="2" destOrd="0" presId="urn:microsoft.com/office/officeart/2005/8/layout/orgChart1"/>
    <dgm:cxn modelId="{2C9B5825-5542-4DE6-ACD7-F1073899E30F}" type="presParOf" srcId="{1568C461-5302-4E11-B51B-515E0AD473E7}" destId="{C0EBC583-A21C-475B-BBA6-8E0902FC0E01}" srcOrd="6" destOrd="0" presId="urn:microsoft.com/office/officeart/2005/8/layout/orgChart1"/>
    <dgm:cxn modelId="{68B1BF9E-5CF5-4C1B-9C22-E154E6DEC064}" type="presParOf" srcId="{1568C461-5302-4E11-B51B-515E0AD473E7}" destId="{E05346C0-348F-4FAA-9FE0-777A86B97275}" srcOrd="7" destOrd="0" presId="urn:microsoft.com/office/officeart/2005/8/layout/orgChart1"/>
    <dgm:cxn modelId="{00F8C847-B6C1-48F5-AA20-113CC0DCF531}" type="presParOf" srcId="{E05346C0-348F-4FAA-9FE0-777A86B97275}" destId="{7EC32367-3187-4488-88BE-42A629F7802F}" srcOrd="0" destOrd="0" presId="urn:microsoft.com/office/officeart/2005/8/layout/orgChart1"/>
    <dgm:cxn modelId="{44320041-C854-4765-B58E-6E5018346780}" type="presParOf" srcId="{7EC32367-3187-4488-88BE-42A629F7802F}" destId="{978CAB80-DDDE-48FE-986B-D0EC80CD8BC6}" srcOrd="0" destOrd="0" presId="urn:microsoft.com/office/officeart/2005/8/layout/orgChart1"/>
    <dgm:cxn modelId="{3C434CAB-3CF8-42C6-8001-50A54BC051B0}" type="presParOf" srcId="{7EC32367-3187-4488-88BE-42A629F7802F}" destId="{C7DEB455-A529-4639-8673-F24A4A62DA9D}" srcOrd="1" destOrd="0" presId="urn:microsoft.com/office/officeart/2005/8/layout/orgChart1"/>
    <dgm:cxn modelId="{6AB0B7C8-E22E-4C6E-BAB6-CADCA3A0448D}" type="presParOf" srcId="{E05346C0-348F-4FAA-9FE0-777A86B97275}" destId="{B3DCD702-774F-469D-8E14-AF4AD4D6753B}" srcOrd="1" destOrd="0" presId="urn:microsoft.com/office/officeart/2005/8/layout/orgChart1"/>
    <dgm:cxn modelId="{7790D864-9D7E-4E76-AD86-B6F0397929D0}" type="presParOf" srcId="{E05346C0-348F-4FAA-9FE0-777A86B97275}" destId="{1D4DCB74-3C74-4879-A4BF-D0DF2128E9E3}" srcOrd="2" destOrd="0" presId="urn:microsoft.com/office/officeart/2005/8/layout/orgChart1"/>
    <dgm:cxn modelId="{BC18E8EA-0E77-445D-985D-991592EA0354}" type="presParOf" srcId="{616DA2EE-F5D9-41BF-BE94-495426213A4A}" destId="{C5581183-BCE2-42FC-902E-958A93967363}" srcOrd="2" destOrd="0" presId="urn:microsoft.com/office/officeart/2005/8/layout/orgChart1"/>
    <dgm:cxn modelId="{058A0025-0018-44E4-B690-37DC78F426A1}" type="presParOf" srcId="{28D3317F-AD85-4FD1-8C26-E8BEB0E8F6A7}" destId="{C1BFD99B-E7D1-4EFC-BDEC-1D42F6736C61}" srcOrd="2" destOrd="0" presId="urn:microsoft.com/office/officeart/2005/8/layout/orgChart1"/>
    <dgm:cxn modelId="{4E005AF2-79B4-4BDD-A7CD-7B59E3B7F004}" type="presParOf" srcId="{28D3317F-AD85-4FD1-8C26-E8BEB0E8F6A7}" destId="{1E3112AB-1A19-427D-B272-CF28948988E2}" srcOrd="3" destOrd="0" presId="urn:microsoft.com/office/officeart/2005/8/layout/orgChart1"/>
    <dgm:cxn modelId="{B1BA9331-42B1-444D-9545-7FF955689212}" type="presParOf" srcId="{1E3112AB-1A19-427D-B272-CF28948988E2}" destId="{81BCB272-D93A-4CA9-AC86-A7C57419B8B8}" srcOrd="0" destOrd="0" presId="urn:microsoft.com/office/officeart/2005/8/layout/orgChart1"/>
    <dgm:cxn modelId="{EE3500F2-E750-4B81-979C-FB38A6F15CAF}" type="presParOf" srcId="{81BCB272-D93A-4CA9-AC86-A7C57419B8B8}" destId="{5D1C56EF-64EE-4FEF-A0C7-9AD000DBEB1B}" srcOrd="0" destOrd="0" presId="urn:microsoft.com/office/officeart/2005/8/layout/orgChart1"/>
    <dgm:cxn modelId="{3F9EBE5B-2793-4AF4-8A35-2B1E1800119F}" type="presParOf" srcId="{81BCB272-D93A-4CA9-AC86-A7C57419B8B8}" destId="{731D6499-3047-4347-BEC0-0165AF41CBE6}" srcOrd="1" destOrd="0" presId="urn:microsoft.com/office/officeart/2005/8/layout/orgChart1"/>
    <dgm:cxn modelId="{99489C94-94F6-499A-908E-3AA20FC50DC3}" type="presParOf" srcId="{1E3112AB-1A19-427D-B272-CF28948988E2}" destId="{4CC0073C-13C1-4BD4-AEF0-85D303854732}" srcOrd="1" destOrd="0" presId="urn:microsoft.com/office/officeart/2005/8/layout/orgChart1"/>
    <dgm:cxn modelId="{BD40EC18-2A6A-4E5E-AC1B-8FC404A2F6F3}" type="presParOf" srcId="{4CC0073C-13C1-4BD4-AEF0-85D303854732}" destId="{707910D3-BF37-4C6E-9888-FAD77BCEDB1C}" srcOrd="0" destOrd="0" presId="urn:microsoft.com/office/officeart/2005/8/layout/orgChart1"/>
    <dgm:cxn modelId="{2C690EF4-41B3-49EA-A30C-E179B6CA4E26}" type="presParOf" srcId="{4CC0073C-13C1-4BD4-AEF0-85D303854732}" destId="{A6689AB7-DD3B-4796-B36E-D3A57A116EA1}" srcOrd="1" destOrd="0" presId="urn:microsoft.com/office/officeart/2005/8/layout/orgChart1"/>
    <dgm:cxn modelId="{850ECFF3-9547-4262-A0F2-3E40A5408AB0}" type="presParOf" srcId="{A6689AB7-DD3B-4796-B36E-D3A57A116EA1}" destId="{682AAB8C-7D08-4977-B7EE-AE5CCD193B97}" srcOrd="0" destOrd="0" presId="urn:microsoft.com/office/officeart/2005/8/layout/orgChart1"/>
    <dgm:cxn modelId="{8D745353-E19E-45DF-BDA8-A60BA7870FD7}" type="presParOf" srcId="{682AAB8C-7D08-4977-B7EE-AE5CCD193B97}" destId="{04B9F2D1-902B-4C6A-A43C-C2C30B8EE914}" srcOrd="0" destOrd="0" presId="urn:microsoft.com/office/officeart/2005/8/layout/orgChart1"/>
    <dgm:cxn modelId="{C95D3829-7E68-4E64-A8FA-0F8D13857B9D}" type="presParOf" srcId="{682AAB8C-7D08-4977-B7EE-AE5CCD193B97}" destId="{7E39B06E-BEF2-4353-B239-2BC8FBDAED23}" srcOrd="1" destOrd="0" presId="urn:microsoft.com/office/officeart/2005/8/layout/orgChart1"/>
    <dgm:cxn modelId="{B63FEEA7-05F1-47A7-95C2-0449C86302A2}" type="presParOf" srcId="{A6689AB7-DD3B-4796-B36E-D3A57A116EA1}" destId="{FCC46EBF-D452-4DF6-A82C-389943988047}" srcOrd="1" destOrd="0" presId="urn:microsoft.com/office/officeart/2005/8/layout/orgChart1"/>
    <dgm:cxn modelId="{BAEBD083-8C42-467B-8DD9-29AE5A949D87}" type="presParOf" srcId="{A6689AB7-DD3B-4796-B36E-D3A57A116EA1}" destId="{89023530-A237-4956-BFA7-CB60627AB186}" srcOrd="2" destOrd="0" presId="urn:microsoft.com/office/officeart/2005/8/layout/orgChart1"/>
    <dgm:cxn modelId="{D6485549-3CE6-4D03-86DF-7EACF6A3737C}" type="presParOf" srcId="{1E3112AB-1A19-427D-B272-CF28948988E2}" destId="{8621C7CB-1524-4485-B4CA-A8260101DA98}" srcOrd="2" destOrd="0" presId="urn:microsoft.com/office/officeart/2005/8/layout/orgChart1"/>
    <dgm:cxn modelId="{1D3C4F5D-130F-4D4F-9ABD-E615A4C4A999}" type="presParOf" srcId="{4DE61313-8F53-4759-8EC6-A6ADA01E4305}" destId="{B90D523D-743E-430C-8216-5A19F478C33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7910D3-BF37-4C6E-9888-FAD77BCEDB1C}">
      <dsp:nvSpPr>
        <dsp:cNvPr id="0" name=""/>
        <dsp:cNvSpPr/>
      </dsp:nvSpPr>
      <dsp:spPr>
        <a:xfrm>
          <a:off x="3182257" y="1142217"/>
          <a:ext cx="157329" cy="3977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7778"/>
              </a:lnTo>
              <a:lnTo>
                <a:pt x="157329" y="39777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BFD99B-E7D1-4EFC-BDEC-1D42F6736C61}">
      <dsp:nvSpPr>
        <dsp:cNvPr id="0" name=""/>
        <dsp:cNvSpPr/>
      </dsp:nvSpPr>
      <dsp:spPr>
        <a:xfrm>
          <a:off x="2459639" y="460797"/>
          <a:ext cx="1124633" cy="223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771"/>
              </a:lnTo>
              <a:lnTo>
                <a:pt x="1124633" y="126771"/>
              </a:lnTo>
              <a:lnTo>
                <a:pt x="1124633" y="2230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EBC583-A21C-475B-BBA6-8E0902FC0E01}">
      <dsp:nvSpPr>
        <dsp:cNvPr id="0" name=""/>
        <dsp:cNvSpPr/>
      </dsp:nvSpPr>
      <dsp:spPr>
        <a:xfrm>
          <a:off x="854450" y="1142217"/>
          <a:ext cx="755148" cy="2343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3933"/>
              </a:lnTo>
              <a:lnTo>
                <a:pt x="755148" y="2343933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A19512-370F-4B23-A536-98A5D332879B}">
      <dsp:nvSpPr>
        <dsp:cNvPr id="0" name=""/>
        <dsp:cNvSpPr/>
      </dsp:nvSpPr>
      <dsp:spPr>
        <a:xfrm>
          <a:off x="854450" y="1142217"/>
          <a:ext cx="755148" cy="16930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3024"/>
              </a:lnTo>
              <a:lnTo>
                <a:pt x="755148" y="16930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A513C3-EC58-4938-AE78-1C10119BB4B9}">
      <dsp:nvSpPr>
        <dsp:cNvPr id="0" name=""/>
        <dsp:cNvSpPr/>
      </dsp:nvSpPr>
      <dsp:spPr>
        <a:xfrm>
          <a:off x="854450" y="1142217"/>
          <a:ext cx="755148" cy="1042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2114"/>
              </a:lnTo>
              <a:lnTo>
                <a:pt x="755148" y="104211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E6B978-B409-44C4-A08F-F2970DBA5D91}">
      <dsp:nvSpPr>
        <dsp:cNvPr id="0" name=""/>
        <dsp:cNvSpPr/>
      </dsp:nvSpPr>
      <dsp:spPr>
        <a:xfrm>
          <a:off x="854450" y="1142217"/>
          <a:ext cx="755148" cy="391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205"/>
              </a:lnTo>
              <a:lnTo>
                <a:pt x="755148" y="39120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CE4C31-1F88-43FE-B9AE-1067C97E0F6D}">
      <dsp:nvSpPr>
        <dsp:cNvPr id="0" name=""/>
        <dsp:cNvSpPr/>
      </dsp:nvSpPr>
      <dsp:spPr>
        <a:xfrm>
          <a:off x="1256466" y="460797"/>
          <a:ext cx="1203173" cy="223032"/>
        </a:xfrm>
        <a:custGeom>
          <a:avLst/>
          <a:gdLst/>
          <a:ahLst/>
          <a:cxnLst/>
          <a:rect l="0" t="0" r="0" b="0"/>
          <a:pathLst>
            <a:path>
              <a:moveTo>
                <a:pt x="1203173" y="0"/>
              </a:moveTo>
              <a:lnTo>
                <a:pt x="1203173" y="126771"/>
              </a:lnTo>
              <a:lnTo>
                <a:pt x="0" y="126771"/>
              </a:lnTo>
              <a:lnTo>
                <a:pt x="0" y="2230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FA1C98-D327-426D-8BCD-24BB95C376A2}">
      <dsp:nvSpPr>
        <dsp:cNvPr id="0" name=""/>
        <dsp:cNvSpPr/>
      </dsp:nvSpPr>
      <dsp:spPr>
        <a:xfrm>
          <a:off x="1957119" y="2410"/>
          <a:ext cx="1005040" cy="4583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latin typeface="Avenir Next" panose="020B0503020202020204" pitchFamily="34" charset="0"/>
            </a:rPr>
            <a:t>VP Innovation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i="1" kern="1200" dirty="0">
            <a:latin typeface="Avenir Next" panose="020B0503020202020204" pitchFamily="34" charset="0"/>
          </a:endParaRPr>
        </a:p>
      </dsp:txBody>
      <dsp:txXfrm>
        <a:off x="1957119" y="2410"/>
        <a:ext cx="1005040" cy="458386"/>
      </dsp:txXfrm>
    </dsp:sp>
    <dsp:sp modelId="{793E44F7-920D-4AF6-A944-69329926BBD1}">
      <dsp:nvSpPr>
        <dsp:cNvPr id="0" name=""/>
        <dsp:cNvSpPr/>
      </dsp:nvSpPr>
      <dsp:spPr>
        <a:xfrm>
          <a:off x="753945" y="683830"/>
          <a:ext cx="1005040" cy="4583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Sr. Director Innovation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i="1" kern="1200" dirty="0"/>
        </a:p>
      </dsp:txBody>
      <dsp:txXfrm>
        <a:off x="753945" y="683830"/>
        <a:ext cx="1005040" cy="458386"/>
      </dsp:txXfrm>
    </dsp:sp>
    <dsp:sp modelId="{F19DD1FC-8315-447A-BFE0-5949CC8ABA0F}">
      <dsp:nvSpPr>
        <dsp:cNvPr id="0" name=""/>
        <dsp:cNvSpPr/>
      </dsp:nvSpPr>
      <dsp:spPr>
        <a:xfrm>
          <a:off x="1609598" y="1304229"/>
          <a:ext cx="1005040" cy="4583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Sr. Project Mgr</a:t>
          </a:r>
          <a:br>
            <a:rPr lang="en-US" sz="900" kern="1200" dirty="0"/>
          </a:br>
          <a:r>
            <a:rPr lang="en-US" sz="900" kern="1200" dirty="0"/>
            <a:t>Innovation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i="1" kern="1200" dirty="0"/>
        </a:p>
      </dsp:txBody>
      <dsp:txXfrm>
        <a:off x="1609598" y="1304229"/>
        <a:ext cx="1005040" cy="458386"/>
      </dsp:txXfrm>
    </dsp:sp>
    <dsp:sp modelId="{9BC7419D-8D45-44AD-8468-F29E7984C690}">
      <dsp:nvSpPr>
        <dsp:cNvPr id="0" name=""/>
        <dsp:cNvSpPr/>
      </dsp:nvSpPr>
      <dsp:spPr>
        <a:xfrm>
          <a:off x="1609598" y="1955138"/>
          <a:ext cx="1005040" cy="458386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Design Thinking Mgr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i="1" kern="1200" dirty="0"/>
        </a:p>
      </dsp:txBody>
      <dsp:txXfrm>
        <a:off x="1609598" y="1955138"/>
        <a:ext cx="1005040" cy="458386"/>
      </dsp:txXfrm>
    </dsp:sp>
    <dsp:sp modelId="{D082F651-80E7-4CAF-B44E-931324992135}">
      <dsp:nvSpPr>
        <dsp:cNvPr id="0" name=""/>
        <dsp:cNvSpPr/>
      </dsp:nvSpPr>
      <dsp:spPr>
        <a:xfrm>
          <a:off x="1609598" y="2606047"/>
          <a:ext cx="1005040" cy="458386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Innovation Analytics Manager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i="1" kern="1200" dirty="0"/>
        </a:p>
      </dsp:txBody>
      <dsp:txXfrm>
        <a:off x="1609598" y="2606047"/>
        <a:ext cx="1005040" cy="458386"/>
      </dsp:txXfrm>
    </dsp:sp>
    <dsp:sp modelId="{978CAB80-DDDE-48FE-986B-D0EC80CD8BC6}">
      <dsp:nvSpPr>
        <dsp:cNvPr id="0" name=""/>
        <dsp:cNvSpPr/>
      </dsp:nvSpPr>
      <dsp:spPr>
        <a:xfrm>
          <a:off x="1609598" y="3256957"/>
          <a:ext cx="1005040" cy="458386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R&amp;D </a:t>
          </a:r>
          <a:r>
            <a:rPr lang="en-US" sz="900" kern="1200" dirty="0">
              <a:latin typeface="Avenir Next" panose="020B0503020202020204" pitchFamily="34" charset="0"/>
            </a:rPr>
            <a:t>Innovation</a:t>
          </a:r>
          <a:r>
            <a:rPr lang="en-US" sz="900" kern="1200" dirty="0"/>
            <a:t> </a:t>
          </a:r>
          <a:endParaRPr lang="en-US" sz="900" i="1" kern="1200" dirty="0"/>
        </a:p>
      </dsp:txBody>
      <dsp:txXfrm>
        <a:off x="1609598" y="3256957"/>
        <a:ext cx="1005040" cy="458386"/>
      </dsp:txXfrm>
    </dsp:sp>
    <dsp:sp modelId="{5D1C56EF-64EE-4FEF-A0C7-9AD000DBEB1B}">
      <dsp:nvSpPr>
        <dsp:cNvPr id="0" name=""/>
        <dsp:cNvSpPr/>
      </dsp:nvSpPr>
      <dsp:spPr>
        <a:xfrm>
          <a:off x="3081753" y="683830"/>
          <a:ext cx="1005040" cy="4583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Sr. Product Mgr </a:t>
          </a:r>
          <a:r>
            <a:rPr lang="en-US" sz="900" kern="1200" dirty="0">
              <a:latin typeface="Avenir Next" panose="020B0503020202020204" pitchFamily="34" charset="0"/>
            </a:rPr>
            <a:t>Innovation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i="1" kern="1200" dirty="0"/>
        </a:p>
      </dsp:txBody>
      <dsp:txXfrm>
        <a:off x="3081753" y="683830"/>
        <a:ext cx="1005040" cy="458386"/>
      </dsp:txXfrm>
    </dsp:sp>
    <dsp:sp modelId="{04B9F2D1-902B-4C6A-A43C-C2C30B8EE914}">
      <dsp:nvSpPr>
        <dsp:cNvPr id="0" name=""/>
        <dsp:cNvSpPr/>
      </dsp:nvSpPr>
      <dsp:spPr>
        <a:xfrm>
          <a:off x="3339586" y="1310802"/>
          <a:ext cx="1005040" cy="458386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Product Mgr Innovation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i="1" kern="1200" dirty="0"/>
        </a:p>
      </dsp:txBody>
      <dsp:txXfrm>
        <a:off x="3339586" y="1310802"/>
        <a:ext cx="1005040" cy="4583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DA885-613A-3E4E-8090-C87A8C34CF5D}" type="datetimeFigureOut">
              <a:rPr lang="en-US" smtClean="0"/>
              <a:t>7/18/22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990926-E038-2049-B262-ABAF9B359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08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Notes</a:t>
            </a:r>
            <a:r>
              <a:rPr lang="en-US" dirty="0"/>
              <a:t>: The slides in this collection, all originally created inside publicly-traded US companies, lay out various options for setting up innovation organizations; defining roles; creating processes and pipelines for moving projects forward; and measuring outcomes.</a:t>
            </a:r>
          </a:p>
          <a:p>
            <a:endParaRPr lang="en-US" dirty="0"/>
          </a:p>
          <a:p>
            <a:r>
              <a:rPr lang="en-US" dirty="0"/>
              <a:t>For more resources like this, see </a:t>
            </a:r>
            <a:r>
              <a:rPr lang="en-US" dirty="0" err="1"/>
              <a:t>innovationleader.com</a:t>
            </a:r>
            <a:r>
              <a:rPr lang="en-US" dirty="0"/>
              <a:t>/resources.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90926-E038-2049-B262-ABAF9B3599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321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90926-E038-2049-B262-ABAF9B35999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9458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90926-E038-2049-B262-ABAF9B35999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773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90926-E038-2049-B262-ABAF9B35999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9181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90926-E038-2049-B262-ABAF9B35999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721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90926-E038-2049-B262-ABAF9B3599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306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90926-E038-2049-B262-ABAF9B3599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7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90926-E038-2049-B262-ABAF9B3599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24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90926-E038-2049-B262-ABAF9B3599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365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can be used to evaluate the current state of skills on each team; how much capacity they have for additional work; the need or demand for them; and any gaps.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90926-E038-2049-B262-ABAF9B3599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6304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90926-E038-2049-B262-ABAF9B35999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845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90926-E038-2049-B262-ABAF9B35999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0352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90926-E038-2049-B262-ABAF9B35999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099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6B6D2-2F10-2A41-A83B-E6BD1DBE6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195D84-9812-CE47-8BC3-5C7CC9AAC7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93F45-1AC0-5A4F-87DC-17B1A174C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BCA19-C0F5-1B4E-9F4A-2DFF131DF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1417F-6CE7-6249-9104-4ADB3D64A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56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49112-7A4D-5D48-B470-4D89085CC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A87997-7678-354B-9A96-47FDC0BCC3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B6128-92BE-A140-B52B-CE019EA98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1EC8B-3AE0-AC4A-BB44-E11195D85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C73FA-A7AC-8443-8164-B3C08E7DD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59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4DAA18-B459-464B-B2E5-24591F4EA5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4812C2-D5BA-BD44-8F6F-B412A88BBA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2FA06-9E3E-8844-AAEB-44DD05CDE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89C32-6F12-AC4D-B525-B9FF4BD37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2CA7F3-CB94-5049-881A-354FF783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499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0E5A8-6DDC-9042-816A-048657ED0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0B7B6-F7AE-3048-830C-0025E21A7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EA3151-6FB8-F14F-BB8E-23EC0DCDD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6EF6C7-2677-ED45-815D-B6799ED70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494E5-2C7C-6F4D-8D7C-8E01FB2A7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534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DA5E9-9446-AA48-A79D-C0C3CA09A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46622-A36A-094C-B286-ADBB30EAD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69B6C-0D60-A04B-A3C9-AEB215043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FD5B8D-1DD6-D447-8685-8A7836CFE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E7834-0292-3744-BF96-5C4EA4A24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98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02269-2A5A-374F-823A-26C4AE1FE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58B4D-2762-0442-9343-3CA6B6BE61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83E129-8801-4742-8111-9039B511E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C4094C-0F2F-024D-84AD-FF378F040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C4152-8006-574D-9BE3-A365D1C22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22841-A2E1-9347-A6B1-04AFA34BC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2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2121A-1E02-074F-AF36-C841AF17C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98C09D-055F-FC48-BFFE-D434CD532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0ACEE6-9247-1242-B807-BF3C0C81F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54B462-39CD-2C4B-B390-6C6D11E9B1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C9B6B0-FA04-8A4F-A3FA-9EBA9F48CE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2AB3E7-4D56-A443-8E5C-292654767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A6E97C-7B42-8048-9F00-CF736A32C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065815-D19D-A649-AAC4-B5CF7AF36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93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F38BC-D339-F149-9578-DE90C8B85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7C3673-73BB-6C4B-B014-9B7655490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FE7A05-9306-6D45-A8F8-BF38159BB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E9B461-866F-C141-BA83-4E3D34D24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21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7905D6-3F91-D648-B79A-88ED7ECF8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B204EF-F544-B744-9BE2-4413A9C58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D76806-852A-094A-BF7F-4768FF532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42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1B61E-387E-2348-85FB-143E337C2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C7EEA-A4BE-9B40-AC06-2278F0C1C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401255-BC85-A74E-9081-83AA916B6F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45A358-371D-8348-BDD4-0E8135193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9CC549-6C49-AB4E-852F-6BB730C36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1195A1-1E63-A645-969C-254FA9F4B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15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9085E-0799-FA48-AE1A-F1CF019C4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2CF2D2-90EF-2E40-94B1-EDC81DD6AC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BCE9F7-6F3C-3A40-A4E5-49B0AD0389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6413C2-69EF-224D-BD2C-E923BE8C0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E2BA82-1B8E-C341-B4E3-B5D943F93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313A61-94C1-A34E-84AC-E3CD73D6E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07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8D31B8-E5DE-084F-928C-A22DF3688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5A5486-9643-7A4E-9CFB-0E4EF8AE1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F2CBF-D775-CD4A-B27A-41F789C540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5F80E-5B65-1D49-A7B7-D1817390953B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99304-E500-7E40-9C1F-B9E14E1202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9545E-BB3F-E647-8BD5-F9E843B57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504E4-1EB8-F84C-ADDF-7596CC7F1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3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nnovationacademy.nd.edu/#:~:text=Our%20central%20philosophy%20of%20innovation,an%20ever%2Dchanging%20business%20climate.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20">
            <a:extLst>
              <a:ext uri="{FF2B5EF4-FFF2-40B4-BE49-F238E27FC236}">
                <a16:creationId xmlns:a16="http://schemas.microsoft.com/office/drawing/2014/main" id="{3882E21B-293D-42B3-85B8-8E35F1F274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7314" y="1740718"/>
            <a:ext cx="11803321" cy="2321719"/>
          </a:xfrm>
          <a:prstGeom prst="rect">
            <a:avLst/>
          </a:prstGeom>
        </p:spPr>
        <p:txBody>
          <a:bodyPr>
            <a:noAutofit/>
          </a:bodyPr>
          <a:lstStyle/>
          <a:p>
            <a:pPr lvl="1" algn="l" defTabSz="377890">
              <a:defRPr sz="9200" b="1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n-US" sz="5000" dirty="0">
                <a:solidFill>
                  <a:schemeClr val="tx1"/>
                </a:solidFill>
              </a:rPr>
              <a:t>Options to Consider for</a:t>
            </a:r>
            <a:br>
              <a:rPr lang="en-US" sz="5000" dirty="0">
                <a:solidFill>
                  <a:schemeClr val="tx1"/>
                </a:solidFill>
              </a:rPr>
            </a:br>
            <a:r>
              <a:rPr lang="en-US" sz="5000" dirty="0">
                <a:solidFill>
                  <a:srgbClr val="FF0000"/>
                </a:solidFill>
              </a:rPr>
              <a:t>Org Structure, Innovation Process, and Measurement</a:t>
            </a:r>
            <a:br>
              <a:rPr lang="en-US" sz="5600" dirty="0">
                <a:solidFill>
                  <a:srgbClr val="00B0F0"/>
                </a:solidFill>
              </a:rPr>
            </a:br>
            <a:r>
              <a:rPr lang="en-US" sz="4800" dirty="0">
                <a:solidFill>
                  <a:schemeClr val="tx1"/>
                </a:solidFill>
              </a:rPr>
              <a:t>July 2022</a:t>
            </a:r>
            <a:endParaRPr lang="en-US" sz="4800" dirty="0"/>
          </a:p>
        </p:txBody>
      </p:sp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56F383A8-56C3-4FB2-9A66-3CC9A96C96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039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5" y="0"/>
            <a:ext cx="11067909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Evaluating Individual Projects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997898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8" name="Picture 67" descr="A picture containing shape&#10;&#10;Description automatically generated">
            <a:extLst>
              <a:ext uri="{FF2B5EF4-FFF2-40B4-BE49-F238E27FC236}">
                <a16:creationId xmlns:a16="http://schemas.microsoft.com/office/drawing/2014/main" id="{FCFD2484-8020-EF4A-B833-16EC673C4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5D2487C4-320A-254C-BABD-9493DDEF60AA}"/>
              </a:ext>
            </a:extLst>
          </p:cNvPr>
          <p:cNvSpPr txBox="1"/>
          <p:nvPr/>
        </p:nvSpPr>
        <p:spPr>
          <a:xfrm>
            <a:off x="2302613" y="1298150"/>
            <a:ext cx="1355559" cy="735756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pPr algn="ctr"/>
            <a:r>
              <a:rPr lang="en-US" sz="1200" dirty="0">
                <a:latin typeface="Avenir Next" panose="020B0503020202020204" pitchFamily="34" charset="0"/>
                <a:cs typeface="Arial" pitchFamily="34" charset="0"/>
              </a:rPr>
              <a:t>Level of Magnitude &gt;$500m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3EA2F02-F8BB-C84E-A824-63ED178CEAD0}"/>
              </a:ext>
            </a:extLst>
          </p:cNvPr>
          <p:cNvSpPr txBox="1"/>
          <p:nvPr/>
        </p:nvSpPr>
        <p:spPr>
          <a:xfrm>
            <a:off x="3537523" y="1382787"/>
            <a:ext cx="1368252" cy="551090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pPr algn="ctr"/>
            <a:r>
              <a:rPr lang="en-US" sz="1200" dirty="0">
                <a:latin typeface="Avenir Next" panose="020B0503020202020204" pitchFamily="34" charset="0"/>
                <a:cs typeface="Arial" pitchFamily="34" charset="0"/>
              </a:rPr>
              <a:t>Consumer </a:t>
            </a:r>
          </a:p>
          <a:p>
            <a:pPr algn="ctr"/>
            <a:r>
              <a:rPr lang="en-US" sz="1200" dirty="0">
                <a:latin typeface="Avenir Next" panose="020B0503020202020204" pitchFamily="34" charset="0"/>
                <a:cs typeface="Arial" pitchFamily="34" charset="0"/>
              </a:rPr>
              <a:t>Compellingness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B58D1F2-A0E5-D444-A045-D290F92BD92D}"/>
              </a:ext>
            </a:extLst>
          </p:cNvPr>
          <p:cNvSpPr txBox="1"/>
          <p:nvPr/>
        </p:nvSpPr>
        <p:spPr>
          <a:xfrm>
            <a:off x="4839264" y="1382787"/>
            <a:ext cx="1220543" cy="551090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pPr algn="ctr"/>
            <a:r>
              <a:rPr lang="en-US" sz="1200" dirty="0">
                <a:latin typeface="Avenir Next" panose="020B0503020202020204" pitchFamily="34" charset="0"/>
                <a:cs typeface="Arial" pitchFamily="34" charset="0"/>
              </a:rPr>
              <a:t>Market</a:t>
            </a:r>
          </a:p>
          <a:p>
            <a:pPr algn="ctr"/>
            <a:r>
              <a:rPr lang="en-US" sz="1200" dirty="0">
                <a:latin typeface="Avenir Next" panose="020B0503020202020204" pitchFamily="34" charset="0"/>
                <a:cs typeface="Arial" pitchFamily="34" charset="0"/>
              </a:rPr>
              <a:t>Differentiation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81AC14A-C1FC-0646-A69E-983E5E929C51}"/>
              </a:ext>
            </a:extLst>
          </p:cNvPr>
          <p:cNvSpPr txBox="1"/>
          <p:nvPr/>
        </p:nvSpPr>
        <p:spPr>
          <a:xfrm>
            <a:off x="5993296" y="1467427"/>
            <a:ext cx="1525342" cy="366424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pPr algn="ctr"/>
            <a:r>
              <a:rPr lang="en-US" sz="1200" dirty="0">
                <a:latin typeface="Avenir Next" panose="020B0503020202020204" pitchFamily="34" charset="0"/>
                <a:cs typeface="Arial" pitchFamily="34" charset="0"/>
              </a:rPr>
              <a:t>Capability Fit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8DE9983A-783B-374E-A67A-13F5FC81E4F6}"/>
              </a:ext>
            </a:extLst>
          </p:cNvPr>
          <p:cNvSpPr txBox="1"/>
          <p:nvPr/>
        </p:nvSpPr>
        <p:spPr>
          <a:xfrm>
            <a:off x="7235562" y="1467427"/>
            <a:ext cx="1286021" cy="366424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pPr algn="ctr"/>
            <a:r>
              <a:rPr lang="en-US" sz="1200" dirty="0">
                <a:latin typeface="Avenir Next" panose="020B0503020202020204" pitchFamily="34" charset="0"/>
                <a:cs typeface="Arial" pitchFamily="34" charset="0"/>
              </a:rPr>
              <a:t>Readiness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E89195D7-E201-4D43-8422-29A0E909D8EE}"/>
              </a:ext>
            </a:extLst>
          </p:cNvPr>
          <p:cNvCxnSpPr/>
          <p:nvPr/>
        </p:nvCxnSpPr>
        <p:spPr>
          <a:xfrm flipH="1">
            <a:off x="931013" y="2533433"/>
            <a:ext cx="7584906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D971DCB5-81D3-5C42-A843-7A843AF01A4C}"/>
              </a:ext>
            </a:extLst>
          </p:cNvPr>
          <p:cNvSpPr txBox="1"/>
          <p:nvPr/>
        </p:nvSpPr>
        <p:spPr>
          <a:xfrm>
            <a:off x="562044" y="1940845"/>
            <a:ext cx="1844842" cy="366424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pPr algn="ctr"/>
            <a:r>
              <a:rPr lang="en-US" sz="1200" dirty="0">
                <a:latin typeface="Avenir Next" panose="020B0503020202020204" pitchFamily="34" charset="0"/>
                <a:cs typeface="Arial" pitchFamily="34" charset="0"/>
              </a:rPr>
              <a:t>Biometric ID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CEC26655-884B-E945-B772-4039BA12895E}"/>
              </a:ext>
            </a:extLst>
          </p:cNvPr>
          <p:cNvCxnSpPr/>
          <p:nvPr/>
        </p:nvCxnSpPr>
        <p:spPr>
          <a:xfrm flipH="1">
            <a:off x="1044648" y="3180999"/>
            <a:ext cx="7542059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CDDD1079-2D01-674F-89A3-7D27C7A5A9D0}"/>
              </a:ext>
            </a:extLst>
          </p:cNvPr>
          <p:cNvSpPr txBox="1"/>
          <p:nvPr/>
        </p:nvSpPr>
        <p:spPr>
          <a:xfrm>
            <a:off x="562044" y="2696381"/>
            <a:ext cx="1844842" cy="366424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pPr algn="ctr"/>
            <a:r>
              <a:rPr lang="en-US" sz="1200" dirty="0">
                <a:latin typeface="Avenir Next" panose="020B0503020202020204" pitchFamily="34" charset="0"/>
                <a:cs typeface="Arial" pitchFamily="34" charset="0"/>
              </a:rPr>
              <a:t>Warehouse robotics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5124B957-C021-4B4A-BCDA-508350E84A84}"/>
              </a:ext>
            </a:extLst>
          </p:cNvPr>
          <p:cNvCxnSpPr/>
          <p:nvPr/>
        </p:nvCxnSpPr>
        <p:spPr>
          <a:xfrm flipH="1">
            <a:off x="1044647" y="3858510"/>
            <a:ext cx="7612846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BCC3F73E-1993-994D-89A1-A7F1F3684A14}"/>
              </a:ext>
            </a:extLst>
          </p:cNvPr>
          <p:cNvSpPr txBox="1"/>
          <p:nvPr/>
        </p:nvSpPr>
        <p:spPr>
          <a:xfrm>
            <a:off x="562044" y="3343947"/>
            <a:ext cx="1844842" cy="366424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pPr algn="ctr"/>
            <a:r>
              <a:rPr lang="en-US" sz="1200" dirty="0">
                <a:latin typeface="Avenir Next" panose="020B0503020202020204" pitchFamily="34" charset="0"/>
                <a:cs typeface="Arial" pitchFamily="34" charset="0"/>
              </a:rPr>
              <a:t>Custom quoting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C34C463B-2933-4F4F-B0E1-6B7D50D284A9}"/>
              </a:ext>
            </a:extLst>
          </p:cNvPr>
          <p:cNvCxnSpPr/>
          <p:nvPr/>
        </p:nvCxnSpPr>
        <p:spPr>
          <a:xfrm flipH="1">
            <a:off x="1044648" y="4604468"/>
            <a:ext cx="7439445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11357F99-47C5-524C-A9D4-D7B6DE9AF61A}"/>
              </a:ext>
            </a:extLst>
          </p:cNvPr>
          <p:cNvSpPr txBox="1"/>
          <p:nvPr/>
        </p:nvSpPr>
        <p:spPr>
          <a:xfrm>
            <a:off x="562044" y="4102319"/>
            <a:ext cx="1844842" cy="366424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pPr algn="ctr"/>
            <a:r>
              <a:rPr lang="en-US" sz="1200" dirty="0">
                <a:latin typeface="Avenir Next" panose="020B0503020202020204" pitchFamily="34" charset="0"/>
                <a:cs typeface="Arial" pitchFamily="34" charset="0"/>
              </a:rPr>
              <a:t>Cybersecurity</a:t>
            </a: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21A7B56C-A522-8B4C-AF78-56F02F211AD4}"/>
              </a:ext>
            </a:extLst>
          </p:cNvPr>
          <p:cNvCxnSpPr/>
          <p:nvPr/>
        </p:nvCxnSpPr>
        <p:spPr>
          <a:xfrm flipH="1">
            <a:off x="1084752" y="5305139"/>
            <a:ext cx="7414976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A32901D3-B942-2745-8F11-27EDAC0ACFC8}"/>
              </a:ext>
            </a:extLst>
          </p:cNvPr>
          <p:cNvSpPr txBox="1"/>
          <p:nvPr/>
        </p:nvSpPr>
        <p:spPr>
          <a:xfrm>
            <a:off x="561521" y="4739215"/>
            <a:ext cx="1936457" cy="551090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pPr algn="ctr"/>
            <a:r>
              <a:rPr lang="en-US" sz="1200" dirty="0">
                <a:latin typeface="Avenir Next" panose="020B0503020202020204" pitchFamily="34" charset="0"/>
                <a:cs typeface="Arial" pitchFamily="34" charset="0"/>
              </a:rPr>
              <a:t>New subscription </a:t>
            </a:r>
            <a:br>
              <a:rPr lang="en-US" sz="1200" dirty="0">
                <a:latin typeface="Avenir Next" panose="020B0503020202020204" pitchFamily="34" charset="0"/>
                <a:cs typeface="Arial" pitchFamily="34" charset="0"/>
              </a:rPr>
            </a:br>
            <a:r>
              <a:rPr lang="en-US" sz="1200" dirty="0">
                <a:latin typeface="Avenir Next" panose="020B0503020202020204" pitchFamily="34" charset="0"/>
                <a:cs typeface="Arial" pitchFamily="34" charset="0"/>
              </a:rPr>
              <a:t>service offering</a:t>
            </a:r>
          </a:p>
        </p:txBody>
      </p:sp>
      <p:pic>
        <p:nvPicPr>
          <p:cNvPr id="88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BBAD953B-4BB6-D348-B7D2-14858D7DE5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17" t="84910"/>
          <a:stretch/>
        </p:blipFill>
        <p:spPr bwMode="auto">
          <a:xfrm>
            <a:off x="2769755" y="2037096"/>
            <a:ext cx="404898" cy="42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17A4E316-30E3-9F49-A05F-7A2E451760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17" t="84910"/>
          <a:stretch/>
        </p:blipFill>
        <p:spPr bwMode="auto">
          <a:xfrm>
            <a:off x="2769755" y="2684662"/>
            <a:ext cx="404898" cy="42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4FEC58D6-40DD-1F47-A692-B3F39546EE7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17" t="84910"/>
          <a:stretch/>
        </p:blipFill>
        <p:spPr bwMode="auto">
          <a:xfrm>
            <a:off x="2769755" y="3336284"/>
            <a:ext cx="404898" cy="42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3D4B60FD-1EC2-9041-8ADD-1E716D6180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55" t="84910"/>
          <a:stretch/>
        </p:blipFill>
        <p:spPr bwMode="auto">
          <a:xfrm>
            <a:off x="2674007" y="4738061"/>
            <a:ext cx="500646" cy="42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572DC069-CCFD-4048-8B28-B44295AA13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22" t="64469" r="39148" b="17758"/>
          <a:stretch/>
        </p:blipFill>
        <p:spPr bwMode="auto">
          <a:xfrm>
            <a:off x="4005609" y="1962102"/>
            <a:ext cx="513347" cy="49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C22057DA-6DD8-E04B-A575-310C56D37F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23" t="45078" r="19388" b="39335"/>
          <a:stretch/>
        </p:blipFill>
        <p:spPr bwMode="auto">
          <a:xfrm>
            <a:off x="5154717" y="1987738"/>
            <a:ext cx="507021" cy="435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FD16C186-F1BC-544B-9460-FB6B65E0F0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22" t="64469" r="39148" b="17758"/>
          <a:stretch/>
        </p:blipFill>
        <p:spPr bwMode="auto">
          <a:xfrm>
            <a:off x="6499294" y="1926642"/>
            <a:ext cx="513347" cy="49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5E2FBBBF-38AC-534F-B91E-4287A0F1AF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22" t="64469" r="39148" b="17758"/>
          <a:stretch/>
        </p:blipFill>
        <p:spPr bwMode="auto">
          <a:xfrm>
            <a:off x="7621899" y="1923166"/>
            <a:ext cx="513347" cy="49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4F8DECDC-769F-4F48-A503-1C8634543B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22" t="64469" r="39148" b="17758"/>
          <a:stretch/>
        </p:blipFill>
        <p:spPr bwMode="auto">
          <a:xfrm>
            <a:off x="4005609" y="2647165"/>
            <a:ext cx="513347" cy="49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32DBB4ED-C65B-B847-8463-80E042B3BA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23851" r="60732" b="58886"/>
          <a:stretch/>
        </p:blipFill>
        <p:spPr bwMode="auto">
          <a:xfrm>
            <a:off x="4009619" y="4707688"/>
            <a:ext cx="505327" cy="482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8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3E2DDB9E-6F14-5F47-8029-E376AD1DC43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17" t="84910"/>
          <a:stretch/>
        </p:blipFill>
        <p:spPr bwMode="auto">
          <a:xfrm>
            <a:off x="7676122" y="2649291"/>
            <a:ext cx="404898" cy="42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9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755CCE12-B628-4640-A4BB-8A89219D9D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17" t="84910"/>
          <a:stretch/>
        </p:blipFill>
        <p:spPr bwMode="auto">
          <a:xfrm>
            <a:off x="6553518" y="2647164"/>
            <a:ext cx="404898" cy="42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BA63C3D1-6FA2-174D-A9B9-EEFE6A33EA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17" t="84910"/>
          <a:stretch/>
        </p:blipFill>
        <p:spPr bwMode="auto">
          <a:xfrm>
            <a:off x="6593371" y="3326802"/>
            <a:ext cx="404898" cy="42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D2D9434A-A368-384D-9E0D-0D2496BF53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22" t="64469" r="39148" b="17758"/>
          <a:stretch/>
        </p:blipFill>
        <p:spPr bwMode="auto">
          <a:xfrm>
            <a:off x="7621899" y="3298787"/>
            <a:ext cx="513347" cy="49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853FB10F-4775-A240-A708-30A40C0F88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22" t="64469" r="39148" b="17758"/>
          <a:stretch/>
        </p:blipFill>
        <p:spPr bwMode="auto">
          <a:xfrm>
            <a:off x="6614762" y="3987136"/>
            <a:ext cx="513347" cy="49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E571E629-AE5B-084D-ADB8-ED39EADADC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23" t="45078" r="19388" b="39335"/>
          <a:stretch/>
        </p:blipFill>
        <p:spPr bwMode="auto">
          <a:xfrm>
            <a:off x="7625062" y="4023492"/>
            <a:ext cx="507021" cy="435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9CCE5670-D6E1-B143-91C0-79D3A5BF70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23851" r="60732" b="58886"/>
          <a:stretch/>
        </p:blipFill>
        <p:spPr bwMode="auto">
          <a:xfrm>
            <a:off x="7625909" y="4707688"/>
            <a:ext cx="505327" cy="482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DA77BDE7-CE36-8646-BAEC-D1404CE181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55" t="84910"/>
          <a:stretch/>
        </p:blipFill>
        <p:spPr bwMode="auto">
          <a:xfrm>
            <a:off x="6545497" y="4738061"/>
            <a:ext cx="500646" cy="42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CD38D2F6-C25F-1C42-B7F3-AD4D3EC610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23851" r="60732" b="58886"/>
          <a:stretch/>
        </p:blipFill>
        <p:spPr bwMode="auto">
          <a:xfrm>
            <a:off x="5155564" y="2616791"/>
            <a:ext cx="505327" cy="482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6216E21C-125B-4E40-A2D2-B4A33C3CF0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55" t="84910"/>
          <a:stretch/>
        </p:blipFill>
        <p:spPr bwMode="auto">
          <a:xfrm>
            <a:off x="5157903" y="3290869"/>
            <a:ext cx="500646" cy="42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FDF002B2-4B3C-C84C-BAB1-FD6430771D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23" t="45078" r="19388" b="39335"/>
          <a:stretch/>
        </p:blipFill>
        <p:spPr bwMode="auto">
          <a:xfrm>
            <a:off x="5154717" y="4026288"/>
            <a:ext cx="507021" cy="435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F0630809-8DC8-D74F-BAA9-050B648A4E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55" t="84910"/>
          <a:stretch/>
        </p:blipFill>
        <p:spPr bwMode="auto">
          <a:xfrm>
            <a:off x="5157903" y="4738061"/>
            <a:ext cx="500646" cy="42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65C4D21C-5519-7D43-8A68-5793027329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23851" r="60732" b="58886"/>
          <a:stretch/>
        </p:blipFill>
        <p:spPr bwMode="auto">
          <a:xfrm>
            <a:off x="4005609" y="3275538"/>
            <a:ext cx="505327" cy="482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B462CC58-2AE7-134C-AEAE-589C50AA6E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22" t="64469" r="39148" b="17758"/>
          <a:stretch/>
        </p:blipFill>
        <p:spPr bwMode="auto">
          <a:xfrm>
            <a:off x="4001598" y="4060005"/>
            <a:ext cx="513347" cy="49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64EDF320-62D5-6948-A972-B57458491F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22" t="64469" r="39148" b="17758"/>
          <a:stretch/>
        </p:blipFill>
        <p:spPr bwMode="auto">
          <a:xfrm>
            <a:off x="2715531" y="4011880"/>
            <a:ext cx="513347" cy="49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DA2FD53F-A836-BC40-9AAC-E76804A5950B}"/>
              </a:ext>
            </a:extLst>
          </p:cNvPr>
          <p:cNvCxnSpPr/>
          <p:nvPr/>
        </p:nvCxnSpPr>
        <p:spPr>
          <a:xfrm flipH="1">
            <a:off x="1049358" y="5984088"/>
            <a:ext cx="7612846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F4A11752-427E-6A4E-9FFB-7666ED024658}"/>
              </a:ext>
            </a:extLst>
          </p:cNvPr>
          <p:cNvSpPr txBox="1"/>
          <p:nvPr/>
        </p:nvSpPr>
        <p:spPr>
          <a:xfrm>
            <a:off x="561521" y="5415072"/>
            <a:ext cx="1844842" cy="551090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pPr algn="ctr"/>
            <a:r>
              <a:rPr lang="en-US" sz="1200" dirty="0">
                <a:latin typeface="Avenir Next" panose="020B0503020202020204" pitchFamily="34" charset="0"/>
                <a:cs typeface="Arial" pitchFamily="34" charset="0"/>
              </a:rPr>
              <a:t>Virtual advisors/chatbots</a:t>
            </a:r>
          </a:p>
        </p:txBody>
      </p:sp>
      <p:pic>
        <p:nvPicPr>
          <p:cNvPr id="115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3E718866-F7BA-3E42-A210-82ED642545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17" t="84910"/>
          <a:stretch/>
        </p:blipFill>
        <p:spPr bwMode="auto">
          <a:xfrm>
            <a:off x="2774466" y="5461862"/>
            <a:ext cx="404898" cy="42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39A06F60-6618-A74E-ABE1-5D97FC18B79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17" t="84910"/>
          <a:stretch/>
        </p:blipFill>
        <p:spPr bwMode="auto">
          <a:xfrm>
            <a:off x="6598082" y="5452380"/>
            <a:ext cx="404898" cy="42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BAD11E2D-B1B4-FE41-8B11-E027B371F6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22" t="64469" r="39148" b="17758"/>
          <a:stretch/>
        </p:blipFill>
        <p:spPr bwMode="auto">
          <a:xfrm>
            <a:off x="4005609" y="5406555"/>
            <a:ext cx="513347" cy="49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7EB63CA6-F212-A244-8B8F-7D73D421DB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22" t="64469" r="39148" b="17758"/>
          <a:stretch/>
        </p:blipFill>
        <p:spPr bwMode="auto">
          <a:xfrm>
            <a:off x="5195336" y="5411661"/>
            <a:ext cx="513347" cy="49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2" descr="http://upload.wikimedia.org/wikipedia/commons/thumb/6/65/Harveyballs.v2.svg/712px-Harveyballs.v2.svg.png">
            <a:extLst>
              <a:ext uri="{FF2B5EF4-FFF2-40B4-BE49-F238E27FC236}">
                <a16:creationId xmlns:a16="http://schemas.microsoft.com/office/drawing/2014/main" id="{D8C1A0C3-2A6E-7D4F-A0C0-07C302DFD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23851" r="60732" b="58886"/>
          <a:stretch/>
        </p:blipFill>
        <p:spPr bwMode="auto">
          <a:xfrm>
            <a:off x="7660213" y="5364227"/>
            <a:ext cx="505327" cy="482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292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5" y="0"/>
            <a:ext cx="11067909" cy="1325563"/>
          </a:xfrm>
        </p:spPr>
        <p:txBody>
          <a:bodyPr>
            <a:normAutofit/>
          </a:bodyPr>
          <a:lstStyle/>
          <a:p>
            <a:r>
              <a:rPr lang="en-US" sz="3400" b="1" dirty="0">
                <a:latin typeface="Avenir Next" panose="020B0503020202020204" pitchFamily="34" charset="0"/>
              </a:rPr>
              <a:t>Mapping Out the Innovation Portfolio (Project Mix)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997898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8" name="Picture 67" descr="A picture containing shape&#10;&#10;Description automatically generated">
            <a:extLst>
              <a:ext uri="{FF2B5EF4-FFF2-40B4-BE49-F238E27FC236}">
                <a16:creationId xmlns:a16="http://schemas.microsoft.com/office/drawing/2014/main" id="{FCFD2484-8020-EF4A-B833-16EC673C4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sp>
        <p:nvSpPr>
          <p:cNvPr id="31" name="Rectangle 33">
            <a:extLst>
              <a:ext uri="{FF2B5EF4-FFF2-40B4-BE49-F238E27FC236}">
                <a16:creationId xmlns:a16="http://schemas.microsoft.com/office/drawing/2014/main" id="{3E605B73-1368-4548-BB41-CAE6F9B991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7169" y="5784403"/>
            <a:ext cx="7848600" cy="5842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rot="1080000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srgbClr val="FFFFFF"/>
              </a:solidFill>
              <a:latin typeface="Avenir Next" panose="020B0503020202020204" pitchFamily="34" charset="0"/>
            </a:endParaRPr>
          </a:p>
        </p:txBody>
      </p:sp>
      <p:sp>
        <p:nvSpPr>
          <p:cNvPr id="32" name="Rectangle 32">
            <a:extLst>
              <a:ext uri="{FF2B5EF4-FFF2-40B4-BE49-F238E27FC236}">
                <a16:creationId xmlns:a16="http://schemas.microsoft.com/office/drawing/2014/main" id="{508C776D-E7AB-EB4D-9BB1-394E3588B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7169" y="1415603"/>
            <a:ext cx="7467600" cy="4357688"/>
          </a:xfrm>
          <a:prstGeom prst="rect">
            <a:avLst/>
          </a:prstGeom>
          <a:solidFill>
            <a:schemeClr val="bg1"/>
          </a:solidFill>
          <a:ln w="25400" algn="ctr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FFFFFF"/>
              </a:solidFill>
              <a:latin typeface="Avenir Next" panose="020B0503020202020204" pitchFamily="34" charset="0"/>
            </a:endParaRPr>
          </a:p>
        </p:txBody>
      </p:sp>
      <p:sp>
        <p:nvSpPr>
          <p:cNvPr id="33" name="TextBox 35">
            <a:extLst>
              <a:ext uri="{FF2B5EF4-FFF2-40B4-BE49-F238E27FC236}">
                <a16:creationId xmlns:a16="http://schemas.microsoft.com/office/drawing/2014/main" id="{43BCD415-30ED-BC4E-BA17-8A22BD73D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2369" y="5786823"/>
            <a:ext cx="5565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C0C0C">
                    <a:lumMod val="90000"/>
                    <a:lumOff val="10000"/>
                  </a:srgbClr>
                </a:solidFill>
                <a:latin typeface="Avenir Next" panose="020B0503020202020204" pitchFamily="34" charset="0"/>
              </a:rPr>
              <a:t>NEW</a:t>
            </a:r>
          </a:p>
        </p:txBody>
      </p:sp>
      <p:sp>
        <p:nvSpPr>
          <p:cNvPr id="34" name="TextBox 36">
            <a:extLst>
              <a:ext uri="{FF2B5EF4-FFF2-40B4-BE49-F238E27FC236}">
                <a16:creationId xmlns:a16="http://schemas.microsoft.com/office/drawing/2014/main" id="{6659BA9C-A2F8-AE4A-9D50-E26AB7401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2942" y="5786823"/>
            <a:ext cx="90601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C0C0C">
                    <a:lumMod val="90000"/>
                    <a:lumOff val="10000"/>
                  </a:srgbClr>
                </a:solidFill>
                <a:latin typeface="Avenir Next" panose="020B0503020202020204" pitchFamily="34" charset="0"/>
              </a:rPr>
              <a:t>EXISTING</a:t>
            </a:r>
          </a:p>
        </p:txBody>
      </p:sp>
      <p:sp>
        <p:nvSpPr>
          <p:cNvPr id="35" name="Rectangle 37">
            <a:extLst>
              <a:ext uri="{FF2B5EF4-FFF2-40B4-BE49-F238E27FC236}">
                <a16:creationId xmlns:a16="http://schemas.microsoft.com/office/drawing/2014/main" id="{E92B5D15-8AEF-E543-989C-A2418D00E203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-1066639" y="3141220"/>
            <a:ext cx="4343400" cy="587384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rot="1080000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FFFFFF"/>
              </a:solidFill>
              <a:latin typeface="Avenir Next" panose="020B0503020202020204" pitchFamily="34" charset="0"/>
            </a:endParaRPr>
          </a:p>
        </p:txBody>
      </p:sp>
      <p:sp>
        <p:nvSpPr>
          <p:cNvPr id="36" name="TextBox 38">
            <a:extLst>
              <a:ext uri="{FF2B5EF4-FFF2-40B4-BE49-F238E27FC236}">
                <a16:creationId xmlns:a16="http://schemas.microsoft.com/office/drawing/2014/main" id="{179BE8C4-D3F8-5D40-8A4D-60CDAC62C62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87794" y="1614685"/>
            <a:ext cx="147589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C0C0C">
                    <a:lumMod val="90000"/>
                    <a:lumOff val="10000"/>
                  </a:srgbClr>
                </a:solidFill>
                <a:latin typeface="Avenir Next" panose="020B0503020202020204" pitchFamily="34" charset="0"/>
              </a:rPr>
              <a:t>EXPAND BEYOND THE CORE</a:t>
            </a:r>
          </a:p>
        </p:txBody>
      </p:sp>
      <p:sp>
        <p:nvSpPr>
          <p:cNvPr id="37" name="TextBox 39">
            <a:extLst>
              <a:ext uri="{FF2B5EF4-FFF2-40B4-BE49-F238E27FC236}">
                <a16:creationId xmlns:a16="http://schemas.microsoft.com/office/drawing/2014/main" id="{679B6EE2-0AEE-9C48-B141-AF7D849F6F7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820530" y="4988542"/>
            <a:ext cx="6190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C0C0C">
                    <a:lumMod val="90000"/>
                    <a:lumOff val="10000"/>
                  </a:srgbClr>
                </a:solidFill>
                <a:latin typeface="Avenir Next" panose="020B0503020202020204" pitchFamily="34" charset="0"/>
              </a:rPr>
              <a:t>CORE</a:t>
            </a:r>
          </a:p>
        </p:txBody>
      </p:sp>
      <p:cxnSp>
        <p:nvCxnSpPr>
          <p:cNvPr id="38" name="Straight Arrow Connector 45">
            <a:extLst>
              <a:ext uri="{FF2B5EF4-FFF2-40B4-BE49-F238E27FC236}">
                <a16:creationId xmlns:a16="http://schemas.microsoft.com/office/drawing/2014/main" id="{64AB0BE6-0F36-D542-BE9E-6323C643261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503519" y="5606603"/>
            <a:ext cx="7842250" cy="19050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9" name="Rectangle 75">
            <a:extLst>
              <a:ext uri="{FF2B5EF4-FFF2-40B4-BE49-F238E27FC236}">
                <a16:creationId xmlns:a16="http://schemas.microsoft.com/office/drawing/2014/main" id="{048578D5-83F6-B248-B93C-EFDA62C97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8969" y="5835203"/>
            <a:ext cx="20233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C0C0C">
                    <a:lumMod val="90000"/>
                    <a:lumOff val="10000"/>
                  </a:srgbClr>
                </a:solidFill>
                <a:latin typeface="Avenir Next" panose="020B0503020202020204" pitchFamily="34" charset="0"/>
              </a:rPr>
              <a:t>Business Model</a:t>
            </a:r>
          </a:p>
        </p:txBody>
      </p:sp>
      <p:sp>
        <p:nvSpPr>
          <p:cNvPr id="40" name="Rectangle 76">
            <a:extLst>
              <a:ext uri="{FF2B5EF4-FFF2-40B4-BE49-F238E27FC236}">
                <a16:creationId xmlns:a16="http://schemas.microsoft.com/office/drawing/2014/main" id="{89BE3B28-CEB3-8044-926A-4A2930122BC4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241882" y="3363258"/>
            <a:ext cx="16914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C0C0C">
                    <a:lumMod val="90000"/>
                    <a:lumOff val="10000"/>
                  </a:srgbClr>
                </a:solidFill>
                <a:latin typeface="Avenir Next" panose="020B0503020202020204" pitchFamily="34" charset="0"/>
              </a:rPr>
              <a:t>Growth Pillar</a:t>
            </a:r>
          </a:p>
        </p:txBody>
      </p:sp>
      <p:cxnSp>
        <p:nvCxnSpPr>
          <p:cNvPr id="41" name="Straight Arrow Connector 45">
            <a:extLst>
              <a:ext uri="{FF2B5EF4-FFF2-40B4-BE49-F238E27FC236}">
                <a16:creationId xmlns:a16="http://schemas.microsoft.com/office/drawing/2014/main" id="{70D3591E-173E-7F48-9C39-CEF2EE5FE45C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-668181" y="3434911"/>
            <a:ext cx="4343404" cy="7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FA12CAC-9983-D347-90B3-6ADF58F1B0C7}"/>
              </a:ext>
            </a:extLst>
          </p:cNvPr>
          <p:cNvCxnSpPr/>
          <p:nvPr/>
        </p:nvCxnSpPr>
        <p:spPr>
          <a:xfrm>
            <a:off x="1655919" y="3320603"/>
            <a:ext cx="7308850" cy="0"/>
          </a:xfrm>
          <a:prstGeom prst="line">
            <a:avLst/>
          </a:prstGeom>
          <a:ln w="6350">
            <a:solidFill>
              <a:schemeClr val="tx1">
                <a:lumMod val="90000"/>
                <a:lumOff val="1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8">
            <a:extLst>
              <a:ext uri="{FF2B5EF4-FFF2-40B4-BE49-F238E27FC236}">
                <a16:creationId xmlns:a16="http://schemas.microsoft.com/office/drawing/2014/main" id="{847EF21F-6B8E-7447-B6F2-99ACA6BF54B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3395819" y="3403162"/>
            <a:ext cx="4133850" cy="6350"/>
          </a:xfrm>
          <a:prstGeom prst="line">
            <a:avLst/>
          </a:prstGeom>
          <a:noFill/>
          <a:ln w="6350" algn="ctr">
            <a:solidFill>
              <a:schemeClr val="tx1"/>
            </a:solidFill>
            <a:prstDash val="sysDash"/>
            <a:round/>
            <a:headEnd/>
            <a:tailEnd/>
          </a:ln>
        </p:spPr>
      </p:cxnSp>
      <p:sp>
        <p:nvSpPr>
          <p:cNvPr id="44" name="Oval 38">
            <a:extLst>
              <a:ext uri="{FF2B5EF4-FFF2-40B4-BE49-F238E27FC236}">
                <a16:creationId xmlns:a16="http://schemas.microsoft.com/office/drawing/2014/main" id="{2C1296F8-70D7-4240-AA72-1E3F17309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0719" y="1702782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 dirty="0">
              <a:solidFill>
                <a:srgbClr val="0C0C0C"/>
              </a:solidFill>
              <a:latin typeface="Avenir Next" panose="020B0503020202020204" pitchFamily="34" charset="0"/>
            </a:endParaRPr>
          </a:p>
        </p:txBody>
      </p:sp>
      <p:sp>
        <p:nvSpPr>
          <p:cNvPr id="46" name="Flowchart: Extract 51">
            <a:extLst>
              <a:ext uri="{FF2B5EF4-FFF2-40B4-BE49-F238E27FC236}">
                <a16:creationId xmlns:a16="http://schemas.microsoft.com/office/drawing/2014/main" id="{F709BB99-0609-7A4B-AA6C-97E26180CB58}"/>
              </a:ext>
            </a:extLst>
          </p:cNvPr>
          <p:cNvSpPr/>
          <p:nvPr/>
        </p:nvSpPr>
        <p:spPr>
          <a:xfrm>
            <a:off x="2335369" y="5207982"/>
            <a:ext cx="228600" cy="228600"/>
          </a:xfrm>
          <a:prstGeom prst="flowChartExtract">
            <a:avLst/>
          </a:prstGeom>
          <a:solidFill>
            <a:srgbClr val="7030A0">
              <a:alpha val="50000"/>
            </a:srgbClr>
          </a:solidFill>
          <a:ln w="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venir Next" panose="020B0503020202020204" pitchFamily="34" charset="0"/>
            </a:endParaRPr>
          </a:p>
        </p:txBody>
      </p:sp>
      <p:sp>
        <p:nvSpPr>
          <p:cNvPr id="48" name="Oval 38">
            <a:extLst>
              <a:ext uri="{FF2B5EF4-FFF2-40B4-BE49-F238E27FC236}">
                <a16:creationId xmlns:a16="http://schemas.microsoft.com/office/drawing/2014/main" id="{337091B1-BC01-BC41-969B-AF100DB94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5969" y="1872803"/>
            <a:ext cx="228600" cy="228600"/>
          </a:xfrm>
          <a:prstGeom prst="ellipse">
            <a:avLst/>
          </a:prstGeom>
          <a:solidFill>
            <a:srgbClr val="7030A0">
              <a:alpha val="50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 dirty="0">
              <a:solidFill>
                <a:srgbClr val="0C0C0C"/>
              </a:solidFill>
              <a:latin typeface="Avenir Next" panose="020B0503020202020204" pitchFamily="34" charset="0"/>
            </a:endParaRPr>
          </a:p>
        </p:txBody>
      </p:sp>
      <p:sp>
        <p:nvSpPr>
          <p:cNvPr id="50" name="Oval 38">
            <a:extLst>
              <a:ext uri="{FF2B5EF4-FFF2-40B4-BE49-F238E27FC236}">
                <a16:creationId xmlns:a16="http://schemas.microsoft.com/office/drawing/2014/main" id="{33455D93-8050-EB4C-A51D-912BAF26B6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519" y="1796691"/>
            <a:ext cx="228600" cy="228600"/>
          </a:xfrm>
          <a:prstGeom prst="ellipse">
            <a:avLst/>
          </a:prstGeom>
          <a:solidFill>
            <a:schemeClr val="accent1">
              <a:lumMod val="50000"/>
              <a:lumOff val="50000"/>
              <a:alpha val="31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Next" panose="020B0503020202020204" pitchFamily="34" charset="0"/>
            </a:endParaRPr>
          </a:p>
        </p:txBody>
      </p:sp>
      <p:sp>
        <p:nvSpPr>
          <p:cNvPr id="52" name="Oval 38">
            <a:extLst>
              <a:ext uri="{FF2B5EF4-FFF2-40B4-BE49-F238E27FC236}">
                <a16:creationId xmlns:a16="http://schemas.microsoft.com/office/drawing/2014/main" id="{97A6A77B-0357-5A4B-9A8E-D0629E5417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4719" y="4920803"/>
            <a:ext cx="228600" cy="228600"/>
          </a:xfrm>
          <a:prstGeom prst="ellipse">
            <a:avLst/>
          </a:prstGeom>
          <a:solidFill>
            <a:srgbClr val="00B05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Next" panose="020B0503020202020204" pitchFamily="34" charset="0"/>
            </a:endParaRPr>
          </a:p>
        </p:txBody>
      </p:sp>
      <p:sp>
        <p:nvSpPr>
          <p:cNvPr id="53" name="Oval 38">
            <a:extLst>
              <a:ext uri="{FF2B5EF4-FFF2-40B4-BE49-F238E27FC236}">
                <a16:creationId xmlns:a16="http://schemas.microsoft.com/office/drawing/2014/main" id="{830BF37F-39E6-C142-B330-E08B8F591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8969" y="2253803"/>
            <a:ext cx="228600" cy="228600"/>
          </a:xfrm>
          <a:prstGeom prst="ellipse">
            <a:avLst/>
          </a:prstGeom>
          <a:solidFill>
            <a:srgbClr val="FFFF0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Next" panose="020B0503020202020204" pitchFamily="34" charset="0"/>
            </a:endParaRPr>
          </a:p>
        </p:txBody>
      </p:sp>
      <p:sp>
        <p:nvSpPr>
          <p:cNvPr id="54" name="Oval 38">
            <a:extLst>
              <a:ext uri="{FF2B5EF4-FFF2-40B4-BE49-F238E27FC236}">
                <a16:creationId xmlns:a16="http://schemas.microsoft.com/office/drawing/2014/main" id="{C7EC1D75-DAAA-8546-AD61-618C02F31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1369" y="5073203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 dirty="0">
              <a:solidFill>
                <a:srgbClr val="0C0C0C"/>
              </a:solidFill>
              <a:latin typeface="Avenir Next" panose="020B0503020202020204" pitchFamily="34" charset="0"/>
            </a:endParaRPr>
          </a:p>
        </p:txBody>
      </p:sp>
      <p:sp>
        <p:nvSpPr>
          <p:cNvPr id="55" name="Oval 38">
            <a:extLst>
              <a:ext uri="{FF2B5EF4-FFF2-40B4-BE49-F238E27FC236}">
                <a16:creationId xmlns:a16="http://schemas.microsoft.com/office/drawing/2014/main" id="{B7ED867F-A747-6A4D-BB8D-9D5ADFE81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7569" y="2875071"/>
            <a:ext cx="228600" cy="228600"/>
          </a:xfrm>
          <a:prstGeom prst="ellipse">
            <a:avLst/>
          </a:prstGeom>
          <a:solidFill>
            <a:srgbClr val="00B05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Next" panose="020B0503020202020204" pitchFamily="34" charset="0"/>
            </a:endParaRPr>
          </a:p>
        </p:txBody>
      </p:sp>
      <p:sp>
        <p:nvSpPr>
          <p:cNvPr id="56" name="Oval 38">
            <a:extLst>
              <a:ext uri="{FF2B5EF4-FFF2-40B4-BE49-F238E27FC236}">
                <a16:creationId xmlns:a16="http://schemas.microsoft.com/office/drawing/2014/main" id="{F2E1E3CF-AC61-3B46-9D00-6BAAA7F2C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169" y="2787203"/>
            <a:ext cx="228600" cy="228600"/>
          </a:xfrm>
          <a:prstGeom prst="ellipse">
            <a:avLst/>
          </a:prstGeom>
          <a:solidFill>
            <a:srgbClr val="00B05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Next" panose="020B0503020202020204" pitchFamily="34" charset="0"/>
            </a:endParaRPr>
          </a:p>
        </p:txBody>
      </p:sp>
      <p:sp>
        <p:nvSpPr>
          <p:cNvPr id="57" name="Flowchart: Extract 64">
            <a:extLst>
              <a:ext uri="{FF2B5EF4-FFF2-40B4-BE49-F238E27FC236}">
                <a16:creationId xmlns:a16="http://schemas.microsoft.com/office/drawing/2014/main" id="{CE67D22D-83AE-FE47-8EE3-BCC7ACFEB0B7}"/>
              </a:ext>
            </a:extLst>
          </p:cNvPr>
          <p:cNvSpPr/>
          <p:nvPr/>
        </p:nvSpPr>
        <p:spPr>
          <a:xfrm>
            <a:off x="7599519" y="3865671"/>
            <a:ext cx="228600" cy="228600"/>
          </a:xfrm>
          <a:prstGeom prst="flowChartExtract">
            <a:avLst/>
          </a:prstGeom>
          <a:solidFill>
            <a:schemeClr val="accent1">
              <a:lumMod val="50000"/>
              <a:lumOff val="50000"/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venir Next" panose="020B0503020202020204" pitchFamily="34" charset="0"/>
            </a:endParaRPr>
          </a:p>
        </p:txBody>
      </p:sp>
      <p:sp>
        <p:nvSpPr>
          <p:cNvPr id="60" name="Oval 38">
            <a:extLst>
              <a:ext uri="{FF2B5EF4-FFF2-40B4-BE49-F238E27FC236}">
                <a16:creationId xmlns:a16="http://schemas.microsoft.com/office/drawing/2014/main" id="{4488CB5A-21DA-1A45-BB37-1A25F78983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4519" y="4158803"/>
            <a:ext cx="228600" cy="228600"/>
          </a:xfrm>
          <a:prstGeom prst="ellipse">
            <a:avLst/>
          </a:prstGeom>
          <a:solidFill>
            <a:srgbClr val="FFFF0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Next" panose="020B0503020202020204" pitchFamily="34" charset="0"/>
            </a:endParaRPr>
          </a:p>
        </p:txBody>
      </p:sp>
      <p:sp>
        <p:nvSpPr>
          <p:cNvPr id="66" name="Flowchart: Extract 75">
            <a:extLst>
              <a:ext uri="{FF2B5EF4-FFF2-40B4-BE49-F238E27FC236}">
                <a16:creationId xmlns:a16="http://schemas.microsoft.com/office/drawing/2014/main" id="{D80DDB97-3678-2443-864E-0891BD8E1F74}"/>
              </a:ext>
            </a:extLst>
          </p:cNvPr>
          <p:cNvSpPr/>
          <p:nvPr/>
        </p:nvSpPr>
        <p:spPr>
          <a:xfrm>
            <a:off x="6678769" y="2253803"/>
            <a:ext cx="228600" cy="228600"/>
          </a:xfrm>
          <a:prstGeom prst="flowChartExtract">
            <a:avLst/>
          </a:prstGeom>
          <a:solidFill>
            <a:srgbClr val="7030A0">
              <a:alpha val="50000"/>
            </a:srgbClr>
          </a:solidFill>
          <a:ln w="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venir Next" panose="020B0503020202020204" pitchFamily="34" charset="0"/>
            </a:endParaRPr>
          </a:p>
        </p:txBody>
      </p:sp>
      <p:sp>
        <p:nvSpPr>
          <p:cNvPr id="69" name="Oval 38">
            <a:extLst>
              <a:ext uri="{FF2B5EF4-FFF2-40B4-BE49-F238E27FC236}">
                <a16:creationId xmlns:a16="http://schemas.microsoft.com/office/drawing/2014/main" id="{604521C6-DAF4-0A44-A53B-5B2290FD6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5169" y="3912582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 dirty="0">
              <a:solidFill>
                <a:srgbClr val="0C0C0C"/>
              </a:solidFill>
              <a:latin typeface="Avenir Next" panose="020B0503020202020204" pitchFamily="34" charset="0"/>
            </a:endParaRPr>
          </a:p>
        </p:txBody>
      </p:sp>
      <p:sp>
        <p:nvSpPr>
          <p:cNvPr id="70" name="Oval 38">
            <a:extLst>
              <a:ext uri="{FF2B5EF4-FFF2-40B4-BE49-F238E27FC236}">
                <a16:creationId xmlns:a16="http://schemas.microsoft.com/office/drawing/2014/main" id="{6976F799-BB69-C141-BE55-1118C3DF6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7369" y="2863403"/>
            <a:ext cx="228600" cy="228600"/>
          </a:xfrm>
          <a:prstGeom prst="ellipse">
            <a:avLst/>
          </a:prstGeom>
          <a:solidFill>
            <a:schemeClr val="accent1">
              <a:lumMod val="50000"/>
              <a:lumOff val="50000"/>
              <a:alpha val="31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Next" panose="020B0503020202020204" pitchFamily="34" charset="0"/>
            </a:endParaRPr>
          </a:p>
        </p:txBody>
      </p:sp>
      <p:sp>
        <p:nvSpPr>
          <p:cNvPr id="71" name="Oval 38">
            <a:extLst>
              <a:ext uri="{FF2B5EF4-FFF2-40B4-BE49-F238E27FC236}">
                <a16:creationId xmlns:a16="http://schemas.microsoft.com/office/drawing/2014/main" id="{3FA569B9-F569-7E4C-85D4-0063F7B04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2769" y="4616003"/>
            <a:ext cx="228600" cy="228600"/>
          </a:xfrm>
          <a:prstGeom prst="ellipse">
            <a:avLst/>
          </a:prstGeom>
          <a:solidFill>
            <a:schemeClr val="accent1">
              <a:lumMod val="50000"/>
              <a:lumOff val="50000"/>
              <a:alpha val="31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Next" panose="020B0503020202020204" pitchFamily="34" charset="0"/>
            </a:endParaRPr>
          </a:p>
        </p:txBody>
      </p:sp>
      <p:sp>
        <p:nvSpPr>
          <p:cNvPr id="72" name="Oval 38">
            <a:extLst>
              <a:ext uri="{FF2B5EF4-FFF2-40B4-BE49-F238E27FC236}">
                <a16:creationId xmlns:a16="http://schemas.microsoft.com/office/drawing/2014/main" id="{68595D52-AF4D-124B-AC63-330623E33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7769" y="4674582"/>
            <a:ext cx="228600" cy="228600"/>
          </a:xfrm>
          <a:prstGeom prst="ellipse">
            <a:avLst/>
          </a:prstGeom>
          <a:solidFill>
            <a:schemeClr val="accent1">
              <a:lumMod val="50000"/>
              <a:lumOff val="50000"/>
              <a:alpha val="31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Next" panose="020B0503020202020204" pitchFamily="34" charset="0"/>
            </a:endParaRPr>
          </a:p>
        </p:txBody>
      </p:sp>
      <p:sp>
        <p:nvSpPr>
          <p:cNvPr id="73" name="Oval 38">
            <a:extLst>
              <a:ext uri="{FF2B5EF4-FFF2-40B4-BE49-F238E27FC236}">
                <a16:creationId xmlns:a16="http://schemas.microsoft.com/office/drawing/2014/main" id="{35994E29-230E-BC4E-B597-4F3A50E93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7769" y="2464782"/>
            <a:ext cx="228600" cy="228600"/>
          </a:xfrm>
          <a:prstGeom prst="ellipse">
            <a:avLst/>
          </a:prstGeom>
          <a:solidFill>
            <a:schemeClr val="accent1">
              <a:lumMod val="50000"/>
              <a:lumOff val="50000"/>
              <a:alpha val="31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Next" panose="020B0503020202020204" pitchFamily="34" charset="0"/>
            </a:endParaRPr>
          </a:p>
        </p:txBody>
      </p:sp>
      <p:sp>
        <p:nvSpPr>
          <p:cNvPr id="74" name="Oval 38">
            <a:extLst>
              <a:ext uri="{FF2B5EF4-FFF2-40B4-BE49-F238E27FC236}">
                <a16:creationId xmlns:a16="http://schemas.microsoft.com/office/drawing/2014/main" id="{15675BB0-EE73-2149-BE6F-AA21C5B18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5969" y="4082603"/>
            <a:ext cx="228600" cy="228600"/>
          </a:xfrm>
          <a:prstGeom prst="ellipse">
            <a:avLst/>
          </a:prstGeom>
          <a:solidFill>
            <a:srgbClr val="FFFF0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Next" panose="020B0503020202020204" pitchFamily="34" charset="0"/>
            </a:endParaRPr>
          </a:p>
        </p:txBody>
      </p:sp>
      <p:sp>
        <p:nvSpPr>
          <p:cNvPr id="75" name="Oval 38">
            <a:extLst>
              <a:ext uri="{FF2B5EF4-FFF2-40B4-BE49-F238E27FC236}">
                <a16:creationId xmlns:a16="http://schemas.microsoft.com/office/drawing/2014/main" id="{43E928C5-B11E-B349-A40C-F44BBA4F4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7769" y="3683982"/>
            <a:ext cx="228600" cy="228600"/>
          </a:xfrm>
          <a:prstGeom prst="ellipse">
            <a:avLst/>
          </a:prstGeom>
          <a:solidFill>
            <a:srgbClr val="FFFF0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Next" panose="020B0503020202020204" pitchFamily="34" charset="0"/>
            </a:endParaRPr>
          </a:p>
        </p:txBody>
      </p:sp>
      <p:sp>
        <p:nvSpPr>
          <p:cNvPr id="76" name="Oval 38">
            <a:extLst>
              <a:ext uri="{FF2B5EF4-FFF2-40B4-BE49-F238E27FC236}">
                <a16:creationId xmlns:a16="http://schemas.microsoft.com/office/drawing/2014/main" id="{6183DA7C-989B-C84F-9332-A189C3063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4519" y="2892692"/>
            <a:ext cx="228600" cy="228600"/>
          </a:xfrm>
          <a:prstGeom prst="ellipse">
            <a:avLst/>
          </a:prstGeom>
          <a:solidFill>
            <a:srgbClr val="7030A0">
              <a:alpha val="50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 dirty="0">
              <a:solidFill>
                <a:srgbClr val="0C0C0C"/>
              </a:solidFill>
              <a:latin typeface="Avenir Next" panose="020B0503020202020204" pitchFamily="34" charset="0"/>
            </a:endParaRPr>
          </a:p>
        </p:txBody>
      </p:sp>
      <p:sp>
        <p:nvSpPr>
          <p:cNvPr id="77" name="Oval 38">
            <a:extLst>
              <a:ext uri="{FF2B5EF4-FFF2-40B4-BE49-F238E27FC236}">
                <a16:creationId xmlns:a16="http://schemas.microsoft.com/office/drawing/2014/main" id="{1128D7E7-F169-EA4F-A54A-F8877F059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5969" y="2206892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 dirty="0">
              <a:solidFill>
                <a:srgbClr val="0C0C0C"/>
              </a:solidFill>
              <a:latin typeface="Avenir Next" panose="020B0503020202020204" pitchFamily="34" charset="0"/>
            </a:endParaRPr>
          </a:p>
        </p:txBody>
      </p:sp>
      <p:sp>
        <p:nvSpPr>
          <p:cNvPr id="85" name="Flowchart: Extract 118">
            <a:extLst>
              <a:ext uri="{FF2B5EF4-FFF2-40B4-BE49-F238E27FC236}">
                <a16:creationId xmlns:a16="http://schemas.microsoft.com/office/drawing/2014/main" id="{53F2A1D4-96A3-6546-9792-A7AE4C5FAE8C}"/>
              </a:ext>
            </a:extLst>
          </p:cNvPr>
          <p:cNvSpPr/>
          <p:nvPr/>
        </p:nvSpPr>
        <p:spPr>
          <a:xfrm>
            <a:off x="6069169" y="4082603"/>
            <a:ext cx="228600" cy="228600"/>
          </a:xfrm>
          <a:prstGeom prst="flowChartExtra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venir Next" panose="020B0503020202020204" pitchFamily="34" charset="0"/>
            </a:endParaRPr>
          </a:p>
        </p:txBody>
      </p:sp>
      <p:sp>
        <p:nvSpPr>
          <p:cNvPr id="87" name="Flowchart: Extract 127">
            <a:extLst>
              <a:ext uri="{FF2B5EF4-FFF2-40B4-BE49-F238E27FC236}">
                <a16:creationId xmlns:a16="http://schemas.microsoft.com/office/drawing/2014/main" id="{B08C2FCF-85E7-FA40-96BB-F5C1FC9322E3}"/>
              </a:ext>
            </a:extLst>
          </p:cNvPr>
          <p:cNvSpPr/>
          <p:nvPr/>
        </p:nvSpPr>
        <p:spPr>
          <a:xfrm rot="10800000" flipV="1">
            <a:off x="6713673" y="6450532"/>
            <a:ext cx="152401" cy="152400"/>
          </a:xfrm>
          <a:prstGeom prst="flowChartExtra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venir Next" panose="020B0503020202020204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4D0B31E8-496B-2047-9E62-DB5D98E30760}"/>
              </a:ext>
            </a:extLst>
          </p:cNvPr>
          <p:cNvSpPr txBox="1"/>
          <p:nvPr/>
        </p:nvSpPr>
        <p:spPr>
          <a:xfrm>
            <a:off x="6913719" y="6450652"/>
            <a:ext cx="16002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333333"/>
                </a:solidFill>
                <a:latin typeface="Avenir Next" panose="020B0503020202020204" pitchFamily="34" charset="0"/>
              </a:rPr>
              <a:t>= Non-product project</a:t>
            </a:r>
          </a:p>
        </p:txBody>
      </p:sp>
      <p:sp>
        <p:nvSpPr>
          <p:cNvPr id="89" name="Oval 38">
            <a:extLst>
              <a:ext uri="{FF2B5EF4-FFF2-40B4-BE49-F238E27FC236}">
                <a16:creationId xmlns:a16="http://schemas.microsoft.com/office/drawing/2014/main" id="{F6522E08-37C0-3146-A4C3-FF188D64D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169" y="5987603"/>
            <a:ext cx="3048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0C0C0C"/>
                </a:solidFill>
                <a:latin typeface="Avenir Next" panose="020B0503020202020204" pitchFamily="34" charset="0"/>
              </a:rPr>
              <a:t>EU</a:t>
            </a:r>
          </a:p>
        </p:txBody>
      </p:sp>
      <p:sp>
        <p:nvSpPr>
          <p:cNvPr id="90" name="Oval 38">
            <a:extLst>
              <a:ext uri="{FF2B5EF4-FFF2-40B4-BE49-F238E27FC236}">
                <a16:creationId xmlns:a16="http://schemas.microsoft.com/office/drawing/2014/main" id="{C5D5DE1D-AF41-A942-8CBA-1DE8DE7D4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369" y="5987603"/>
            <a:ext cx="304800" cy="228600"/>
          </a:xfrm>
          <a:prstGeom prst="ellipse">
            <a:avLst/>
          </a:prstGeom>
          <a:solidFill>
            <a:srgbClr val="00B0F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0C0C0C"/>
                </a:solidFill>
                <a:latin typeface="Avenir Next" panose="020B0503020202020204" pitchFamily="34" charset="0"/>
              </a:rPr>
              <a:t>LA</a:t>
            </a:r>
          </a:p>
        </p:txBody>
      </p:sp>
      <p:sp>
        <p:nvSpPr>
          <p:cNvPr id="91" name="Oval 38">
            <a:extLst>
              <a:ext uri="{FF2B5EF4-FFF2-40B4-BE49-F238E27FC236}">
                <a16:creationId xmlns:a16="http://schemas.microsoft.com/office/drawing/2014/main" id="{4271B2C3-CF26-CB4D-A706-F9B5B721A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169" y="5759003"/>
            <a:ext cx="304800" cy="228600"/>
          </a:xfrm>
          <a:prstGeom prst="ellipse">
            <a:avLst/>
          </a:prstGeom>
          <a:solidFill>
            <a:srgbClr val="00B05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0C0C0C"/>
                </a:solidFill>
                <a:latin typeface="Avenir Next" panose="020B0503020202020204" pitchFamily="34" charset="0"/>
              </a:rPr>
              <a:t>NA</a:t>
            </a:r>
          </a:p>
        </p:txBody>
      </p:sp>
      <p:sp>
        <p:nvSpPr>
          <p:cNvPr id="92" name="Oval 38">
            <a:extLst>
              <a:ext uri="{FF2B5EF4-FFF2-40B4-BE49-F238E27FC236}">
                <a16:creationId xmlns:a16="http://schemas.microsoft.com/office/drawing/2014/main" id="{D54C3062-63E7-4D49-98C5-645127CCA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369" y="5759003"/>
            <a:ext cx="304800" cy="228600"/>
          </a:xfrm>
          <a:prstGeom prst="ellipse">
            <a:avLst/>
          </a:prstGeom>
          <a:solidFill>
            <a:srgbClr val="FFFF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rgbClr val="0C0C0C"/>
                </a:solidFill>
                <a:latin typeface="Avenir Next" panose="020B0503020202020204" pitchFamily="34" charset="0"/>
              </a:rPr>
              <a:t>Asia</a:t>
            </a:r>
          </a:p>
        </p:txBody>
      </p:sp>
      <p:sp>
        <p:nvSpPr>
          <p:cNvPr id="93" name="Oval 38">
            <a:extLst>
              <a:ext uri="{FF2B5EF4-FFF2-40B4-BE49-F238E27FC236}">
                <a16:creationId xmlns:a16="http://schemas.microsoft.com/office/drawing/2014/main" id="{D7B891C0-E730-794D-A780-908AF69DC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369" y="6216202"/>
            <a:ext cx="476312" cy="304911"/>
          </a:xfrm>
          <a:prstGeom prst="ellipse">
            <a:avLst/>
          </a:prstGeom>
          <a:solidFill>
            <a:srgbClr val="7030A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0C0C0C"/>
                </a:solidFill>
                <a:latin typeface="Avenir Next" panose="020B0503020202020204" pitchFamily="34" charset="0"/>
              </a:rPr>
              <a:t>Global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17F866F5-8911-2046-A6A2-E6E5B61C344E}"/>
              </a:ext>
            </a:extLst>
          </p:cNvPr>
          <p:cNvSpPr txBox="1"/>
          <p:nvPr/>
        </p:nvSpPr>
        <p:spPr>
          <a:xfrm>
            <a:off x="6526369" y="1307137"/>
            <a:ext cx="1835150" cy="184666"/>
          </a:xfrm>
          <a:prstGeom prst="rect">
            <a:avLst/>
          </a:prstGeom>
          <a:solidFill>
            <a:schemeClr val="accent1">
              <a:lumMod val="25000"/>
              <a:lumOff val="75000"/>
            </a:schemeClr>
          </a:solidFill>
          <a:ln>
            <a:solidFill>
              <a:schemeClr val="tx1"/>
            </a:solidFill>
          </a:ln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333333"/>
                </a:solidFill>
                <a:latin typeface="Avenir Next" panose="020B0503020202020204" pitchFamily="34" charset="0"/>
              </a:rPr>
              <a:t>3. NEW TO THE WORLD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BFB7299E-4540-5A49-9F2A-0F67D7A5CA67}"/>
              </a:ext>
            </a:extLst>
          </p:cNvPr>
          <p:cNvSpPr txBox="1"/>
          <p:nvPr/>
        </p:nvSpPr>
        <p:spPr>
          <a:xfrm>
            <a:off x="2640169" y="1307137"/>
            <a:ext cx="2057400" cy="369332"/>
          </a:xfrm>
          <a:prstGeom prst="rect">
            <a:avLst/>
          </a:prstGeom>
          <a:solidFill>
            <a:schemeClr val="accent1">
              <a:lumMod val="25000"/>
              <a:lumOff val="75000"/>
            </a:schemeClr>
          </a:solidFill>
          <a:ln>
            <a:solidFill>
              <a:schemeClr val="tx1"/>
            </a:solidFill>
          </a:ln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333333"/>
                </a:solidFill>
                <a:latin typeface="Avenir Next" panose="020B0503020202020204" pitchFamily="34" charset="0"/>
              </a:rPr>
              <a:t>2. EXPAND BEYOND THE CORE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74ED34FC-9ABC-AB40-A1DE-AC5258DA7FCE}"/>
              </a:ext>
            </a:extLst>
          </p:cNvPr>
          <p:cNvSpPr txBox="1"/>
          <p:nvPr/>
        </p:nvSpPr>
        <p:spPr>
          <a:xfrm>
            <a:off x="2640169" y="3396803"/>
            <a:ext cx="2057400" cy="184666"/>
          </a:xfrm>
          <a:prstGeom prst="rect">
            <a:avLst/>
          </a:prstGeom>
          <a:solidFill>
            <a:schemeClr val="accent1">
              <a:lumMod val="25000"/>
              <a:lumOff val="75000"/>
            </a:schemeClr>
          </a:solidFill>
          <a:ln>
            <a:solidFill>
              <a:schemeClr val="tx1"/>
            </a:solidFill>
          </a:ln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333333"/>
                </a:solidFill>
                <a:latin typeface="Avenir Next" panose="020B0503020202020204" pitchFamily="34" charset="0"/>
              </a:rPr>
              <a:t>1. EXISTING BUSINESS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EDEB2A2-369C-EE46-AB11-120327C1D9D3}"/>
              </a:ext>
            </a:extLst>
          </p:cNvPr>
          <p:cNvSpPr txBox="1"/>
          <p:nvPr/>
        </p:nvSpPr>
        <p:spPr>
          <a:xfrm>
            <a:off x="6450169" y="3396803"/>
            <a:ext cx="2057400" cy="184666"/>
          </a:xfrm>
          <a:prstGeom prst="rect">
            <a:avLst/>
          </a:prstGeom>
          <a:solidFill>
            <a:schemeClr val="accent1">
              <a:lumMod val="25000"/>
              <a:lumOff val="75000"/>
            </a:schemeClr>
          </a:solidFill>
          <a:ln>
            <a:solidFill>
              <a:schemeClr val="tx1"/>
            </a:solidFill>
          </a:ln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 lIns="0" tIns="0" rIns="0" bIns="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333333"/>
                </a:solidFill>
                <a:latin typeface="Avenir Next" panose="020B0503020202020204" pitchFamily="34" charset="0"/>
              </a:rPr>
              <a:t>4. NEW BUSINESS MODEL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B7D1E782-13C5-A444-A642-932E7CBEBA35}"/>
              </a:ext>
            </a:extLst>
          </p:cNvPr>
          <p:cNvSpPr txBox="1"/>
          <p:nvPr/>
        </p:nvSpPr>
        <p:spPr>
          <a:xfrm>
            <a:off x="8744731" y="6450652"/>
            <a:ext cx="16002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333333"/>
                </a:solidFill>
                <a:latin typeface="Avenir Next" panose="020B0503020202020204" pitchFamily="34" charset="0"/>
              </a:rPr>
              <a:t>= Products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BB17B4E-1767-6340-8873-AAB5FB2CCA1B}"/>
              </a:ext>
            </a:extLst>
          </p:cNvPr>
          <p:cNvSpPr/>
          <p:nvPr/>
        </p:nvSpPr>
        <p:spPr>
          <a:xfrm>
            <a:off x="8483008" y="6442714"/>
            <a:ext cx="169872" cy="16927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venir Next" panose="020B0503020202020204" pitchFamily="34" charset="0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972C621B-3DAC-D84B-9419-89A9D49D3184}"/>
              </a:ext>
            </a:extLst>
          </p:cNvPr>
          <p:cNvSpPr txBox="1"/>
          <p:nvPr/>
        </p:nvSpPr>
        <p:spPr>
          <a:xfrm>
            <a:off x="841420" y="6527352"/>
            <a:ext cx="16002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333333"/>
                </a:solidFill>
                <a:latin typeface="Avenir Next" panose="020B0503020202020204" pitchFamily="34" charset="0"/>
              </a:rPr>
              <a:t>Geography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A3BD4188-B6B5-2546-9190-45A5CB6D0A22}"/>
              </a:ext>
            </a:extLst>
          </p:cNvPr>
          <p:cNvSpPr txBox="1"/>
          <p:nvPr/>
        </p:nvSpPr>
        <p:spPr>
          <a:xfrm>
            <a:off x="7358219" y="4196903"/>
            <a:ext cx="16002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333333"/>
                </a:solidFill>
                <a:latin typeface="Avenir Next" panose="020B0503020202020204" pitchFamily="34" charset="0"/>
              </a:rPr>
              <a:t>Project name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65DF1C60-D4C2-6C4B-8732-F763B59C5D5C}"/>
              </a:ext>
            </a:extLst>
          </p:cNvPr>
          <p:cNvSpPr txBox="1"/>
          <p:nvPr/>
        </p:nvSpPr>
        <p:spPr>
          <a:xfrm>
            <a:off x="6412069" y="2558594"/>
            <a:ext cx="16002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333333"/>
                </a:solidFill>
                <a:latin typeface="Avenir Next" panose="020B0503020202020204" pitchFamily="34" charset="0"/>
              </a:rPr>
              <a:t>Project name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0D54B761-4EB3-9048-92B0-C1E578D16522}"/>
              </a:ext>
            </a:extLst>
          </p:cNvPr>
          <p:cNvSpPr txBox="1"/>
          <p:nvPr/>
        </p:nvSpPr>
        <p:spPr>
          <a:xfrm>
            <a:off x="1736184" y="2003839"/>
            <a:ext cx="94945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333333"/>
                </a:solidFill>
                <a:latin typeface="Avenir Next" panose="020B0503020202020204" pitchFamily="34" charset="0"/>
              </a:rPr>
              <a:t>Project name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8B64E9D-874E-5B43-BBB4-4506FBEA6533}"/>
              </a:ext>
            </a:extLst>
          </p:cNvPr>
          <p:cNvSpPr txBox="1"/>
          <p:nvPr/>
        </p:nvSpPr>
        <p:spPr>
          <a:xfrm>
            <a:off x="3040809" y="4401243"/>
            <a:ext cx="16002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333333"/>
                </a:solidFill>
                <a:latin typeface="Avenir Next" panose="020B0503020202020204" pitchFamily="34" charset="0"/>
              </a:rPr>
              <a:t>Project name</a:t>
            </a:r>
          </a:p>
        </p:txBody>
      </p:sp>
    </p:spTree>
    <p:extLst>
      <p:ext uri="{BB962C8B-B14F-4D97-AF65-F5344CB8AC3E}">
        <p14:creationId xmlns:p14="http://schemas.microsoft.com/office/powerpoint/2010/main" val="1384009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5" y="0"/>
            <a:ext cx="11468590" cy="1325563"/>
          </a:xfrm>
        </p:spPr>
        <p:txBody>
          <a:bodyPr>
            <a:normAutofit/>
          </a:bodyPr>
          <a:lstStyle/>
          <a:p>
            <a:r>
              <a:rPr lang="en-US" sz="3400" b="1" dirty="0">
                <a:latin typeface="Avenir Next" panose="020B0503020202020204" pitchFamily="34" charset="0"/>
              </a:rPr>
              <a:t>Mapping Out the Innovation Portfolio (Project Status)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997898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8" name="Picture 67" descr="A picture containing shape&#10;&#10;Description automatically generated">
            <a:extLst>
              <a:ext uri="{FF2B5EF4-FFF2-40B4-BE49-F238E27FC236}">
                <a16:creationId xmlns:a16="http://schemas.microsoft.com/office/drawing/2014/main" id="{FCFD2484-8020-EF4A-B833-16EC673C4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sp>
        <p:nvSpPr>
          <p:cNvPr id="87" name="Flowchart: Extract 127">
            <a:extLst>
              <a:ext uri="{FF2B5EF4-FFF2-40B4-BE49-F238E27FC236}">
                <a16:creationId xmlns:a16="http://schemas.microsoft.com/office/drawing/2014/main" id="{B08C2FCF-85E7-FA40-96BB-F5C1FC9322E3}"/>
              </a:ext>
            </a:extLst>
          </p:cNvPr>
          <p:cNvSpPr/>
          <p:nvPr/>
        </p:nvSpPr>
        <p:spPr>
          <a:xfrm rot="10800000" flipV="1">
            <a:off x="6713673" y="6589689"/>
            <a:ext cx="152401" cy="152400"/>
          </a:xfrm>
          <a:prstGeom prst="flowChartExtra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venir Roman" panose="02000503020000020003" pitchFamily="2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4D0B31E8-496B-2047-9E62-DB5D98E30760}"/>
              </a:ext>
            </a:extLst>
          </p:cNvPr>
          <p:cNvSpPr txBox="1"/>
          <p:nvPr/>
        </p:nvSpPr>
        <p:spPr>
          <a:xfrm>
            <a:off x="6913719" y="6589809"/>
            <a:ext cx="16002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333333"/>
                </a:solidFill>
                <a:latin typeface="Avenir Roman" panose="02000503020000020003" pitchFamily="2" charset="0"/>
              </a:rPr>
              <a:t>= Non-product project</a:t>
            </a:r>
          </a:p>
        </p:txBody>
      </p:sp>
      <p:sp>
        <p:nvSpPr>
          <p:cNvPr id="89" name="Oval 38">
            <a:extLst>
              <a:ext uri="{FF2B5EF4-FFF2-40B4-BE49-F238E27FC236}">
                <a16:creationId xmlns:a16="http://schemas.microsoft.com/office/drawing/2014/main" id="{F6522E08-37C0-3146-A4C3-FF188D64D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169" y="5987603"/>
            <a:ext cx="3048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0C0C0C"/>
                </a:solidFill>
                <a:latin typeface="Avenir Roman" panose="02000503020000020003" pitchFamily="2" charset="0"/>
              </a:rPr>
              <a:t>EU</a:t>
            </a:r>
          </a:p>
        </p:txBody>
      </p:sp>
      <p:sp>
        <p:nvSpPr>
          <p:cNvPr id="90" name="Oval 38">
            <a:extLst>
              <a:ext uri="{FF2B5EF4-FFF2-40B4-BE49-F238E27FC236}">
                <a16:creationId xmlns:a16="http://schemas.microsoft.com/office/drawing/2014/main" id="{C5D5DE1D-AF41-A942-8CBA-1DE8DE7D4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369" y="5987603"/>
            <a:ext cx="304800" cy="228600"/>
          </a:xfrm>
          <a:prstGeom prst="ellipse">
            <a:avLst/>
          </a:prstGeom>
          <a:solidFill>
            <a:srgbClr val="00B0F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0C0C0C"/>
                </a:solidFill>
                <a:latin typeface="Avenir Roman" panose="02000503020000020003" pitchFamily="2" charset="0"/>
              </a:rPr>
              <a:t>LA</a:t>
            </a:r>
          </a:p>
        </p:txBody>
      </p:sp>
      <p:sp>
        <p:nvSpPr>
          <p:cNvPr id="91" name="Oval 38">
            <a:extLst>
              <a:ext uri="{FF2B5EF4-FFF2-40B4-BE49-F238E27FC236}">
                <a16:creationId xmlns:a16="http://schemas.microsoft.com/office/drawing/2014/main" id="{4271B2C3-CF26-CB4D-A706-F9B5B721A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169" y="5759003"/>
            <a:ext cx="304800" cy="228600"/>
          </a:xfrm>
          <a:prstGeom prst="ellipse">
            <a:avLst/>
          </a:prstGeom>
          <a:solidFill>
            <a:srgbClr val="00B05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0C0C0C"/>
                </a:solidFill>
                <a:latin typeface="Avenir Roman" panose="02000503020000020003" pitchFamily="2" charset="0"/>
              </a:rPr>
              <a:t>NA</a:t>
            </a:r>
          </a:p>
        </p:txBody>
      </p:sp>
      <p:sp>
        <p:nvSpPr>
          <p:cNvPr id="92" name="Oval 38">
            <a:extLst>
              <a:ext uri="{FF2B5EF4-FFF2-40B4-BE49-F238E27FC236}">
                <a16:creationId xmlns:a16="http://schemas.microsoft.com/office/drawing/2014/main" id="{D54C3062-63E7-4D49-98C5-645127CCA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369" y="5759003"/>
            <a:ext cx="304800" cy="228600"/>
          </a:xfrm>
          <a:prstGeom prst="ellipse">
            <a:avLst/>
          </a:prstGeom>
          <a:solidFill>
            <a:srgbClr val="FFFF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rgbClr val="0C0C0C"/>
                </a:solidFill>
                <a:latin typeface="Avenir Roman" panose="02000503020000020003" pitchFamily="2" charset="0"/>
              </a:rPr>
              <a:t>Asia</a:t>
            </a:r>
          </a:p>
        </p:txBody>
      </p:sp>
      <p:sp>
        <p:nvSpPr>
          <p:cNvPr id="93" name="Oval 38">
            <a:extLst>
              <a:ext uri="{FF2B5EF4-FFF2-40B4-BE49-F238E27FC236}">
                <a16:creationId xmlns:a16="http://schemas.microsoft.com/office/drawing/2014/main" id="{D7B891C0-E730-794D-A780-908AF69DC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369" y="6216202"/>
            <a:ext cx="476312" cy="304911"/>
          </a:xfrm>
          <a:prstGeom prst="ellipse">
            <a:avLst/>
          </a:prstGeom>
          <a:solidFill>
            <a:srgbClr val="7030A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0C0C0C"/>
                </a:solidFill>
                <a:latin typeface="Avenir Roman" panose="02000503020000020003" pitchFamily="2" charset="0"/>
              </a:rPr>
              <a:t>Global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B7D1E782-13C5-A444-A642-932E7CBEBA35}"/>
              </a:ext>
            </a:extLst>
          </p:cNvPr>
          <p:cNvSpPr txBox="1"/>
          <p:nvPr/>
        </p:nvSpPr>
        <p:spPr>
          <a:xfrm>
            <a:off x="8744731" y="6589809"/>
            <a:ext cx="16002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333333"/>
                </a:solidFill>
                <a:latin typeface="Avenir Next" panose="020B0503020202020204" pitchFamily="34" charset="0"/>
              </a:rPr>
              <a:t>= Products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BB17B4E-1767-6340-8873-AAB5FB2CCA1B}"/>
              </a:ext>
            </a:extLst>
          </p:cNvPr>
          <p:cNvSpPr/>
          <p:nvPr/>
        </p:nvSpPr>
        <p:spPr>
          <a:xfrm>
            <a:off x="8483008" y="6581871"/>
            <a:ext cx="169872" cy="16927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venir Roman" panose="02000503020000020003" pitchFamily="2" charset="0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972C621B-3DAC-D84B-9419-89A9D49D3184}"/>
              </a:ext>
            </a:extLst>
          </p:cNvPr>
          <p:cNvSpPr txBox="1"/>
          <p:nvPr/>
        </p:nvSpPr>
        <p:spPr>
          <a:xfrm>
            <a:off x="841420" y="6527352"/>
            <a:ext cx="16002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333333"/>
                </a:solidFill>
                <a:latin typeface="Avenir Roman" panose="02000503020000020003" pitchFamily="2" charset="0"/>
              </a:rPr>
              <a:t>Geography</a:t>
            </a:r>
          </a:p>
        </p:txBody>
      </p:sp>
      <p:sp>
        <p:nvSpPr>
          <p:cNvPr id="58" name="Rectangle 32">
            <a:extLst>
              <a:ext uri="{FF2B5EF4-FFF2-40B4-BE49-F238E27FC236}">
                <a16:creationId xmlns:a16="http://schemas.microsoft.com/office/drawing/2014/main" id="{FD417F61-F14C-8D44-81F0-0B4C38888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975" y="1019577"/>
            <a:ext cx="7467600" cy="471963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FFFFFF"/>
              </a:solidFill>
              <a:latin typeface="Avenir Roman" panose="02000503020000020003" pitchFamily="2" charset="0"/>
            </a:endParaRPr>
          </a:p>
        </p:txBody>
      </p:sp>
      <p:sp>
        <p:nvSpPr>
          <p:cNvPr id="59" name="TextBox 38">
            <a:extLst>
              <a:ext uri="{FF2B5EF4-FFF2-40B4-BE49-F238E27FC236}">
                <a16:creationId xmlns:a16="http://schemas.microsoft.com/office/drawing/2014/main" id="{2C52BE43-D5F7-374A-9A71-72D953F8C71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930204" y="1866916"/>
            <a:ext cx="81624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FFFF"/>
                </a:solidFill>
                <a:latin typeface="Avenir Roman" panose="02000503020000020003" pitchFamily="2" charset="0"/>
              </a:rPr>
              <a:t>TRENDY</a:t>
            </a:r>
          </a:p>
        </p:txBody>
      </p:sp>
      <p:sp>
        <p:nvSpPr>
          <p:cNvPr id="61" name="TextBox 39">
            <a:extLst>
              <a:ext uri="{FF2B5EF4-FFF2-40B4-BE49-F238E27FC236}">
                <a16:creationId xmlns:a16="http://schemas.microsoft.com/office/drawing/2014/main" id="{F977A34F-E090-A345-813B-046AD3371E7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664751" y="4626795"/>
            <a:ext cx="137255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rgbClr val="FFFFFF"/>
                </a:solidFill>
                <a:latin typeface="Avenir Roman" panose="02000503020000020003" pitchFamily="2" charset="0"/>
              </a:rPr>
              <a:t>CONSERVATIVE</a:t>
            </a:r>
          </a:p>
        </p:txBody>
      </p:sp>
      <p:cxnSp>
        <p:nvCxnSpPr>
          <p:cNvPr id="62" name="Straight Arrow Connector 45">
            <a:extLst>
              <a:ext uri="{FF2B5EF4-FFF2-40B4-BE49-F238E27FC236}">
                <a16:creationId xmlns:a16="http://schemas.microsoft.com/office/drawing/2014/main" id="{98951435-8989-AD49-85DA-2AA4683A820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08975" y="5743977"/>
            <a:ext cx="7848600" cy="1588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3" name="Straight Arrow Connector 45">
            <a:extLst>
              <a:ext uri="{FF2B5EF4-FFF2-40B4-BE49-F238E27FC236}">
                <a16:creationId xmlns:a16="http://schemas.microsoft.com/office/drawing/2014/main" id="{2B9F3D63-D920-5F41-B261-489DC4249945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-853225" y="3381794"/>
            <a:ext cx="4724400" cy="3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64" name="Text Box 13">
            <a:extLst>
              <a:ext uri="{FF2B5EF4-FFF2-40B4-BE49-F238E27FC236}">
                <a16:creationId xmlns:a16="http://schemas.microsoft.com/office/drawing/2014/main" id="{C95C513A-DCAA-DC4A-8579-0851FC559D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779" y="1019577"/>
            <a:ext cx="760001" cy="1938992"/>
          </a:xfrm>
          <a:prstGeom prst="rect">
            <a:avLst/>
          </a:prstGeom>
          <a:solidFill>
            <a:srgbClr val="EAEAEA"/>
          </a:solidFill>
          <a:ln w="9525">
            <a:solidFill>
              <a:srgbClr val="4D4D4D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1200" dirty="0">
              <a:solidFill>
                <a:srgbClr val="0C0C0C"/>
              </a:solidFill>
              <a:latin typeface="Avenir Roman" panose="02000503020000020003" pitchFamily="2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1200" dirty="0">
                <a:solidFill>
                  <a:srgbClr val="0C0C0C"/>
                </a:solidFill>
                <a:latin typeface="Avenir Roman" panose="02000503020000020003" pitchFamily="2" charset="0"/>
              </a:rPr>
              <a:t>Expand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1200" dirty="0">
                <a:solidFill>
                  <a:srgbClr val="0C0C0C"/>
                </a:solidFill>
                <a:latin typeface="Avenir Roman" panose="02000503020000020003" pitchFamily="2" charset="0"/>
              </a:rPr>
              <a:t>Beyond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1200" dirty="0">
                <a:solidFill>
                  <a:srgbClr val="0C0C0C"/>
                </a:solidFill>
                <a:latin typeface="Avenir Roman" panose="02000503020000020003" pitchFamily="2" charset="0"/>
              </a:rPr>
              <a:t>the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1200" dirty="0">
                <a:solidFill>
                  <a:srgbClr val="0C0C0C"/>
                </a:solidFill>
                <a:latin typeface="Avenir Roman" panose="02000503020000020003" pitchFamily="2" charset="0"/>
              </a:rPr>
              <a:t>Core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1200" dirty="0">
              <a:solidFill>
                <a:srgbClr val="0C0C0C"/>
              </a:solidFill>
              <a:latin typeface="Avenir Roman" panose="02000503020000020003" pitchFamily="2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1200" dirty="0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sp>
        <p:nvSpPr>
          <p:cNvPr id="65" name="Text Box 14">
            <a:extLst>
              <a:ext uri="{FF2B5EF4-FFF2-40B4-BE49-F238E27FC236}">
                <a16:creationId xmlns:a16="http://schemas.microsoft.com/office/drawing/2014/main" id="{9691A486-0C22-AC45-9737-425A3E712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419" y="2815731"/>
            <a:ext cx="768354" cy="1477328"/>
          </a:xfrm>
          <a:prstGeom prst="rect">
            <a:avLst/>
          </a:prstGeom>
          <a:solidFill>
            <a:srgbClr val="EAEAEA"/>
          </a:solidFill>
          <a:ln w="9525">
            <a:solidFill>
              <a:srgbClr val="4D4D4D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1200" dirty="0">
              <a:solidFill>
                <a:srgbClr val="0C0C0C"/>
              </a:solidFill>
              <a:latin typeface="Avenir Roman" panose="02000503020000020003" pitchFamily="2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1200" dirty="0">
                <a:solidFill>
                  <a:srgbClr val="0C0C0C"/>
                </a:solidFill>
                <a:latin typeface="Avenir Roman" panose="02000503020000020003" pitchFamily="2" charset="0"/>
              </a:rPr>
              <a:t>Extend the Core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1200" dirty="0">
              <a:solidFill>
                <a:srgbClr val="0C0C0C"/>
              </a:solidFill>
              <a:latin typeface="Avenir Roman" panose="02000503020000020003" pitchFamily="2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1200" dirty="0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sp>
        <p:nvSpPr>
          <p:cNvPr id="67" name="Text Box 12">
            <a:extLst>
              <a:ext uri="{FF2B5EF4-FFF2-40B4-BE49-F238E27FC236}">
                <a16:creationId xmlns:a16="http://schemas.microsoft.com/office/drawing/2014/main" id="{A1199E47-A905-CD49-84E9-11A66EEAD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779" y="4296178"/>
            <a:ext cx="760001" cy="1384995"/>
          </a:xfrm>
          <a:prstGeom prst="rect">
            <a:avLst/>
          </a:prstGeom>
          <a:solidFill>
            <a:srgbClr val="EAEAEA"/>
          </a:solidFill>
          <a:ln w="9525">
            <a:solidFill>
              <a:srgbClr val="4D4D4D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1200" dirty="0">
              <a:solidFill>
                <a:srgbClr val="0C0C0C"/>
              </a:solidFill>
              <a:latin typeface="Avenir Roman" panose="02000503020000020003" pitchFamily="2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1200" dirty="0">
              <a:solidFill>
                <a:srgbClr val="0C0C0C"/>
              </a:solidFill>
              <a:latin typeface="Avenir Roman" panose="02000503020000020003" pitchFamily="2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1200" dirty="0">
                <a:solidFill>
                  <a:srgbClr val="0C0C0C"/>
                </a:solidFill>
                <a:latin typeface="Avenir Roman" panose="02000503020000020003" pitchFamily="2" charset="0"/>
              </a:rPr>
              <a:t>Core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1200" dirty="0">
              <a:solidFill>
                <a:srgbClr val="0C0C0C"/>
              </a:solidFill>
              <a:latin typeface="Avenir Roman" panose="02000503020000020003" pitchFamily="2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sz="1200" dirty="0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503D5898-6750-3844-BE2F-5C2457BD11A8}"/>
              </a:ext>
            </a:extLst>
          </p:cNvPr>
          <p:cNvCxnSpPr/>
          <p:nvPr/>
        </p:nvCxnSpPr>
        <p:spPr>
          <a:xfrm>
            <a:off x="1737575" y="2848377"/>
            <a:ext cx="6711950" cy="1588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38">
            <a:extLst>
              <a:ext uri="{FF2B5EF4-FFF2-40B4-BE49-F238E27FC236}">
                <a16:creationId xmlns:a16="http://schemas.microsoft.com/office/drawing/2014/main" id="{6CBFA796-C27D-1B4C-A124-992C885B8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8375" y="4524777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 dirty="0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sp>
        <p:nvSpPr>
          <p:cNvPr id="80" name="Oval 38">
            <a:extLst>
              <a:ext uri="{FF2B5EF4-FFF2-40B4-BE49-F238E27FC236}">
                <a16:creationId xmlns:a16="http://schemas.microsoft.com/office/drawing/2014/main" id="{B49CD8E9-7078-FB43-BD07-1D1A8768F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175" y="4981977"/>
            <a:ext cx="228600" cy="228600"/>
          </a:xfrm>
          <a:prstGeom prst="ellipse">
            <a:avLst/>
          </a:prstGeom>
          <a:solidFill>
            <a:srgbClr val="00B05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sp>
        <p:nvSpPr>
          <p:cNvPr id="81" name="Oval 38">
            <a:extLst>
              <a:ext uri="{FF2B5EF4-FFF2-40B4-BE49-F238E27FC236}">
                <a16:creationId xmlns:a16="http://schemas.microsoft.com/office/drawing/2014/main" id="{9E4627D0-B034-9E4D-A169-CE0C66772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2375" y="2314958"/>
            <a:ext cx="228600" cy="228600"/>
          </a:xfrm>
          <a:prstGeom prst="ellipse">
            <a:avLst/>
          </a:prstGeom>
          <a:solidFill>
            <a:schemeClr val="accent1">
              <a:lumMod val="50000"/>
              <a:lumOff val="50000"/>
              <a:alpha val="31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sp>
        <p:nvSpPr>
          <p:cNvPr id="82" name="Oval 38">
            <a:extLst>
              <a:ext uri="{FF2B5EF4-FFF2-40B4-BE49-F238E27FC236}">
                <a16:creationId xmlns:a16="http://schemas.microsoft.com/office/drawing/2014/main" id="{BFF93885-0E86-6044-A0EA-C9C1FC306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975" y="4410477"/>
            <a:ext cx="228600" cy="228600"/>
          </a:xfrm>
          <a:prstGeom prst="ellipse">
            <a:avLst/>
          </a:prstGeom>
          <a:solidFill>
            <a:schemeClr val="accent1">
              <a:lumMod val="50000"/>
              <a:lumOff val="50000"/>
              <a:alpha val="31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sp>
        <p:nvSpPr>
          <p:cNvPr id="83" name="Oval 38">
            <a:extLst>
              <a:ext uri="{FF2B5EF4-FFF2-40B4-BE49-F238E27FC236}">
                <a16:creationId xmlns:a16="http://schemas.microsoft.com/office/drawing/2014/main" id="{3DD8ED8D-2096-AF43-B2DF-86CB35ADF8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8575" y="5210577"/>
            <a:ext cx="228600" cy="228600"/>
          </a:xfrm>
          <a:prstGeom prst="ellipse">
            <a:avLst/>
          </a:prstGeom>
          <a:solidFill>
            <a:schemeClr val="accent1">
              <a:lumMod val="50000"/>
              <a:lumOff val="50000"/>
              <a:alpha val="31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sp>
        <p:nvSpPr>
          <p:cNvPr id="84" name="Oval 38">
            <a:extLst>
              <a:ext uri="{FF2B5EF4-FFF2-40B4-BE49-F238E27FC236}">
                <a16:creationId xmlns:a16="http://schemas.microsoft.com/office/drawing/2014/main" id="{C14D2F2F-3DEF-3541-8F4F-F275AD2CD3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8775" y="1171977"/>
            <a:ext cx="228600" cy="228600"/>
          </a:xfrm>
          <a:prstGeom prst="ellipse">
            <a:avLst/>
          </a:prstGeom>
          <a:solidFill>
            <a:schemeClr val="accent1">
              <a:lumMod val="50000"/>
              <a:lumOff val="50000"/>
              <a:alpha val="31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sp>
        <p:nvSpPr>
          <p:cNvPr id="86" name="Oval 38">
            <a:extLst>
              <a:ext uri="{FF2B5EF4-FFF2-40B4-BE49-F238E27FC236}">
                <a16:creationId xmlns:a16="http://schemas.microsoft.com/office/drawing/2014/main" id="{BE54214B-1834-0B4F-993E-242289F84F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7375" y="4829577"/>
            <a:ext cx="228600" cy="228600"/>
          </a:xfrm>
          <a:prstGeom prst="ellipse">
            <a:avLst/>
          </a:prstGeom>
          <a:solidFill>
            <a:srgbClr val="FFFF0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sp>
        <p:nvSpPr>
          <p:cNvPr id="94" name="Oval 38">
            <a:extLst>
              <a:ext uri="{FF2B5EF4-FFF2-40B4-BE49-F238E27FC236}">
                <a16:creationId xmlns:a16="http://schemas.microsoft.com/office/drawing/2014/main" id="{77A85341-48D2-6543-9E25-3FBB4C0D1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8637" y="3992171"/>
            <a:ext cx="228600" cy="228600"/>
          </a:xfrm>
          <a:prstGeom prst="ellipse">
            <a:avLst/>
          </a:prstGeom>
          <a:solidFill>
            <a:srgbClr val="FFFF0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E367341D-EBD7-5B4D-B01A-FE38F0E0C359}"/>
              </a:ext>
            </a:extLst>
          </p:cNvPr>
          <p:cNvCxnSpPr/>
          <p:nvPr/>
        </p:nvCxnSpPr>
        <p:spPr>
          <a:xfrm>
            <a:off x="1731226" y="4296177"/>
            <a:ext cx="6711950" cy="1588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Oval 38">
            <a:extLst>
              <a:ext uri="{FF2B5EF4-FFF2-40B4-BE49-F238E27FC236}">
                <a16:creationId xmlns:a16="http://schemas.microsoft.com/office/drawing/2014/main" id="{DB996E61-3A66-CE46-99FF-9271F2D01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4575" y="3381777"/>
            <a:ext cx="228600" cy="228600"/>
          </a:xfrm>
          <a:prstGeom prst="ellipse">
            <a:avLst/>
          </a:prstGeom>
          <a:solidFill>
            <a:srgbClr val="7030A0">
              <a:alpha val="50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 dirty="0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sp>
        <p:nvSpPr>
          <p:cNvPr id="97" name="Oval 38">
            <a:extLst>
              <a:ext uri="{FF2B5EF4-FFF2-40B4-BE49-F238E27FC236}">
                <a16:creationId xmlns:a16="http://schemas.microsoft.com/office/drawing/2014/main" id="{66F2DCA0-8CF6-B54F-A71D-297F770D8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0775" y="1552977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 dirty="0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sp>
        <p:nvSpPr>
          <p:cNvPr id="98" name="Oval 38">
            <a:extLst>
              <a:ext uri="{FF2B5EF4-FFF2-40B4-BE49-F238E27FC236}">
                <a16:creationId xmlns:a16="http://schemas.microsoft.com/office/drawing/2014/main" id="{FAFEABF8-5711-B84A-AD5F-E15421BEE1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975" y="1945645"/>
            <a:ext cx="228600" cy="228600"/>
          </a:xfrm>
          <a:prstGeom prst="ellipse">
            <a:avLst/>
          </a:prstGeom>
          <a:solidFill>
            <a:srgbClr val="FFFF0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sp>
        <p:nvSpPr>
          <p:cNvPr id="99" name="Oval 38">
            <a:extLst>
              <a:ext uri="{FF2B5EF4-FFF2-40B4-BE49-F238E27FC236}">
                <a16:creationId xmlns:a16="http://schemas.microsoft.com/office/drawing/2014/main" id="{16CAEE74-9BCA-F646-9095-ACA442CFF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1775" y="1552977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 dirty="0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sp>
        <p:nvSpPr>
          <p:cNvPr id="100" name="Oval 38">
            <a:extLst>
              <a:ext uri="{FF2B5EF4-FFF2-40B4-BE49-F238E27FC236}">
                <a16:creationId xmlns:a16="http://schemas.microsoft.com/office/drawing/2014/main" id="{887A2750-D0D8-434E-A7CD-791ED14A4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3375" y="3610377"/>
            <a:ext cx="228600" cy="228600"/>
          </a:xfrm>
          <a:prstGeom prst="ellipse">
            <a:avLst/>
          </a:prstGeom>
          <a:solidFill>
            <a:srgbClr val="00B05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sp>
        <p:nvSpPr>
          <p:cNvPr id="101" name="Flowchart: Extract 144">
            <a:extLst>
              <a:ext uri="{FF2B5EF4-FFF2-40B4-BE49-F238E27FC236}">
                <a16:creationId xmlns:a16="http://schemas.microsoft.com/office/drawing/2014/main" id="{512286B8-77E0-D440-8DE4-EA04FC8BCA21}"/>
              </a:ext>
            </a:extLst>
          </p:cNvPr>
          <p:cNvSpPr/>
          <p:nvPr/>
        </p:nvSpPr>
        <p:spPr>
          <a:xfrm>
            <a:off x="3032975" y="2086377"/>
            <a:ext cx="228600" cy="228600"/>
          </a:xfrm>
          <a:prstGeom prst="flowChartExtract">
            <a:avLst/>
          </a:prstGeom>
          <a:solidFill>
            <a:schemeClr val="accent1">
              <a:lumMod val="50000"/>
              <a:lumOff val="50000"/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venir Roman" panose="02000503020000020003" pitchFamily="2" charset="0"/>
            </a:endParaRPr>
          </a:p>
        </p:txBody>
      </p:sp>
      <p:sp>
        <p:nvSpPr>
          <p:cNvPr id="110" name="Oval 38">
            <a:extLst>
              <a:ext uri="{FF2B5EF4-FFF2-40B4-BE49-F238E27FC236}">
                <a16:creationId xmlns:a16="http://schemas.microsoft.com/office/drawing/2014/main" id="{368A19A5-FB9B-B145-AC93-CBC41C627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8375" y="3916765"/>
            <a:ext cx="228600" cy="228600"/>
          </a:xfrm>
          <a:prstGeom prst="ellipse">
            <a:avLst/>
          </a:prstGeom>
          <a:solidFill>
            <a:srgbClr val="FFFF0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sp>
        <p:nvSpPr>
          <p:cNvPr id="117" name="Flowchart: Extract 167">
            <a:extLst>
              <a:ext uri="{FF2B5EF4-FFF2-40B4-BE49-F238E27FC236}">
                <a16:creationId xmlns:a16="http://schemas.microsoft.com/office/drawing/2014/main" id="{3B8EC4C3-1B9C-624F-9788-CE9FB2B4B710}"/>
              </a:ext>
            </a:extLst>
          </p:cNvPr>
          <p:cNvSpPr/>
          <p:nvPr/>
        </p:nvSpPr>
        <p:spPr>
          <a:xfrm>
            <a:off x="3252050" y="1346996"/>
            <a:ext cx="228600" cy="228600"/>
          </a:xfrm>
          <a:prstGeom prst="flowChartExtra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venir Roman" panose="02000503020000020003" pitchFamily="2" charset="0"/>
            </a:endParaRPr>
          </a:p>
        </p:txBody>
      </p:sp>
      <p:sp>
        <p:nvSpPr>
          <p:cNvPr id="119" name="Flowchart: Extract 171">
            <a:extLst>
              <a:ext uri="{FF2B5EF4-FFF2-40B4-BE49-F238E27FC236}">
                <a16:creationId xmlns:a16="http://schemas.microsoft.com/office/drawing/2014/main" id="{D881A32F-5CC8-4E4E-B16B-350D3740EDC4}"/>
              </a:ext>
            </a:extLst>
          </p:cNvPr>
          <p:cNvSpPr/>
          <p:nvPr/>
        </p:nvSpPr>
        <p:spPr>
          <a:xfrm>
            <a:off x="2118575" y="2467377"/>
            <a:ext cx="228600" cy="228600"/>
          </a:xfrm>
          <a:prstGeom prst="flowChartExtract">
            <a:avLst/>
          </a:prstGeom>
          <a:solidFill>
            <a:srgbClr val="7030A0">
              <a:alpha val="50000"/>
            </a:srgbClr>
          </a:solidFill>
          <a:ln w="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venir Roman" panose="02000503020000020003" pitchFamily="2" charset="0"/>
            </a:endParaRPr>
          </a:p>
        </p:txBody>
      </p:sp>
      <p:sp>
        <p:nvSpPr>
          <p:cNvPr id="126" name="Flowchart: Extract 175">
            <a:extLst>
              <a:ext uri="{FF2B5EF4-FFF2-40B4-BE49-F238E27FC236}">
                <a16:creationId xmlns:a16="http://schemas.microsoft.com/office/drawing/2014/main" id="{DA994CED-62DD-4745-9827-F7F40C0B2590}"/>
              </a:ext>
            </a:extLst>
          </p:cNvPr>
          <p:cNvSpPr/>
          <p:nvPr/>
        </p:nvSpPr>
        <p:spPr>
          <a:xfrm>
            <a:off x="2842476" y="1107087"/>
            <a:ext cx="228600" cy="228600"/>
          </a:xfrm>
          <a:prstGeom prst="flowChartExtract">
            <a:avLst/>
          </a:prstGeom>
          <a:solidFill>
            <a:srgbClr val="7030A0">
              <a:alpha val="50000"/>
            </a:srgbClr>
          </a:solidFill>
          <a:ln w="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venir Roman" panose="02000503020000020003" pitchFamily="2" charset="0"/>
            </a:endParaRPr>
          </a:p>
        </p:txBody>
      </p:sp>
      <p:sp>
        <p:nvSpPr>
          <p:cNvPr id="127" name="Oval 38">
            <a:extLst>
              <a:ext uri="{FF2B5EF4-FFF2-40B4-BE49-F238E27FC236}">
                <a16:creationId xmlns:a16="http://schemas.microsoft.com/office/drawing/2014/main" id="{23223B46-F83E-BD4E-9D07-6F3B86A64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175" y="1506066"/>
            <a:ext cx="228600" cy="228600"/>
          </a:xfrm>
          <a:prstGeom prst="ellipse">
            <a:avLst/>
          </a:prstGeom>
          <a:solidFill>
            <a:schemeClr val="accent1">
              <a:lumMod val="50000"/>
              <a:lumOff val="50000"/>
              <a:alpha val="31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sp>
        <p:nvSpPr>
          <p:cNvPr id="135" name="Oval 38">
            <a:extLst>
              <a:ext uri="{FF2B5EF4-FFF2-40B4-BE49-F238E27FC236}">
                <a16:creationId xmlns:a16="http://schemas.microsoft.com/office/drawing/2014/main" id="{D0C38CAE-8293-E348-975E-8F6A066B7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2375" y="1171977"/>
            <a:ext cx="228600" cy="228600"/>
          </a:xfrm>
          <a:prstGeom prst="ellipse">
            <a:avLst/>
          </a:prstGeom>
          <a:solidFill>
            <a:srgbClr val="7030A0">
              <a:alpha val="5000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 dirty="0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sp>
        <p:nvSpPr>
          <p:cNvPr id="137" name="Oval 38">
            <a:extLst>
              <a:ext uri="{FF2B5EF4-FFF2-40B4-BE49-F238E27FC236}">
                <a16:creationId xmlns:a16="http://schemas.microsoft.com/office/drawing/2014/main" id="{9A592E36-34EC-244E-BACE-7A1D6A683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3375" y="3000777"/>
            <a:ext cx="228600" cy="228600"/>
          </a:xfrm>
          <a:prstGeom prst="ellipse">
            <a:avLst/>
          </a:prstGeom>
          <a:solidFill>
            <a:srgbClr val="00B05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sp>
        <p:nvSpPr>
          <p:cNvPr id="140" name="Oval 38">
            <a:extLst>
              <a:ext uri="{FF2B5EF4-FFF2-40B4-BE49-F238E27FC236}">
                <a16:creationId xmlns:a16="http://schemas.microsoft.com/office/drawing/2014/main" id="{B1EFD8A6-61D8-A84B-BFD9-5C27C870B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8375" y="2221138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 dirty="0">
              <a:solidFill>
                <a:srgbClr val="0C0C0C"/>
              </a:solidFill>
              <a:latin typeface="Avenir Roman" panose="02000503020000020003" pitchFamily="2" charset="0"/>
            </a:endParaRPr>
          </a:p>
        </p:txBody>
      </p:sp>
      <p:cxnSp>
        <p:nvCxnSpPr>
          <p:cNvPr id="142" name="Straight Arrow Connector 45">
            <a:extLst>
              <a:ext uri="{FF2B5EF4-FFF2-40B4-BE49-F238E27FC236}">
                <a16:creationId xmlns:a16="http://schemas.microsoft.com/office/drawing/2014/main" id="{4D8E9890-DE6F-7345-A226-C45FA438CB1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08975" y="5743977"/>
            <a:ext cx="7848600" cy="1588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43" name="AutoShape 8">
            <a:extLst>
              <a:ext uri="{FF2B5EF4-FFF2-40B4-BE49-F238E27FC236}">
                <a16:creationId xmlns:a16="http://schemas.microsoft.com/office/drawing/2014/main" id="{62725B40-F5E9-444F-A2BA-CFB3525EB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0347" y="5856542"/>
            <a:ext cx="1944688" cy="550862"/>
          </a:xfrm>
          <a:prstGeom prst="chevron">
            <a:avLst>
              <a:gd name="adj" fmla="val 88257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C0C0C"/>
                </a:solidFill>
                <a:latin typeface="Avenir Roman" panose="02000503020000020003" pitchFamily="2" charset="0"/>
              </a:rPr>
              <a:t>Deliver &amp;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C0C0C"/>
                </a:solidFill>
                <a:latin typeface="Avenir Roman" panose="02000503020000020003" pitchFamily="2" charset="0"/>
              </a:rPr>
              <a:t>Grow</a:t>
            </a:r>
          </a:p>
        </p:txBody>
      </p:sp>
      <p:sp>
        <p:nvSpPr>
          <p:cNvPr id="144" name="AutoShape 7">
            <a:extLst>
              <a:ext uri="{FF2B5EF4-FFF2-40B4-BE49-F238E27FC236}">
                <a16:creationId xmlns:a16="http://schemas.microsoft.com/office/drawing/2014/main" id="{7AE7862E-7E95-C846-8B9E-B7775EEF6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973" y="5856542"/>
            <a:ext cx="1679575" cy="550862"/>
          </a:xfrm>
          <a:prstGeom prst="chevron">
            <a:avLst>
              <a:gd name="adj" fmla="val 76225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C0C0C"/>
                </a:solidFill>
                <a:latin typeface="Avenir Roman" panose="02000503020000020003" pitchFamily="2" charset="0"/>
              </a:rPr>
              <a:t> Discover</a:t>
            </a:r>
          </a:p>
        </p:txBody>
      </p:sp>
      <p:sp>
        <p:nvSpPr>
          <p:cNvPr id="145" name="AutoShape 9">
            <a:extLst>
              <a:ext uri="{FF2B5EF4-FFF2-40B4-BE49-F238E27FC236}">
                <a16:creationId xmlns:a16="http://schemas.microsoft.com/office/drawing/2014/main" id="{BBB6EFA3-3C77-714E-AD02-4A69BD1D8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7460" y="5856542"/>
            <a:ext cx="2017712" cy="550862"/>
          </a:xfrm>
          <a:prstGeom prst="chevron">
            <a:avLst>
              <a:gd name="adj" fmla="val 86672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C0C0C"/>
                </a:solidFill>
                <a:latin typeface="Avenir Roman" panose="02000503020000020003" pitchFamily="2" charset="0"/>
              </a:rPr>
              <a:t>Develop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C0C0C"/>
                </a:solidFill>
                <a:latin typeface="Avenir Roman" panose="02000503020000020003" pitchFamily="2" charset="0"/>
              </a:rPr>
              <a:t> Opportunities</a:t>
            </a:r>
          </a:p>
        </p:txBody>
      </p:sp>
      <p:sp>
        <p:nvSpPr>
          <p:cNvPr id="146" name="AutoShape 10">
            <a:extLst>
              <a:ext uri="{FF2B5EF4-FFF2-40B4-BE49-F238E27FC236}">
                <a16:creationId xmlns:a16="http://schemas.microsoft.com/office/drawing/2014/main" id="{0519958A-29F5-EB46-B6C0-E5ABC8F2D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6770" y="5856542"/>
            <a:ext cx="1970087" cy="550862"/>
          </a:xfrm>
          <a:prstGeom prst="chevron">
            <a:avLst>
              <a:gd name="adj" fmla="val 89409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C0C0C"/>
                </a:solidFill>
                <a:latin typeface="Avenir Roman" panose="02000503020000020003" pitchFamily="2" charset="0"/>
              </a:rPr>
              <a:t>Experiment &amp;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C0C0C"/>
                </a:solidFill>
                <a:latin typeface="Avenir Roman" panose="02000503020000020003" pitchFamily="2" charset="0"/>
              </a:rPr>
              <a:t>Validate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D10594E7-6404-9142-A338-0F50EB6DBC40}"/>
              </a:ext>
            </a:extLst>
          </p:cNvPr>
          <p:cNvSpPr txBox="1"/>
          <p:nvPr/>
        </p:nvSpPr>
        <p:spPr>
          <a:xfrm>
            <a:off x="5852375" y="4703817"/>
            <a:ext cx="16002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333333"/>
                </a:solidFill>
                <a:latin typeface="Avenir Next" panose="020B0503020202020204" pitchFamily="34" charset="0"/>
              </a:rPr>
              <a:t>Project name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2E7A2FFF-C4FC-374F-ACF3-A4E42650FBB2}"/>
              </a:ext>
            </a:extLst>
          </p:cNvPr>
          <p:cNvSpPr txBox="1"/>
          <p:nvPr/>
        </p:nvSpPr>
        <p:spPr>
          <a:xfrm>
            <a:off x="2118572" y="3904976"/>
            <a:ext cx="16002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333333"/>
                </a:solidFill>
                <a:latin typeface="Avenir Next" panose="020B0503020202020204" pitchFamily="34" charset="0"/>
              </a:rPr>
              <a:t>Project name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FB68A948-7D2D-0349-9CCB-4C42FB97B9D2}"/>
              </a:ext>
            </a:extLst>
          </p:cNvPr>
          <p:cNvSpPr txBox="1"/>
          <p:nvPr/>
        </p:nvSpPr>
        <p:spPr>
          <a:xfrm>
            <a:off x="4601027" y="1844810"/>
            <a:ext cx="16002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333333"/>
                </a:solidFill>
                <a:latin typeface="Avenir Next" panose="020B0503020202020204" pitchFamily="34" charset="0"/>
              </a:rPr>
              <a:t>Project name</a:t>
            </a:r>
          </a:p>
        </p:txBody>
      </p:sp>
    </p:spTree>
    <p:extLst>
      <p:ext uri="{BB962C8B-B14F-4D97-AF65-F5344CB8AC3E}">
        <p14:creationId xmlns:p14="http://schemas.microsoft.com/office/powerpoint/2010/main" val="3388337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5" y="0"/>
            <a:ext cx="11067909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Measuring Performance (Proposed Framework)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997898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8" name="Picture 67" descr="A picture containing shape&#10;&#10;Description automatically generated">
            <a:extLst>
              <a:ext uri="{FF2B5EF4-FFF2-40B4-BE49-F238E27FC236}">
                <a16:creationId xmlns:a16="http://schemas.microsoft.com/office/drawing/2014/main" id="{FCFD2484-8020-EF4A-B833-16EC673C4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sp>
        <p:nvSpPr>
          <p:cNvPr id="52" name="Line 858">
            <a:extLst>
              <a:ext uri="{FF2B5EF4-FFF2-40B4-BE49-F238E27FC236}">
                <a16:creationId xmlns:a16="http://schemas.microsoft.com/office/drawing/2014/main" id="{E438FB2F-051A-C04D-A9A1-808DC3366A5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18000" y="1792289"/>
            <a:ext cx="0" cy="4884737"/>
          </a:xfrm>
          <a:prstGeom prst="line">
            <a:avLst/>
          </a:prstGeom>
          <a:noFill/>
          <a:ln w="12700" cap="rnd">
            <a:solidFill>
              <a:srgbClr val="969696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20" rIns="45720" anchor="ctr">
            <a:spAutoFit/>
          </a:bodyPr>
          <a:lstStyle/>
          <a:p>
            <a:endParaRPr lang="en-US">
              <a:latin typeface="Avenir Next" panose="020B0503020202020204" pitchFamily="34" charset="0"/>
            </a:endParaRPr>
          </a:p>
        </p:txBody>
      </p:sp>
      <p:grpSp>
        <p:nvGrpSpPr>
          <p:cNvPr id="53" name="Group 845">
            <a:extLst>
              <a:ext uri="{FF2B5EF4-FFF2-40B4-BE49-F238E27FC236}">
                <a16:creationId xmlns:a16="http://schemas.microsoft.com/office/drawing/2014/main" id="{15F4682C-5CE0-C04A-B59B-40FC00017618}"/>
              </a:ext>
            </a:extLst>
          </p:cNvPr>
          <p:cNvGrpSpPr>
            <a:grpSpLocks/>
          </p:cNvGrpSpPr>
          <p:nvPr/>
        </p:nvGrpSpPr>
        <p:grpSpPr bwMode="auto">
          <a:xfrm>
            <a:off x="1839914" y="1727200"/>
            <a:ext cx="1468437" cy="1804988"/>
            <a:chOff x="583" y="1163"/>
            <a:chExt cx="925" cy="1137"/>
          </a:xfrm>
        </p:grpSpPr>
        <p:grpSp>
          <p:nvGrpSpPr>
            <p:cNvPr id="54" name="Group 832">
              <a:extLst>
                <a:ext uri="{FF2B5EF4-FFF2-40B4-BE49-F238E27FC236}">
                  <a16:creationId xmlns:a16="http://schemas.microsoft.com/office/drawing/2014/main" id="{BA221ECD-6CF0-9B40-BA91-CCA4894FC9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88" y="1163"/>
              <a:ext cx="764" cy="717"/>
              <a:chOff x="1981" y="2902"/>
              <a:chExt cx="1002" cy="940"/>
            </a:xfrm>
          </p:grpSpPr>
          <p:sp>
            <p:nvSpPr>
              <p:cNvPr id="57" name="Freeform 640">
                <a:extLst>
                  <a:ext uri="{FF2B5EF4-FFF2-40B4-BE49-F238E27FC236}">
                    <a16:creationId xmlns:a16="http://schemas.microsoft.com/office/drawing/2014/main" id="{D4E0CB4F-D7F3-314E-97E2-A5D4A018FE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1" y="3198"/>
                <a:ext cx="18" cy="12"/>
              </a:xfrm>
              <a:custGeom>
                <a:avLst/>
                <a:gdLst>
                  <a:gd name="T0" fmla="*/ 0 w 18"/>
                  <a:gd name="T1" fmla="*/ 12 h 12"/>
                  <a:gd name="T2" fmla="*/ 0 w 18"/>
                  <a:gd name="T3" fmla="*/ 12 h 12"/>
                  <a:gd name="T4" fmla="*/ 0 w 18"/>
                  <a:gd name="T5" fmla="*/ 10 h 12"/>
                  <a:gd name="T6" fmla="*/ 2 w 18"/>
                  <a:gd name="T7" fmla="*/ 10 h 12"/>
                  <a:gd name="T8" fmla="*/ 4 w 18"/>
                  <a:gd name="T9" fmla="*/ 10 h 12"/>
                  <a:gd name="T10" fmla="*/ 4 w 18"/>
                  <a:gd name="T11" fmla="*/ 8 h 12"/>
                  <a:gd name="T12" fmla="*/ 4 w 18"/>
                  <a:gd name="T13" fmla="*/ 8 h 12"/>
                  <a:gd name="T14" fmla="*/ 2 w 18"/>
                  <a:gd name="T15" fmla="*/ 8 h 12"/>
                  <a:gd name="T16" fmla="*/ 4 w 18"/>
                  <a:gd name="T17" fmla="*/ 6 h 12"/>
                  <a:gd name="T18" fmla="*/ 6 w 18"/>
                  <a:gd name="T19" fmla="*/ 4 h 12"/>
                  <a:gd name="T20" fmla="*/ 6 w 18"/>
                  <a:gd name="T21" fmla="*/ 4 h 12"/>
                  <a:gd name="T22" fmla="*/ 6 w 18"/>
                  <a:gd name="T23" fmla="*/ 4 h 12"/>
                  <a:gd name="T24" fmla="*/ 4 w 18"/>
                  <a:gd name="T25" fmla="*/ 8 h 12"/>
                  <a:gd name="T26" fmla="*/ 6 w 18"/>
                  <a:gd name="T27" fmla="*/ 8 h 12"/>
                  <a:gd name="T28" fmla="*/ 8 w 18"/>
                  <a:gd name="T29" fmla="*/ 8 h 12"/>
                  <a:gd name="T30" fmla="*/ 8 w 18"/>
                  <a:gd name="T31" fmla="*/ 12 h 12"/>
                  <a:gd name="T32" fmla="*/ 8 w 18"/>
                  <a:gd name="T33" fmla="*/ 12 h 12"/>
                  <a:gd name="T34" fmla="*/ 12 w 18"/>
                  <a:gd name="T35" fmla="*/ 12 h 12"/>
                  <a:gd name="T36" fmla="*/ 12 w 18"/>
                  <a:gd name="T37" fmla="*/ 12 h 12"/>
                  <a:gd name="T38" fmla="*/ 12 w 18"/>
                  <a:gd name="T39" fmla="*/ 12 h 12"/>
                  <a:gd name="T40" fmla="*/ 14 w 18"/>
                  <a:gd name="T41" fmla="*/ 10 h 12"/>
                  <a:gd name="T42" fmla="*/ 14 w 18"/>
                  <a:gd name="T43" fmla="*/ 10 h 12"/>
                  <a:gd name="T44" fmla="*/ 12 w 18"/>
                  <a:gd name="T45" fmla="*/ 8 h 12"/>
                  <a:gd name="T46" fmla="*/ 14 w 18"/>
                  <a:gd name="T47" fmla="*/ 6 h 12"/>
                  <a:gd name="T48" fmla="*/ 18 w 18"/>
                  <a:gd name="T49" fmla="*/ 0 h 12"/>
                  <a:gd name="T50" fmla="*/ 18 w 18"/>
                  <a:gd name="T51" fmla="*/ 0 h 12"/>
                  <a:gd name="T52" fmla="*/ 12 w 18"/>
                  <a:gd name="T53" fmla="*/ 0 h 12"/>
                  <a:gd name="T54" fmla="*/ 8 w 18"/>
                  <a:gd name="T55" fmla="*/ 2 h 12"/>
                  <a:gd name="T56" fmla="*/ 4 w 18"/>
                  <a:gd name="T57" fmla="*/ 2 h 12"/>
                  <a:gd name="T58" fmla="*/ 0 w 18"/>
                  <a:gd name="T59" fmla="*/ 2 h 12"/>
                  <a:gd name="T60" fmla="*/ 0 w 18"/>
                  <a:gd name="T61" fmla="*/ 2 h 12"/>
                  <a:gd name="T62" fmla="*/ 0 w 18"/>
                  <a:gd name="T63" fmla="*/ 8 h 12"/>
                  <a:gd name="T64" fmla="*/ 0 w 18"/>
                  <a:gd name="T65" fmla="*/ 10 h 12"/>
                  <a:gd name="T66" fmla="*/ 0 w 18"/>
                  <a:gd name="T67" fmla="*/ 12 h 12"/>
                  <a:gd name="T68" fmla="*/ 0 w 18"/>
                  <a:gd name="T69" fmla="*/ 12 h 1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8"/>
                  <a:gd name="T106" fmla="*/ 0 h 12"/>
                  <a:gd name="T107" fmla="*/ 18 w 18"/>
                  <a:gd name="T108" fmla="*/ 12 h 1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8" h="12">
                    <a:moveTo>
                      <a:pt x="0" y="12"/>
                    </a:moveTo>
                    <a:lnTo>
                      <a:pt x="0" y="12"/>
                    </a:lnTo>
                    <a:lnTo>
                      <a:pt x="0" y="10"/>
                    </a:lnTo>
                    <a:lnTo>
                      <a:pt x="2" y="10"/>
                    </a:lnTo>
                    <a:lnTo>
                      <a:pt x="4" y="10"/>
                    </a:lnTo>
                    <a:lnTo>
                      <a:pt x="4" y="8"/>
                    </a:lnTo>
                    <a:lnTo>
                      <a:pt x="2" y="8"/>
                    </a:lnTo>
                    <a:lnTo>
                      <a:pt x="4" y="6"/>
                    </a:lnTo>
                    <a:lnTo>
                      <a:pt x="6" y="4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8" y="8"/>
                    </a:lnTo>
                    <a:lnTo>
                      <a:pt x="8" y="12"/>
                    </a:lnTo>
                    <a:lnTo>
                      <a:pt x="12" y="12"/>
                    </a:lnTo>
                    <a:lnTo>
                      <a:pt x="14" y="10"/>
                    </a:lnTo>
                    <a:lnTo>
                      <a:pt x="12" y="8"/>
                    </a:lnTo>
                    <a:lnTo>
                      <a:pt x="14" y="6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8" y="2"/>
                    </a:lnTo>
                    <a:lnTo>
                      <a:pt x="4" y="2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0" y="1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4E91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58" name="Freeform 646">
                <a:extLst>
                  <a:ext uri="{FF2B5EF4-FFF2-40B4-BE49-F238E27FC236}">
                    <a16:creationId xmlns:a16="http://schemas.microsoft.com/office/drawing/2014/main" id="{43D16365-E5E2-0A4A-A3B6-24200C688E7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387" y="3316"/>
                <a:ext cx="26" cy="36"/>
              </a:xfrm>
              <a:custGeom>
                <a:avLst/>
                <a:gdLst>
                  <a:gd name="T0" fmla="*/ 6 w 26"/>
                  <a:gd name="T1" fmla="*/ 22 h 36"/>
                  <a:gd name="T2" fmla="*/ 2 w 26"/>
                  <a:gd name="T3" fmla="*/ 22 h 36"/>
                  <a:gd name="T4" fmla="*/ 4 w 26"/>
                  <a:gd name="T5" fmla="*/ 20 h 36"/>
                  <a:gd name="T6" fmla="*/ 2 w 26"/>
                  <a:gd name="T7" fmla="*/ 16 h 36"/>
                  <a:gd name="T8" fmla="*/ 6 w 26"/>
                  <a:gd name="T9" fmla="*/ 16 h 36"/>
                  <a:gd name="T10" fmla="*/ 6 w 26"/>
                  <a:gd name="T11" fmla="*/ 20 h 36"/>
                  <a:gd name="T12" fmla="*/ 12 w 26"/>
                  <a:gd name="T13" fmla="*/ 24 h 36"/>
                  <a:gd name="T14" fmla="*/ 12 w 26"/>
                  <a:gd name="T15" fmla="*/ 26 h 36"/>
                  <a:gd name="T16" fmla="*/ 8 w 26"/>
                  <a:gd name="T17" fmla="*/ 26 h 36"/>
                  <a:gd name="T18" fmla="*/ 8 w 26"/>
                  <a:gd name="T19" fmla="*/ 32 h 36"/>
                  <a:gd name="T20" fmla="*/ 10 w 26"/>
                  <a:gd name="T21" fmla="*/ 36 h 36"/>
                  <a:gd name="T22" fmla="*/ 10 w 26"/>
                  <a:gd name="T23" fmla="*/ 34 h 36"/>
                  <a:gd name="T24" fmla="*/ 14 w 26"/>
                  <a:gd name="T25" fmla="*/ 34 h 36"/>
                  <a:gd name="T26" fmla="*/ 14 w 26"/>
                  <a:gd name="T27" fmla="*/ 32 h 36"/>
                  <a:gd name="T28" fmla="*/ 12 w 26"/>
                  <a:gd name="T29" fmla="*/ 32 h 36"/>
                  <a:gd name="T30" fmla="*/ 10 w 26"/>
                  <a:gd name="T31" fmla="*/ 30 h 36"/>
                  <a:gd name="T32" fmla="*/ 12 w 26"/>
                  <a:gd name="T33" fmla="*/ 28 h 36"/>
                  <a:gd name="T34" fmla="*/ 16 w 26"/>
                  <a:gd name="T35" fmla="*/ 26 h 36"/>
                  <a:gd name="T36" fmla="*/ 16 w 26"/>
                  <a:gd name="T37" fmla="*/ 34 h 36"/>
                  <a:gd name="T38" fmla="*/ 18 w 26"/>
                  <a:gd name="T39" fmla="*/ 32 h 36"/>
                  <a:gd name="T40" fmla="*/ 18 w 26"/>
                  <a:gd name="T41" fmla="*/ 26 h 36"/>
                  <a:gd name="T42" fmla="*/ 18 w 26"/>
                  <a:gd name="T43" fmla="*/ 22 h 36"/>
                  <a:gd name="T44" fmla="*/ 12 w 26"/>
                  <a:gd name="T45" fmla="*/ 22 h 36"/>
                  <a:gd name="T46" fmla="*/ 10 w 26"/>
                  <a:gd name="T47" fmla="*/ 16 h 36"/>
                  <a:gd name="T48" fmla="*/ 12 w 26"/>
                  <a:gd name="T49" fmla="*/ 18 h 36"/>
                  <a:gd name="T50" fmla="*/ 16 w 26"/>
                  <a:gd name="T51" fmla="*/ 14 h 36"/>
                  <a:gd name="T52" fmla="*/ 16 w 26"/>
                  <a:gd name="T53" fmla="*/ 16 h 36"/>
                  <a:gd name="T54" fmla="*/ 22 w 26"/>
                  <a:gd name="T55" fmla="*/ 14 h 36"/>
                  <a:gd name="T56" fmla="*/ 26 w 26"/>
                  <a:gd name="T57" fmla="*/ 6 h 36"/>
                  <a:gd name="T58" fmla="*/ 22 w 26"/>
                  <a:gd name="T59" fmla="*/ 8 h 36"/>
                  <a:gd name="T60" fmla="*/ 18 w 26"/>
                  <a:gd name="T61" fmla="*/ 6 h 36"/>
                  <a:gd name="T62" fmla="*/ 16 w 26"/>
                  <a:gd name="T63" fmla="*/ 8 h 36"/>
                  <a:gd name="T64" fmla="*/ 16 w 26"/>
                  <a:gd name="T65" fmla="*/ 4 h 36"/>
                  <a:gd name="T66" fmla="*/ 14 w 26"/>
                  <a:gd name="T67" fmla="*/ 0 h 36"/>
                  <a:gd name="T68" fmla="*/ 12 w 26"/>
                  <a:gd name="T69" fmla="*/ 2 h 36"/>
                  <a:gd name="T70" fmla="*/ 14 w 26"/>
                  <a:gd name="T71" fmla="*/ 6 h 36"/>
                  <a:gd name="T72" fmla="*/ 12 w 26"/>
                  <a:gd name="T73" fmla="*/ 8 h 36"/>
                  <a:gd name="T74" fmla="*/ 10 w 26"/>
                  <a:gd name="T75" fmla="*/ 6 h 36"/>
                  <a:gd name="T76" fmla="*/ 4 w 26"/>
                  <a:gd name="T77" fmla="*/ 10 h 36"/>
                  <a:gd name="T78" fmla="*/ 0 w 26"/>
                  <a:gd name="T79" fmla="*/ 10 h 36"/>
                  <a:gd name="T80" fmla="*/ 0 w 26"/>
                  <a:gd name="T81" fmla="*/ 24 h 36"/>
                  <a:gd name="T82" fmla="*/ 4 w 26"/>
                  <a:gd name="T83" fmla="*/ 24 h 36"/>
                  <a:gd name="T84" fmla="*/ 6 w 26"/>
                  <a:gd name="T85" fmla="*/ 20 h 36"/>
                  <a:gd name="T86" fmla="*/ 6 w 26"/>
                  <a:gd name="T87" fmla="*/ 22 h 36"/>
                  <a:gd name="T88" fmla="*/ 8 w 26"/>
                  <a:gd name="T89" fmla="*/ 8 h 36"/>
                  <a:gd name="T90" fmla="*/ 14 w 26"/>
                  <a:gd name="T91" fmla="*/ 8 h 36"/>
                  <a:gd name="T92" fmla="*/ 12 w 26"/>
                  <a:gd name="T93" fmla="*/ 12 h 36"/>
                  <a:gd name="T94" fmla="*/ 8 w 26"/>
                  <a:gd name="T95" fmla="*/ 14 h 36"/>
                  <a:gd name="T96" fmla="*/ 8 w 26"/>
                  <a:gd name="T97" fmla="*/ 8 h 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6"/>
                  <a:gd name="T148" fmla="*/ 0 h 36"/>
                  <a:gd name="T149" fmla="*/ 26 w 26"/>
                  <a:gd name="T150" fmla="*/ 36 h 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6" h="36">
                    <a:moveTo>
                      <a:pt x="6" y="22"/>
                    </a:moveTo>
                    <a:lnTo>
                      <a:pt x="6" y="22"/>
                    </a:lnTo>
                    <a:lnTo>
                      <a:pt x="4" y="22"/>
                    </a:lnTo>
                    <a:lnTo>
                      <a:pt x="2" y="22"/>
                    </a:lnTo>
                    <a:lnTo>
                      <a:pt x="4" y="20"/>
                    </a:lnTo>
                    <a:lnTo>
                      <a:pt x="2" y="18"/>
                    </a:lnTo>
                    <a:lnTo>
                      <a:pt x="2" y="16"/>
                    </a:lnTo>
                    <a:lnTo>
                      <a:pt x="6" y="16"/>
                    </a:lnTo>
                    <a:lnTo>
                      <a:pt x="4" y="18"/>
                    </a:lnTo>
                    <a:lnTo>
                      <a:pt x="6" y="20"/>
                    </a:lnTo>
                    <a:lnTo>
                      <a:pt x="8" y="22"/>
                    </a:lnTo>
                    <a:lnTo>
                      <a:pt x="12" y="24"/>
                    </a:lnTo>
                    <a:lnTo>
                      <a:pt x="12" y="26"/>
                    </a:lnTo>
                    <a:lnTo>
                      <a:pt x="12" y="28"/>
                    </a:lnTo>
                    <a:lnTo>
                      <a:pt x="8" y="26"/>
                    </a:lnTo>
                    <a:lnTo>
                      <a:pt x="8" y="32"/>
                    </a:lnTo>
                    <a:lnTo>
                      <a:pt x="8" y="36"/>
                    </a:lnTo>
                    <a:lnTo>
                      <a:pt x="10" y="36"/>
                    </a:lnTo>
                    <a:lnTo>
                      <a:pt x="10" y="34"/>
                    </a:lnTo>
                    <a:lnTo>
                      <a:pt x="12" y="34"/>
                    </a:lnTo>
                    <a:lnTo>
                      <a:pt x="14" y="34"/>
                    </a:lnTo>
                    <a:lnTo>
                      <a:pt x="14" y="32"/>
                    </a:lnTo>
                    <a:lnTo>
                      <a:pt x="14" y="30"/>
                    </a:lnTo>
                    <a:lnTo>
                      <a:pt x="12" y="32"/>
                    </a:lnTo>
                    <a:lnTo>
                      <a:pt x="10" y="30"/>
                    </a:lnTo>
                    <a:lnTo>
                      <a:pt x="12" y="28"/>
                    </a:lnTo>
                    <a:lnTo>
                      <a:pt x="14" y="26"/>
                    </a:lnTo>
                    <a:lnTo>
                      <a:pt x="16" y="26"/>
                    </a:lnTo>
                    <a:lnTo>
                      <a:pt x="16" y="34"/>
                    </a:lnTo>
                    <a:lnTo>
                      <a:pt x="18" y="32"/>
                    </a:lnTo>
                    <a:lnTo>
                      <a:pt x="18" y="30"/>
                    </a:lnTo>
                    <a:lnTo>
                      <a:pt x="18" y="26"/>
                    </a:lnTo>
                    <a:lnTo>
                      <a:pt x="18" y="22"/>
                    </a:lnTo>
                    <a:lnTo>
                      <a:pt x="16" y="24"/>
                    </a:lnTo>
                    <a:lnTo>
                      <a:pt x="12" y="22"/>
                    </a:lnTo>
                    <a:lnTo>
                      <a:pt x="10" y="18"/>
                    </a:lnTo>
                    <a:lnTo>
                      <a:pt x="10" y="16"/>
                    </a:lnTo>
                    <a:lnTo>
                      <a:pt x="12" y="18"/>
                    </a:lnTo>
                    <a:lnTo>
                      <a:pt x="14" y="18"/>
                    </a:lnTo>
                    <a:lnTo>
                      <a:pt x="16" y="14"/>
                    </a:lnTo>
                    <a:lnTo>
                      <a:pt x="16" y="16"/>
                    </a:lnTo>
                    <a:lnTo>
                      <a:pt x="18" y="16"/>
                    </a:lnTo>
                    <a:lnTo>
                      <a:pt x="22" y="14"/>
                    </a:lnTo>
                    <a:lnTo>
                      <a:pt x="24" y="10"/>
                    </a:lnTo>
                    <a:lnTo>
                      <a:pt x="26" y="6"/>
                    </a:lnTo>
                    <a:lnTo>
                      <a:pt x="22" y="8"/>
                    </a:lnTo>
                    <a:lnTo>
                      <a:pt x="20" y="6"/>
                    </a:lnTo>
                    <a:lnTo>
                      <a:pt x="18" y="6"/>
                    </a:lnTo>
                    <a:lnTo>
                      <a:pt x="16" y="8"/>
                    </a:lnTo>
                    <a:lnTo>
                      <a:pt x="14" y="6"/>
                    </a:lnTo>
                    <a:lnTo>
                      <a:pt x="16" y="4"/>
                    </a:lnTo>
                    <a:lnTo>
                      <a:pt x="16" y="2"/>
                    </a:lnTo>
                    <a:lnTo>
                      <a:pt x="14" y="0"/>
                    </a:lnTo>
                    <a:lnTo>
                      <a:pt x="12" y="2"/>
                    </a:lnTo>
                    <a:lnTo>
                      <a:pt x="12" y="4"/>
                    </a:lnTo>
                    <a:lnTo>
                      <a:pt x="14" y="6"/>
                    </a:lnTo>
                    <a:lnTo>
                      <a:pt x="12" y="8"/>
                    </a:lnTo>
                    <a:lnTo>
                      <a:pt x="10" y="6"/>
                    </a:lnTo>
                    <a:lnTo>
                      <a:pt x="8" y="8"/>
                    </a:lnTo>
                    <a:lnTo>
                      <a:pt x="4" y="10"/>
                    </a:lnTo>
                    <a:lnTo>
                      <a:pt x="2" y="12"/>
                    </a:lnTo>
                    <a:lnTo>
                      <a:pt x="0" y="10"/>
                    </a:lnTo>
                    <a:lnTo>
                      <a:pt x="0" y="24"/>
                    </a:lnTo>
                    <a:lnTo>
                      <a:pt x="4" y="24"/>
                    </a:lnTo>
                    <a:lnTo>
                      <a:pt x="6" y="22"/>
                    </a:lnTo>
                    <a:lnTo>
                      <a:pt x="6" y="20"/>
                    </a:lnTo>
                    <a:lnTo>
                      <a:pt x="6" y="22"/>
                    </a:lnTo>
                    <a:close/>
                    <a:moveTo>
                      <a:pt x="8" y="8"/>
                    </a:moveTo>
                    <a:lnTo>
                      <a:pt x="8" y="8"/>
                    </a:lnTo>
                    <a:lnTo>
                      <a:pt x="14" y="8"/>
                    </a:lnTo>
                    <a:lnTo>
                      <a:pt x="14" y="12"/>
                    </a:lnTo>
                    <a:lnTo>
                      <a:pt x="12" y="12"/>
                    </a:lnTo>
                    <a:lnTo>
                      <a:pt x="8" y="14"/>
                    </a:lnTo>
                    <a:lnTo>
                      <a:pt x="8" y="8"/>
                    </a:lnTo>
                    <a:close/>
                  </a:path>
                </a:pathLst>
              </a:custGeom>
              <a:solidFill>
                <a:srgbClr val="4E91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59" name="Freeform 651">
                <a:extLst>
                  <a:ext uri="{FF2B5EF4-FFF2-40B4-BE49-F238E27FC236}">
                    <a16:creationId xmlns:a16="http://schemas.microsoft.com/office/drawing/2014/main" id="{3A9F0C03-B59F-8F4E-AC0D-E7EDC85FD3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3" y="3190"/>
                <a:ext cx="12" cy="4"/>
              </a:xfrm>
              <a:custGeom>
                <a:avLst/>
                <a:gdLst>
                  <a:gd name="T0" fmla="*/ 10 w 12"/>
                  <a:gd name="T1" fmla="*/ 0 h 4"/>
                  <a:gd name="T2" fmla="*/ 10 w 12"/>
                  <a:gd name="T3" fmla="*/ 0 h 4"/>
                  <a:gd name="T4" fmla="*/ 10 w 12"/>
                  <a:gd name="T5" fmla="*/ 0 h 4"/>
                  <a:gd name="T6" fmla="*/ 8 w 12"/>
                  <a:gd name="T7" fmla="*/ 0 h 4"/>
                  <a:gd name="T8" fmla="*/ 6 w 12"/>
                  <a:gd name="T9" fmla="*/ 0 h 4"/>
                  <a:gd name="T10" fmla="*/ 2 w 12"/>
                  <a:gd name="T11" fmla="*/ 0 h 4"/>
                  <a:gd name="T12" fmla="*/ 0 w 12"/>
                  <a:gd name="T13" fmla="*/ 0 h 4"/>
                  <a:gd name="T14" fmla="*/ 0 w 12"/>
                  <a:gd name="T15" fmla="*/ 4 h 4"/>
                  <a:gd name="T16" fmla="*/ 0 w 12"/>
                  <a:gd name="T17" fmla="*/ 4 h 4"/>
                  <a:gd name="T18" fmla="*/ 8 w 12"/>
                  <a:gd name="T19" fmla="*/ 4 h 4"/>
                  <a:gd name="T20" fmla="*/ 12 w 12"/>
                  <a:gd name="T21" fmla="*/ 2 h 4"/>
                  <a:gd name="T22" fmla="*/ 10 w 12"/>
                  <a:gd name="T23" fmla="*/ 0 h 4"/>
                  <a:gd name="T24" fmla="*/ 10 w 12"/>
                  <a:gd name="T25" fmla="*/ 0 h 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2"/>
                  <a:gd name="T40" fmla="*/ 0 h 4"/>
                  <a:gd name="T41" fmla="*/ 12 w 12"/>
                  <a:gd name="T42" fmla="*/ 4 h 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2" h="4">
                    <a:moveTo>
                      <a:pt x="10" y="0"/>
                    </a:moveTo>
                    <a:lnTo>
                      <a:pt x="10" y="0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8" y="4"/>
                    </a:lnTo>
                    <a:lnTo>
                      <a:pt x="12" y="2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4E91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60" name="Freeform 655">
                <a:extLst>
                  <a:ext uri="{FF2B5EF4-FFF2-40B4-BE49-F238E27FC236}">
                    <a16:creationId xmlns:a16="http://schemas.microsoft.com/office/drawing/2014/main" id="{85055047-5AE6-7F4D-A4A1-29935A77CF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9" y="3254"/>
                <a:ext cx="8" cy="8"/>
              </a:xfrm>
              <a:custGeom>
                <a:avLst/>
                <a:gdLst>
                  <a:gd name="T0" fmla="*/ 8 w 8"/>
                  <a:gd name="T1" fmla="*/ 0 h 8"/>
                  <a:gd name="T2" fmla="*/ 8 w 8"/>
                  <a:gd name="T3" fmla="*/ 0 h 8"/>
                  <a:gd name="T4" fmla="*/ 0 w 8"/>
                  <a:gd name="T5" fmla="*/ 0 h 8"/>
                  <a:gd name="T6" fmla="*/ 0 w 8"/>
                  <a:gd name="T7" fmla="*/ 0 h 8"/>
                  <a:gd name="T8" fmla="*/ 0 w 8"/>
                  <a:gd name="T9" fmla="*/ 4 h 8"/>
                  <a:gd name="T10" fmla="*/ 2 w 8"/>
                  <a:gd name="T11" fmla="*/ 8 h 8"/>
                  <a:gd name="T12" fmla="*/ 2 w 8"/>
                  <a:gd name="T13" fmla="*/ 8 h 8"/>
                  <a:gd name="T14" fmla="*/ 6 w 8"/>
                  <a:gd name="T15" fmla="*/ 6 h 8"/>
                  <a:gd name="T16" fmla="*/ 8 w 8"/>
                  <a:gd name="T17" fmla="*/ 4 h 8"/>
                  <a:gd name="T18" fmla="*/ 8 w 8"/>
                  <a:gd name="T19" fmla="*/ 0 h 8"/>
                  <a:gd name="T20" fmla="*/ 8 w 8"/>
                  <a:gd name="T21" fmla="*/ 0 h 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8"/>
                  <a:gd name="T34" fmla="*/ 0 h 8"/>
                  <a:gd name="T35" fmla="*/ 8 w 8"/>
                  <a:gd name="T36" fmla="*/ 8 h 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8" h="8">
                    <a:moveTo>
                      <a:pt x="8" y="0"/>
                    </a:moveTo>
                    <a:lnTo>
                      <a:pt x="8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2" y="8"/>
                    </a:lnTo>
                    <a:lnTo>
                      <a:pt x="6" y="6"/>
                    </a:lnTo>
                    <a:lnTo>
                      <a:pt x="8" y="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4E91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61" name="Freeform 660">
                <a:extLst>
                  <a:ext uri="{FF2B5EF4-FFF2-40B4-BE49-F238E27FC236}">
                    <a16:creationId xmlns:a16="http://schemas.microsoft.com/office/drawing/2014/main" id="{B5F1F961-A705-A849-9F35-FCEC6FE80D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7" y="3342"/>
                <a:ext cx="6" cy="10"/>
              </a:xfrm>
              <a:custGeom>
                <a:avLst/>
                <a:gdLst>
                  <a:gd name="T0" fmla="*/ 2 w 6"/>
                  <a:gd name="T1" fmla="*/ 10 h 10"/>
                  <a:gd name="T2" fmla="*/ 2 w 6"/>
                  <a:gd name="T3" fmla="*/ 10 h 10"/>
                  <a:gd name="T4" fmla="*/ 4 w 6"/>
                  <a:gd name="T5" fmla="*/ 8 h 10"/>
                  <a:gd name="T6" fmla="*/ 6 w 6"/>
                  <a:gd name="T7" fmla="*/ 8 h 10"/>
                  <a:gd name="T8" fmla="*/ 6 w 6"/>
                  <a:gd name="T9" fmla="*/ 8 h 10"/>
                  <a:gd name="T10" fmla="*/ 6 w 6"/>
                  <a:gd name="T11" fmla="*/ 0 h 10"/>
                  <a:gd name="T12" fmla="*/ 6 w 6"/>
                  <a:gd name="T13" fmla="*/ 0 h 10"/>
                  <a:gd name="T14" fmla="*/ 4 w 6"/>
                  <a:gd name="T15" fmla="*/ 2 h 10"/>
                  <a:gd name="T16" fmla="*/ 0 w 6"/>
                  <a:gd name="T17" fmla="*/ 0 h 10"/>
                  <a:gd name="T18" fmla="*/ 0 w 6"/>
                  <a:gd name="T19" fmla="*/ 0 h 10"/>
                  <a:gd name="T20" fmla="*/ 0 w 6"/>
                  <a:gd name="T21" fmla="*/ 6 h 10"/>
                  <a:gd name="T22" fmla="*/ 0 w 6"/>
                  <a:gd name="T23" fmla="*/ 8 h 10"/>
                  <a:gd name="T24" fmla="*/ 2 w 6"/>
                  <a:gd name="T25" fmla="*/ 10 h 10"/>
                  <a:gd name="T26" fmla="*/ 2 w 6"/>
                  <a:gd name="T27" fmla="*/ 10 h 10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6"/>
                  <a:gd name="T43" fmla="*/ 0 h 10"/>
                  <a:gd name="T44" fmla="*/ 6 w 6"/>
                  <a:gd name="T45" fmla="*/ 10 h 10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6" h="10">
                    <a:moveTo>
                      <a:pt x="2" y="10"/>
                    </a:moveTo>
                    <a:lnTo>
                      <a:pt x="2" y="10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0"/>
                    </a:lnTo>
                    <a:lnTo>
                      <a:pt x="4" y="2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8"/>
                    </a:lnTo>
                    <a:lnTo>
                      <a:pt x="2" y="10"/>
                    </a:lnTo>
                    <a:close/>
                  </a:path>
                </a:pathLst>
              </a:custGeom>
              <a:solidFill>
                <a:srgbClr val="4E91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62" name="Freeform 661">
                <a:extLst>
                  <a:ext uri="{FF2B5EF4-FFF2-40B4-BE49-F238E27FC236}">
                    <a16:creationId xmlns:a16="http://schemas.microsoft.com/office/drawing/2014/main" id="{31524AA8-A38D-984A-A9C2-6B57D916A0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5" y="3622"/>
                <a:ext cx="178" cy="164"/>
              </a:xfrm>
              <a:custGeom>
                <a:avLst/>
                <a:gdLst>
                  <a:gd name="T0" fmla="*/ 44 w 178"/>
                  <a:gd name="T1" fmla="*/ 164 h 164"/>
                  <a:gd name="T2" fmla="*/ 0 w 178"/>
                  <a:gd name="T3" fmla="*/ 164 h 164"/>
                  <a:gd name="T4" fmla="*/ 134 w 178"/>
                  <a:gd name="T5" fmla="*/ 0 h 164"/>
                  <a:gd name="T6" fmla="*/ 178 w 178"/>
                  <a:gd name="T7" fmla="*/ 0 h 164"/>
                  <a:gd name="T8" fmla="*/ 44 w 178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8"/>
                  <a:gd name="T16" fmla="*/ 0 h 164"/>
                  <a:gd name="T17" fmla="*/ 178 w 178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8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4" y="0"/>
                    </a:lnTo>
                    <a:lnTo>
                      <a:pt x="178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E7E8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63" name="Freeform 662">
                <a:extLst>
                  <a:ext uri="{FF2B5EF4-FFF2-40B4-BE49-F238E27FC236}">
                    <a16:creationId xmlns:a16="http://schemas.microsoft.com/office/drawing/2014/main" id="{3209E46F-3B43-0544-968E-C36934A80E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9" y="3622"/>
                <a:ext cx="178" cy="164"/>
              </a:xfrm>
              <a:custGeom>
                <a:avLst/>
                <a:gdLst>
                  <a:gd name="T0" fmla="*/ 44 w 178"/>
                  <a:gd name="T1" fmla="*/ 164 h 164"/>
                  <a:gd name="T2" fmla="*/ 0 w 178"/>
                  <a:gd name="T3" fmla="*/ 164 h 164"/>
                  <a:gd name="T4" fmla="*/ 134 w 178"/>
                  <a:gd name="T5" fmla="*/ 0 h 164"/>
                  <a:gd name="T6" fmla="*/ 178 w 178"/>
                  <a:gd name="T7" fmla="*/ 0 h 164"/>
                  <a:gd name="T8" fmla="*/ 44 w 178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8"/>
                  <a:gd name="T16" fmla="*/ 0 h 164"/>
                  <a:gd name="T17" fmla="*/ 178 w 178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8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4" y="0"/>
                    </a:lnTo>
                    <a:lnTo>
                      <a:pt x="178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E7E8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64" name="Freeform 663">
                <a:extLst>
                  <a:ext uri="{FF2B5EF4-FFF2-40B4-BE49-F238E27FC236}">
                    <a16:creationId xmlns:a16="http://schemas.microsoft.com/office/drawing/2014/main" id="{BD2634F4-E647-B140-83B3-47BD6BF000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3" y="3622"/>
                <a:ext cx="178" cy="164"/>
              </a:xfrm>
              <a:custGeom>
                <a:avLst/>
                <a:gdLst>
                  <a:gd name="T0" fmla="*/ 46 w 178"/>
                  <a:gd name="T1" fmla="*/ 164 h 164"/>
                  <a:gd name="T2" fmla="*/ 0 w 178"/>
                  <a:gd name="T3" fmla="*/ 164 h 164"/>
                  <a:gd name="T4" fmla="*/ 134 w 178"/>
                  <a:gd name="T5" fmla="*/ 0 h 164"/>
                  <a:gd name="T6" fmla="*/ 178 w 178"/>
                  <a:gd name="T7" fmla="*/ 0 h 164"/>
                  <a:gd name="T8" fmla="*/ 46 w 178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8"/>
                  <a:gd name="T16" fmla="*/ 0 h 164"/>
                  <a:gd name="T17" fmla="*/ 178 w 178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8" h="164">
                    <a:moveTo>
                      <a:pt x="46" y="164"/>
                    </a:moveTo>
                    <a:lnTo>
                      <a:pt x="0" y="164"/>
                    </a:lnTo>
                    <a:lnTo>
                      <a:pt x="134" y="0"/>
                    </a:lnTo>
                    <a:lnTo>
                      <a:pt x="178" y="0"/>
                    </a:lnTo>
                    <a:lnTo>
                      <a:pt x="46" y="164"/>
                    </a:lnTo>
                    <a:close/>
                  </a:path>
                </a:pathLst>
              </a:custGeom>
              <a:solidFill>
                <a:srgbClr val="E8E8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65" name="Freeform 664">
                <a:extLst>
                  <a:ext uri="{FF2B5EF4-FFF2-40B4-BE49-F238E27FC236}">
                    <a16:creationId xmlns:a16="http://schemas.microsoft.com/office/drawing/2014/main" id="{24EDA3E3-3E52-574A-BFFE-C4B11772BF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29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E9E9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66" name="Freeform 665">
                <a:extLst>
                  <a:ext uri="{FF2B5EF4-FFF2-40B4-BE49-F238E27FC236}">
                    <a16:creationId xmlns:a16="http://schemas.microsoft.com/office/drawing/2014/main" id="{FE72C5BA-9D79-0B4D-8C32-A80CCE2238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3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E9EA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67" name="Freeform 666">
                <a:extLst>
                  <a:ext uri="{FF2B5EF4-FFF2-40B4-BE49-F238E27FC236}">
                    <a16:creationId xmlns:a16="http://schemas.microsoft.com/office/drawing/2014/main" id="{99A2514E-784E-6E44-B9F9-629CF043FB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7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E9EA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69" name="Freeform 667">
                <a:extLst>
                  <a:ext uri="{FF2B5EF4-FFF2-40B4-BE49-F238E27FC236}">
                    <a16:creationId xmlns:a16="http://schemas.microsoft.com/office/drawing/2014/main" id="{085E8516-3E41-5340-8436-56A7F72A2A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1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EAEB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70" name="Freeform 668">
                <a:extLst>
                  <a:ext uri="{FF2B5EF4-FFF2-40B4-BE49-F238E27FC236}">
                    <a16:creationId xmlns:a16="http://schemas.microsoft.com/office/drawing/2014/main" id="{F1759010-E9DA-FF4A-842C-B109D72681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5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EBEC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71" name="Freeform 669">
                <a:extLst>
                  <a:ext uri="{FF2B5EF4-FFF2-40B4-BE49-F238E27FC236}">
                    <a16:creationId xmlns:a16="http://schemas.microsoft.com/office/drawing/2014/main" id="{558C22D8-EA1C-6545-9019-A99CAF0BD4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9" y="3622"/>
                <a:ext cx="178" cy="164"/>
              </a:xfrm>
              <a:custGeom>
                <a:avLst/>
                <a:gdLst>
                  <a:gd name="T0" fmla="*/ 44 w 178"/>
                  <a:gd name="T1" fmla="*/ 164 h 164"/>
                  <a:gd name="T2" fmla="*/ 0 w 178"/>
                  <a:gd name="T3" fmla="*/ 164 h 164"/>
                  <a:gd name="T4" fmla="*/ 132 w 178"/>
                  <a:gd name="T5" fmla="*/ 0 h 164"/>
                  <a:gd name="T6" fmla="*/ 178 w 178"/>
                  <a:gd name="T7" fmla="*/ 0 h 164"/>
                  <a:gd name="T8" fmla="*/ 44 w 178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8"/>
                  <a:gd name="T16" fmla="*/ 0 h 164"/>
                  <a:gd name="T17" fmla="*/ 178 w 178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8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8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EC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72" name="Freeform 670">
                <a:extLst>
                  <a:ext uri="{FF2B5EF4-FFF2-40B4-BE49-F238E27FC236}">
                    <a16:creationId xmlns:a16="http://schemas.microsoft.com/office/drawing/2014/main" id="{F28E0BD5-7CD6-E34C-8884-546EF84281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3" y="3622"/>
                <a:ext cx="178" cy="164"/>
              </a:xfrm>
              <a:custGeom>
                <a:avLst/>
                <a:gdLst>
                  <a:gd name="T0" fmla="*/ 44 w 178"/>
                  <a:gd name="T1" fmla="*/ 164 h 164"/>
                  <a:gd name="T2" fmla="*/ 0 w 178"/>
                  <a:gd name="T3" fmla="*/ 164 h 164"/>
                  <a:gd name="T4" fmla="*/ 134 w 178"/>
                  <a:gd name="T5" fmla="*/ 0 h 164"/>
                  <a:gd name="T6" fmla="*/ 178 w 178"/>
                  <a:gd name="T7" fmla="*/ 0 h 164"/>
                  <a:gd name="T8" fmla="*/ 44 w 178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8"/>
                  <a:gd name="T16" fmla="*/ 0 h 164"/>
                  <a:gd name="T17" fmla="*/ 178 w 178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8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4" y="0"/>
                    </a:lnTo>
                    <a:lnTo>
                      <a:pt x="178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EC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20" name="Freeform 671">
                <a:extLst>
                  <a:ext uri="{FF2B5EF4-FFF2-40B4-BE49-F238E27FC236}">
                    <a16:creationId xmlns:a16="http://schemas.microsoft.com/office/drawing/2014/main" id="{C984A4A6-C1C0-6F4B-8494-EBDC145269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7" y="3622"/>
                <a:ext cx="178" cy="164"/>
              </a:xfrm>
              <a:custGeom>
                <a:avLst/>
                <a:gdLst>
                  <a:gd name="T0" fmla="*/ 46 w 178"/>
                  <a:gd name="T1" fmla="*/ 164 h 164"/>
                  <a:gd name="T2" fmla="*/ 0 w 178"/>
                  <a:gd name="T3" fmla="*/ 164 h 164"/>
                  <a:gd name="T4" fmla="*/ 134 w 178"/>
                  <a:gd name="T5" fmla="*/ 0 h 164"/>
                  <a:gd name="T6" fmla="*/ 178 w 178"/>
                  <a:gd name="T7" fmla="*/ 0 h 164"/>
                  <a:gd name="T8" fmla="*/ 46 w 178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8"/>
                  <a:gd name="T16" fmla="*/ 0 h 164"/>
                  <a:gd name="T17" fmla="*/ 178 w 178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8" h="164">
                    <a:moveTo>
                      <a:pt x="46" y="164"/>
                    </a:moveTo>
                    <a:lnTo>
                      <a:pt x="0" y="164"/>
                    </a:lnTo>
                    <a:lnTo>
                      <a:pt x="134" y="0"/>
                    </a:lnTo>
                    <a:lnTo>
                      <a:pt x="178" y="0"/>
                    </a:lnTo>
                    <a:lnTo>
                      <a:pt x="46" y="164"/>
                    </a:lnTo>
                    <a:close/>
                  </a:path>
                </a:pathLst>
              </a:custGeom>
              <a:solidFill>
                <a:srgbClr val="EDED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21" name="Freeform 672">
                <a:extLst>
                  <a:ext uri="{FF2B5EF4-FFF2-40B4-BE49-F238E27FC236}">
                    <a16:creationId xmlns:a16="http://schemas.microsoft.com/office/drawing/2014/main" id="{4C438538-E519-EC49-BB59-6CE0F70AC5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3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EEEE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22" name="Freeform 673">
                <a:extLst>
                  <a:ext uri="{FF2B5EF4-FFF2-40B4-BE49-F238E27FC236}">
                    <a16:creationId xmlns:a16="http://schemas.microsoft.com/office/drawing/2014/main" id="{2C3EE26B-2DF4-4A40-9F20-169BC31F08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7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EEEF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23" name="Freeform 674">
                <a:extLst>
                  <a:ext uri="{FF2B5EF4-FFF2-40B4-BE49-F238E27FC236}">
                    <a16:creationId xmlns:a16="http://schemas.microsoft.com/office/drawing/2014/main" id="{8D40D933-98E1-B14D-B5A9-DC887FCFD2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1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EEEF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24" name="Freeform 675">
                <a:extLst>
                  <a:ext uri="{FF2B5EF4-FFF2-40B4-BE49-F238E27FC236}">
                    <a16:creationId xmlns:a16="http://schemas.microsoft.com/office/drawing/2014/main" id="{06AD4D60-BFFA-9C43-908F-E1791C099B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5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EF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25" name="Freeform 676">
                <a:extLst>
                  <a:ext uri="{FF2B5EF4-FFF2-40B4-BE49-F238E27FC236}">
                    <a16:creationId xmlns:a16="http://schemas.microsoft.com/office/drawing/2014/main" id="{7652D14C-617C-5946-AFEE-7EE4E1564F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9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F0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26" name="Freeform 677">
                <a:extLst>
                  <a:ext uri="{FF2B5EF4-FFF2-40B4-BE49-F238E27FC236}">
                    <a16:creationId xmlns:a16="http://schemas.microsoft.com/office/drawing/2014/main" id="{E351D6BA-D837-B34D-9550-32EAD7B4A8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3" y="3622"/>
                <a:ext cx="178" cy="164"/>
              </a:xfrm>
              <a:custGeom>
                <a:avLst/>
                <a:gdLst>
                  <a:gd name="T0" fmla="*/ 44 w 178"/>
                  <a:gd name="T1" fmla="*/ 164 h 164"/>
                  <a:gd name="T2" fmla="*/ 0 w 178"/>
                  <a:gd name="T3" fmla="*/ 164 h 164"/>
                  <a:gd name="T4" fmla="*/ 132 w 178"/>
                  <a:gd name="T5" fmla="*/ 0 h 164"/>
                  <a:gd name="T6" fmla="*/ 178 w 178"/>
                  <a:gd name="T7" fmla="*/ 0 h 164"/>
                  <a:gd name="T8" fmla="*/ 44 w 178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8"/>
                  <a:gd name="T16" fmla="*/ 0 h 164"/>
                  <a:gd name="T17" fmla="*/ 178 w 178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8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8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F1F1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27" name="Freeform 678">
                <a:extLst>
                  <a:ext uri="{FF2B5EF4-FFF2-40B4-BE49-F238E27FC236}">
                    <a16:creationId xmlns:a16="http://schemas.microsoft.com/office/drawing/2014/main" id="{4FF4D7BD-0F54-7847-9818-E6AE1AFFEF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7" y="3622"/>
                <a:ext cx="178" cy="164"/>
              </a:xfrm>
              <a:custGeom>
                <a:avLst/>
                <a:gdLst>
                  <a:gd name="T0" fmla="*/ 44 w 178"/>
                  <a:gd name="T1" fmla="*/ 164 h 164"/>
                  <a:gd name="T2" fmla="*/ 0 w 178"/>
                  <a:gd name="T3" fmla="*/ 164 h 164"/>
                  <a:gd name="T4" fmla="*/ 134 w 178"/>
                  <a:gd name="T5" fmla="*/ 0 h 164"/>
                  <a:gd name="T6" fmla="*/ 178 w 178"/>
                  <a:gd name="T7" fmla="*/ 0 h 164"/>
                  <a:gd name="T8" fmla="*/ 44 w 178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8"/>
                  <a:gd name="T16" fmla="*/ 0 h 164"/>
                  <a:gd name="T17" fmla="*/ 178 w 178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8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4" y="0"/>
                    </a:lnTo>
                    <a:lnTo>
                      <a:pt x="178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F1F1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28" name="Freeform 679">
                <a:extLst>
                  <a:ext uri="{FF2B5EF4-FFF2-40B4-BE49-F238E27FC236}">
                    <a16:creationId xmlns:a16="http://schemas.microsoft.com/office/drawing/2014/main" id="{06FE1398-D1F3-BA48-B820-8A2694BF5B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1" y="3622"/>
                <a:ext cx="178" cy="164"/>
              </a:xfrm>
              <a:custGeom>
                <a:avLst/>
                <a:gdLst>
                  <a:gd name="T0" fmla="*/ 44 w 178"/>
                  <a:gd name="T1" fmla="*/ 164 h 164"/>
                  <a:gd name="T2" fmla="*/ 0 w 178"/>
                  <a:gd name="T3" fmla="*/ 164 h 164"/>
                  <a:gd name="T4" fmla="*/ 134 w 178"/>
                  <a:gd name="T5" fmla="*/ 0 h 164"/>
                  <a:gd name="T6" fmla="*/ 178 w 178"/>
                  <a:gd name="T7" fmla="*/ 0 h 164"/>
                  <a:gd name="T8" fmla="*/ 44 w 178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8"/>
                  <a:gd name="T16" fmla="*/ 0 h 164"/>
                  <a:gd name="T17" fmla="*/ 178 w 178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8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4" y="0"/>
                    </a:lnTo>
                    <a:lnTo>
                      <a:pt x="178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F2F2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29" name="Freeform 680">
                <a:extLst>
                  <a:ext uri="{FF2B5EF4-FFF2-40B4-BE49-F238E27FC236}">
                    <a16:creationId xmlns:a16="http://schemas.microsoft.com/office/drawing/2014/main" id="{0A1CF415-6E9D-8049-BADF-CEC5CAEE8D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17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30" name="Freeform 681">
                <a:extLst>
                  <a:ext uri="{FF2B5EF4-FFF2-40B4-BE49-F238E27FC236}">
                    <a16:creationId xmlns:a16="http://schemas.microsoft.com/office/drawing/2014/main" id="{512A32B0-D6BA-F645-AFF8-8C00DA29CB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1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F3F4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31" name="Freeform 682">
                <a:extLst>
                  <a:ext uri="{FF2B5EF4-FFF2-40B4-BE49-F238E27FC236}">
                    <a16:creationId xmlns:a16="http://schemas.microsoft.com/office/drawing/2014/main" id="{51B91736-E208-E449-BBA9-D4678DCA19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5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F3F4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32" name="Freeform 683">
                <a:extLst>
                  <a:ext uri="{FF2B5EF4-FFF2-40B4-BE49-F238E27FC236}">
                    <a16:creationId xmlns:a16="http://schemas.microsoft.com/office/drawing/2014/main" id="{35C6BAB5-069C-1D4F-9F05-D2F39F7D59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39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F4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33" name="Freeform 684">
                <a:extLst>
                  <a:ext uri="{FF2B5EF4-FFF2-40B4-BE49-F238E27FC236}">
                    <a16:creationId xmlns:a16="http://schemas.microsoft.com/office/drawing/2014/main" id="{08C75659-3812-A44F-8047-542CC58D25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3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F5F6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34" name="Freeform 685">
                <a:extLst>
                  <a:ext uri="{FF2B5EF4-FFF2-40B4-BE49-F238E27FC236}">
                    <a16:creationId xmlns:a16="http://schemas.microsoft.com/office/drawing/2014/main" id="{F6D67438-732F-714D-BBA0-B6C99FE480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7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F6F6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35" name="Freeform 686">
                <a:extLst>
                  <a:ext uri="{FF2B5EF4-FFF2-40B4-BE49-F238E27FC236}">
                    <a16:creationId xmlns:a16="http://schemas.microsoft.com/office/drawing/2014/main" id="{F6B0F716-84F0-BE48-A110-AA877B152C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61" y="3622"/>
                <a:ext cx="178" cy="164"/>
              </a:xfrm>
              <a:custGeom>
                <a:avLst/>
                <a:gdLst>
                  <a:gd name="T0" fmla="*/ 44 w 178"/>
                  <a:gd name="T1" fmla="*/ 164 h 164"/>
                  <a:gd name="T2" fmla="*/ 0 w 178"/>
                  <a:gd name="T3" fmla="*/ 164 h 164"/>
                  <a:gd name="T4" fmla="*/ 134 w 178"/>
                  <a:gd name="T5" fmla="*/ 0 h 164"/>
                  <a:gd name="T6" fmla="*/ 178 w 178"/>
                  <a:gd name="T7" fmla="*/ 0 h 164"/>
                  <a:gd name="T8" fmla="*/ 44 w 178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8"/>
                  <a:gd name="T16" fmla="*/ 0 h 164"/>
                  <a:gd name="T17" fmla="*/ 178 w 178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8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4" y="0"/>
                    </a:lnTo>
                    <a:lnTo>
                      <a:pt x="178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F6F6F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36" name="Freeform 687">
                <a:extLst>
                  <a:ext uri="{FF2B5EF4-FFF2-40B4-BE49-F238E27FC236}">
                    <a16:creationId xmlns:a16="http://schemas.microsoft.com/office/drawing/2014/main" id="{12A9FF1A-D9DD-4144-8DE1-8A11E6313D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5" y="3622"/>
                <a:ext cx="178" cy="164"/>
              </a:xfrm>
              <a:custGeom>
                <a:avLst/>
                <a:gdLst>
                  <a:gd name="T0" fmla="*/ 44 w 178"/>
                  <a:gd name="T1" fmla="*/ 164 h 164"/>
                  <a:gd name="T2" fmla="*/ 0 w 178"/>
                  <a:gd name="T3" fmla="*/ 164 h 164"/>
                  <a:gd name="T4" fmla="*/ 134 w 178"/>
                  <a:gd name="T5" fmla="*/ 0 h 164"/>
                  <a:gd name="T6" fmla="*/ 178 w 178"/>
                  <a:gd name="T7" fmla="*/ 0 h 164"/>
                  <a:gd name="T8" fmla="*/ 44 w 178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8"/>
                  <a:gd name="T16" fmla="*/ 0 h 164"/>
                  <a:gd name="T17" fmla="*/ 178 w 178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8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4" y="0"/>
                    </a:lnTo>
                    <a:lnTo>
                      <a:pt x="178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F7F7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37" name="Freeform 688">
                <a:extLst>
                  <a:ext uri="{FF2B5EF4-FFF2-40B4-BE49-F238E27FC236}">
                    <a16:creationId xmlns:a16="http://schemas.microsoft.com/office/drawing/2014/main" id="{1C37B161-78D7-7948-90F8-736C2ED6F3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9" y="3622"/>
                <a:ext cx="178" cy="164"/>
              </a:xfrm>
              <a:custGeom>
                <a:avLst/>
                <a:gdLst>
                  <a:gd name="T0" fmla="*/ 46 w 178"/>
                  <a:gd name="T1" fmla="*/ 164 h 164"/>
                  <a:gd name="T2" fmla="*/ 0 w 178"/>
                  <a:gd name="T3" fmla="*/ 164 h 164"/>
                  <a:gd name="T4" fmla="*/ 134 w 178"/>
                  <a:gd name="T5" fmla="*/ 0 h 164"/>
                  <a:gd name="T6" fmla="*/ 178 w 178"/>
                  <a:gd name="T7" fmla="*/ 0 h 164"/>
                  <a:gd name="T8" fmla="*/ 46 w 178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8"/>
                  <a:gd name="T16" fmla="*/ 0 h 164"/>
                  <a:gd name="T17" fmla="*/ 178 w 178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8" h="164">
                    <a:moveTo>
                      <a:pt x="46" y="164"/>
                    </a:moveTo>
                    <a:lnTo>
                      <a:pt x="0" y="164"/>
                    </a:lnTo>
                    <a:lnTo>
                      <a:pt x="134" y="0"/>
                    </a:lnTo>
                    <a:lnTo>
                      <a:pt x="178" y="0"/>
                    </a:lnTo>
                    <a:lnTo>
                      <a:pt x="46" y="164"/>
                    </a:lnTo>
                    <a:close/>
                  </a:path>
                </a:pathLst>
              </a:custGeom>
              <a:solidFill>
                <a:srgbClr val="F8F8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38" name="Freeform 689">
                <a:extLst>
                  <a:ext uri="{FF2B5EF4-FFF2-40B4-BE49-F238E27FC236}">
                    <a16:creationId xmlns:a16="http://schemas.microsoft.com/office/drawing/2014/main" id="{5C048D5D-15A5-5E42-9F7F-006354103E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85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F9F9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39" name="Freeform 690">
                <a:extLst>
                  <a:ext uri="{FF2B5EF4-FFF2-40B4-BE49-F238E27FC236}">
                    <a16:creationId xmlns:a16="http://schemas.microsoft.com/office/drawing/2014/main" id="{278FD1BC-11F3-3A43-907C-0E1ACBAF46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9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F9F9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40" name="Freeform 691">
                <a:extLst>
                  <a:ext uri="{FF2B5EF4-FFF2-40B4-BE49-F238E27FC236}">
                    <a16:creationId xmlns:a16="http://schemas.microsoft.com/office/drawing/2014/main" id="{F4E167DB-FD34-5B44-BBF2-98F657FC5C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3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FA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41" name="Freeform 692">
                <a:extLst>
                  <a:ext uri="{FF2B5EF4-FFF2-40B4-BE49-F238E27FC236}">
                    <a16:creationId xmlns:a16="http://schemas.microsoft.com/office/drawing/2014/main" id="{DE80A311-A196-D943-BD7E-A8B121449F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7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FC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42" name="Freeform 693">
                <a:extLst>
                  <a:ext uri="{FF2B5EF4-FFF2-40B4-BE49-F238E27FC236}">
                    <a16:creationId xmlns:a16="http://schemas.microsoft.com/office/drawing/2014/main" id="{73AFC0B2-EDC6-534A-BE6A-AEB9DAAA4C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1" y="3622"/>
                <a:ext cx="176" cy="164"/>
              </a:xfrm>
              <a:custGeom>
                <a:avLst/>
                <a:gdLst>
                  <a:gd name="T0" fmla="*/ 44 w 176"/>
                  <a:gd name="T1" fmla="*/ 164 h 164"/>
                  <a:gd name="T2" fmla="*/ 0 w 176"/>
                  <a:gd name="T3" fmla="*/ 164 h 164"/>
                  <a:gd name="T4" fmla="*/ 132 w 176"/>
                  <a:gd name="T5" fmla="*/ 0 h 164"/>
                  <a:gd name="T6" fmla="*/ 176 w 176"/>
                  <a:gd name="T7" fmla="*/ 0 h 164"/>
                  <a:gd name="T8" fmla="*/ 44 w 176"/>
                  <a:gd name="T9" fmla="*/ 164 h 1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6"/>
                  <a:gd name="T16" fmla="*/ 0 h 164"/>
                  <a:gd name="T17" fmla="*/ 176 w 176"/>
                  <a:gd name="T18" fmla="*/ 164 h 1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6" h="164">
                    <a:moveTo>
                      <a:pt x="44" y="164"/>
                    </a:moveTo>
                    <a:lnTo>
                      <a:pt x="0" y="164"/>
                    </a:lnTo>
                    <a:lnTo>
                      <a:pt x="132" y="0"/>
                    </a:lnTo>
                    <a:lnTo>
                      <a:pt x="176" y="0"/>
                    </a:lnTo>
                    <a:lnTo>
                      <a:pt x="44" y="164"/>
                    </a:lnTo>
                    <a:close/>
                  </a:path>
                </a:pathLst>
              </a:custGeom>
              <a:solidFill>
                <a:srgbClr val="FDF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43" name="Freeform 738">
                <a:extLst>
                  <a:ext uri="{FF2B5EF4-FFF2-40B4-BE49-F238E27FC236}">
                    <a16:creationId xmlns:a16="http://schemas.microsoft.com/office/drawing/2014/main" id="{F5DDE6E4-8229-4042-8C3F-649D46D9A8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3" y="2902"/>
                <a:ext cx="568" cy="940"/>
              </a:xfrm>
              <a:custGeom>
                <a:avLst/>
                <a:gdLst>
                  <a:gd name="T0" fmla="*/ 64 w 568"/>
                  <a:gd name="T1" fmla="*/ 68 h 940"/>
                  <a:gd name="T2" fmla="*/ 96 w 568"/>
                  <a:gd name="T3" fmla="*/ 38 h 940"/>
                  <a:gd name="T4" fmla="*/ 132 w 568"/>
                  <a:gd name="T5" fmla="*/ 72 h 940"/>
                  <a:gd name="T6" fmla="*/ 140 w 568"/>
                  <a:gd name="T7" fmla="*/ 96 h 940"/>
                  <a:gd name="T8" fmla="*/ 144 w 568"/>
                  <a:gd name="T9" fmla="*/ 148 h 940"/>
                  <a:gd name="T10" fmla="*/ 270 w 568"/>
                  <a:gd name="T11" fmla="*/ 138 h 940"/>
                  <a:gd name="T12" fmla="*/ 272 w 568"/>
                  <a:gd name="T13" fmla="*/ 68 h 940"/>
                  <a:gd name="T14" fmla="*/ 288 w 568"/>
                  <a:gd name="T15" fmla="*/ 22 h 940"/>
                  <a:gd name="T16" fmla="*/ 322 w 568"/>
                  <a:gd name="T17" fmla="*/ 0 h 940"/>
                  <a:gd name="T18" fmla="*/ 362 w 568"/>
                  <a:gd name="T19" fmla="*/ 30 h 940"/>
                  <a:gd name="T20" fmla="*/ 362 w 568"/>
                  <a:gd name="T21" fmla="*/ 84 h 940"/>
                  <a:gd name="T22" fmla="*/ 338 w 568"/>
                  <a:gd name="T23" fmla="*/ 146 h 940"/>
                  <a:gd name="T24" fmla="*/ 426 w 568"/>
                  <a:gd name="T25" fmla="*/ 134 h 940"/>
                  <a:gd name="T26" fmla="*/ 420 w 568"/>
                  <a:gd name="T27" fmla="*/ 114 h 940"/>
                  <a:gd name="T28" fmla="*/ 444 w 568"/>
                  <a:gd name="T29" fmla="*/ 42 h 940"/>
                  <a:gd name="T30" fmla="*/ 484 w 568"/>
                  <a:gd name="T31" fmla="*/ 102 h 940"/>
                  <a:gd name="T32" fmla="*/ 474 w 568"/>
                  <a:gd name="T33" fmla="*/ 126 h 940"/>
                  <a:gd name="T34" fmla="*/ 490 w 568"/>
                  <a:gd name="T35" fmla="*/ 152 h 940"/>
                  <a:gd name="T36" fmla="*/ 542 w 568"/>
                  <a:gd name="T37" fmla="*/ 176 h 940"/>
                  <a:gd name="T38" fmla="*/ 532 w 568"/>
                  <a:gd name="T39" fmla="*/ 218 h 940"/>
                  <a:gd name="T40" fmla="*/ 522 w 568"/>
                  <a:gd name="T41" fmla="*/ 580 h 940"/>
                  <a:gd name="T42" fmla="*/ 520 w 568"/>
                  <a:gd name="T43" fmla="*/ 612 h 940"/>
                  <a:gd name="T44" fmla="*/ 554 w 568"/>
                  <a:gd name="T45" fmla="*/ 802 h 940"/>
                  <a:gd name="T46" fmla="*/ 502 w 568"/>
                  <a:gd name="T47" fmla="*/ 796 h 940"/>
                  <a:gd name="T48" fmla="*/ 472 w 568"/>
                  <a:gd name="T49" fmla="*/ 730 h 940"/>
                  <a:gd name="T50" fmla="*/ 462 w 568"/>
                  <a:gd name="T51" fmla="*/ 522 h 940"/>
                  <a:gd name="T52" fmla="*/ 432 w 568"/>
                  <a:gd name="T53" fmla="*/ 568 h 940"/>
                  <a:gd name="T54" fmla="*/ 464 w 568"/>
                  <a:gd name="T55" fmla="*/ 718 h 940"/>
                  <a:gd name="T56" fmla="*/ 444 w 568"/>
                  <a:gd name="T57" fmla="*/ 766 h 940"/>
                  <a:gd name="T58" fmla="*/ 404 w 568"/>
                  <a:gd name="T59" fmla="*/ 772 h 940"/>
                  <a:gd name="T60" fmla="*/ 394 w 568"/>
                  <a:gd name="T61" fmla="*/ 620 h 940"/>
                  <a:gd name="T62" fmla="*/ 362 w 568"/>
                  <a:gd name="T63" fmla="*/ 810 h 940"/>
                  <a:gd name="T64" fmla="*/ 328 w 568"/>
                  <a:gd name="T65" fmla="*/ 838 h 940"/>
                  <a:gd name="T66" fmla="*/ 308 w 568"/>
                  <a:gd name="T67" fmla="*/ 786 h 940"/>
                  <a:gd name="T68" fmla="*/ 316 w 568"/>
                  <a:gd name="T69" fmla="*/ 584 h 940"/>
                  <a:gd name="T70" fmla="*/ 296 w 568"/>
                  <a:gd name="T71" fmla="*/ 580 h 940"/>
                  <a:gd name="T72" fmla="*/ 286 w 568"/>
                  <a:gd name="T73" fmla="*/ 808 h 940"/>
                  <a:gd name="T74" fmla="*/ 280 w 568"/>
                  <a:gd name="T75" fmla="*/ 852 h 940"/>
                  <a:gd name="T76" fmla="*/ 264 w 568"/>
                  <a:gd name="T77" fmla="*/ 898 h 940"/>
                  <a:gd name="T78" fmla="*/ 208 w 568"/>
                  <a:gd name="T79" fmla="*/ 938 h 940"/>
                  <a:gd name="T80" fmla="*/ 222 w 568"/>
                  <a:gd name="T81" fmla="*/ 746 h 940"/>
                  <a:gd name="T82" fmla="*/ 228 w 568"/>
                  <a:gd name="T83" fmla="*/ 480 h 940"/>
                  <a:gd name="T84" fmla="*/ 198 w 568"/>
                  <a:gd name="T85" fmla="*/ 458 h 940"/>
                  <a:gd name="T86" fmla="*/ 202 w 568"/>
                  <a:gd name="T87" fmla="*/ 652 h 940"/>
                  <a:gd name="T88" fmla="*/ 208 w 568"/>
                  <a:gd name="T89" fmla="*/ 832 h 940"/>
                  <a:gd name="T90" fmla="*/ 178 w 568"/>
                  <a:gd name="T91" fmla="*/ 852 h 940"/>
                  <a:gd name="T92" fmla="*/ 162 w 568"/>
                  <a:gd name="T93" fmla="*/ 822 h 940"/>
                  <a:gd name="T94" fmla="*/ 132 w 568"/>
                  <a:gd name="T95" fmla="*/ 614 h 940"/>
                  <a:gd name="T96" fmla="*/ 114 w 568"/>
                  <a:gd name="T97" fmla="*/ 626 h 940"/>
                  <a:gd name="T98" fmla="*/ 122 w 568"/>
                  <a:gd name="T99" fmla="*/ 778 h 940"/>
                  <a:gd name="T100" fmla="*/ 74 w 568"/>
                  <a:gd name="T101" fmla="*/ 814 h 940"/>
                  <a:gd name="T102" fmla="*/ 76 w 568"/>
                  <a:gd name="T103" fmla="*/ 742 h 940"/>
                  <a:gd name="T104" fmla="*/ 30 w 568"/>
                  <a:gd name="T105" fmla="*/ 534 h 940"/>
                  <a:gd name="T106" fmla="*/ 10 w 568"/>
                  <a:gd name="T107" fmla="*/ 308 h 940"/>
                  <a:gd name="T108" fmla="*/ 34 w 568"/>
                  <a:gd name="T109" fmla="*/ 184 h 940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568"/>
                  <a:gd name="T166" fmla="*/ 0 h 940"/>
                  <a:gd name="T167" fmla="*/ 568 w 568"/>
                  <a:gd name="T168" fmla="*/ 940 h 940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568" h="940">
                    <a:moveTo>
                      <a:pt x="34" y="184"/>
                    </a:moveTo>
                    <a:lnTo>
                      <a:pt x="82" y="160"/>
                    </a:lnTo>
                    <a:lnTo>
                      <a:pt x="86" y="146"/>
                    </a:lnTo>
                    <a:lnTo>
                      <a:pt x="78" y="138"/>
                    </a:lnTo>
                    <a:lnTo>
                      <a:pt x="68" y="118"/>
                    </a:lnTo>
                    <a:lnTo>
                      <a:pt x="66" y="86"/>
                    </a:lnTo>
                    <a:lnTo>
                      <a:pt x="64" y="68"/>
                    </a:lnTo>
                    <a:lnTo>
                      <a:pt x="68" y="60"/>
                    </a:lnTo>
                    <a:lnTo>
                      <a:pt x="72" y="52"/>
                    </a:lnTo>
                    <a:lnTo>
                      <a:pt x="78" y="44"/>
                    </a:lnTo>
                    <a:lnTo>
                      <a:pt x="86" y="40"/>
                    </a:lnTo>
                    <a:lnTo>
                      <a:pt x="92" y="38"/>
                    </a:lnTo>
                    <a:lnTo>
                      <a:pt x="96" y="38"/>
                    </a:lnTo>
                    <a:lnTo>
                      <a:pt x="102" y="40"/>
                    </a:lnTo>
                    <a:lnTo>
                      <a:pt x="110" y="44"/>
                    </a:lnTo>
                    <a:lnTo>
                      <a:pt x="118" y="48"/>
                    </a:lnTo>
                    <a:lnTo>
                      <a:pt x="126" y="56"/>
                    </a:lnTo>
                    <a:lnTo>
                      <a:pt x="130" y="64"/>
                    </a:lnTo>
                    <a:lnTo>
                      <a:pt x="132" y="72"/>
                    </a:lnTo>
                    <a:lnTo>
                      <a:pt x="134" y="82"/>
                    </a:lnTo>
                    <a:lnTo>
                      <a:pt x="136" y="82"/>
                    </a:lnTo>
                    <a:lnTo>
                      <a:pt x="138" y="84"/>
                    </a:lnTo>
                    <a:lnTo>
                      <a:pt x="140" y="88"/>
                    </a:lnTo>
                    <a:lnTo>
                      <a:pt x="140" y="96"/>
                    </a:lnTo>
                    <a:lnTo>
                      <a:pt x="140" y="106"/>
                    </a:lnTo>
                    <a:lnTo>
                      <a:pt x="138" y="110"/>
                    </a:lnTo>
                    <a:lnTo>
                      <a:pt x="136" y="110"/>
                    </a:lnTo>
                    <a:lnTo>
                      <a:pt x="134" y="108"/>
                    </a:lnTo>
                    <a:lnTo>
                      <a:pt x="134" y="130"/>
                    </a:lnTo>
                    <a:lnTo>
                      <a:pt x="138" y="140"/>
                    </a:lnTo>
                    <a:lnTo>
                      <a:pt x="144" y="148"/>
                    </a:lnTo>
                    <a:lnTo>
                      <a:pt x="158" y="160"/>
                    </a:lnTo>
                    <a:lnTo>
                      <a:pt x="190" y="172"/>
                    </a:lnTo>
                    <a:lnTo>
                      <a:pt x="222" y="154"/>
                    </a:lnTo>
                    <a:lnTo>
                      <a:pt x="248" y="142"/>
                    </a:lnTo>
                    <a:lnTo>
                      <a:pt x="260" y="138"/>
                    </a:lnTo>
                    <a:lnTo>
                      <a:pt x="270" y="138"/>
                    </a:lnTo>
                    <a:lnTo>
                      <a:pt x="276" y="122"/>
                    </a:lnTo>
                    <a:lnTo>
                      <a:pt x="278" y="118"/>
                    </a:lnTo>
                    <a:lnTo>
                      <a:pt x="280" y="88"/>
                    </a:lnTo>
                    <a:lnTo>
                      <a:pt x="278" y="82"/>
                    </a:lnTo>
                    <a:lnTo>
                      <a:pt x="274" y="72"/>
                    </a:lnTo>
                    <a:lnTo>
                      <a:pt x="272" y="68"/>
                    </a:lnTo>
                    <a:lnTo>
                      <a:pt x="272" y="62"/>
                    </a:lnTo>
                    <a:lnTo>
                      <a:pt x="274" y="58"/>
                    </a:lnTo>
                    <a:lnTo>
                      <a:pt x="278" y="56"/>
                    </a:lnTo>
                    <a:lnTo>
                      <a:pt x="282" y="34"/>
                    </a:lnTo>
                    <a:lnTo>
                      <a:pt x="284" y="30"/>
                    </a:lnTo>
                    <a:lnTo>
                      <a:pt x="288" y="22"/>
                    </a:lnTo>
                    <a:lnTo>
                      <a:pt x="294" y="12"/>
                    </a:lnTo>
                    <a:lnTo>
                      <a:pt x="298" y="10"/>
                    </a:lnTo>
                    <a:lnTo>
                      <a:pt x="302" y="10"/>
                    </a:lnTo>
                    <a:lnTo>
                      <a:pt x="306" y="6"/>
                    </a:lnTo>
                    <a:lnTo>
                      <a:pt x="314" y="2"/>
                    </a:lnTo>
                    <a:lnTo>
                      <a:pt x="322" y="0"/>
                    </a:lnTo>
                    <a:lnTo>
                      <a:pt x="328" y="0"/>
                    </a:lnTo>
                    <a:lnTo>
                      <a:pt x="336" y="2"/>
                    </a:lnTo>
                    <a:lnTo>
                      <a:pt x="344" y="6"/>
                    </a:lnTo>
                    <a:lnTo>
                      <a:pt x="354" y="18"/>
                    </a:lnTo>
                    <a:lnTo>
                      <a:pt x="360" y="26"/>
                    </a:lnTo>
                    <a:lnTo>
                      <a:pt x="362" y="30"/>
                    </a:lnTo>
                    <a:lnTo>
                      <a:pt x="364" y="34"/>
                    </a:lnTo>
                    <a:lnTo>
                      <a:pt x="364" y="44"/>
                    </a:lnTo>
                    <a:lnTo>
                      <a:pt x="364" y="56"/>
                    </a:lnTo>
                    <a:lnTo>
                      <a:pt x="362" y="70"/>
                    </a:lnTo>
                    <a:lnTo>
                      <a:pt x="362" y="84"/>
                    </a:lnTo>
                    <a:lnTo>
                      <a:pt x="360" y="94"/>
                    </a:lnTo>
                    <a:lnTo>
                      <a:pt x="358" y="98"/>
                    </a:lnTo>
                    <a:lnTo>
                      <a:pt x="354" y="100"/>
                    </a:lnTo>
                    <a:lnTo>
                      <a:pt x="350" y="110"/>
                    </a:lnTo>
                    <a:lnTo>
                      <a:pt x="340" y="124"/>
                    </a:lnTo>
                    <a:lnTo>
                      <a:pt x="338" y="146"/>
                    </a:lnTo>
                    <a:lnTo>
                      <a:pt x="342" y="156"/>
                    </a:lnTo>
                    <a:lnTo>
                      <a:pt x="378" y="172"/>
                    </a:lnTo>
                    <a:lnTo>
                      <a:pt x="410" y="164"/>
                    </a:lnTo>
                    <a:lnTo>
                      <a:pt x="430" y="144"/>
                    </a:lnTo>
                    <a:lnTo>
                      <a:pt x="430" y="134"/>
                    </a:lnTo>
                    <a:lnTo>
                      <a:pt x="426" y="134"/>
                    </a:lnTo>
                    <a:lnTo>
                      <a:pt x="420" y="134"/>
                    </a:lnTo>
                    <a:lnTo>
                      <a:pt x="418" y="134"/>
                    </a:lnTo>
                    <a:lnTo>
                      <a:pt x="418" y="130"/>
                    </a:lnTo>
                    <a:lnTo>
                      <a:pt x="418" y="124"/>
                    </a:lnTo>
                    <a:lnTo>
                      <a:pt x="420" y="114"/>
                    </a:lnTo>
                    <a:lnTo>
                      <a:pt x="418" y="106"/>
                    </a:lnTo>
                    <a:lnTo>
                      <a:pt x="416" y="98"/>
                    </a:lnTo>
                    <a:lnTo>
                      <a:pt x="418" y="88"/>
                    </a:lnTo>
                    <a:lnTo>
                      <a:pt x="418" y="70"/>
                    </a:lnTo>
                    <a:lnTo>
                      <a:pt x="430" y="50"/>
                    </a:lnTo>
                    <a:lnTo>
                      <a:pt x="434" y="42"/>
                    </a:lnTo>
                    <a:lnTo>
                      <a:pt x="444" y="42"/>
                    </a:lnTo>
                    <a:lnTo>
                      <a:pt x="454" y="40"/>
                    </a:lnTo>
                    <a:lnTo>
                      <a:pt x="472" y="48"/>
                    </a:lnTo>
                    <a:lnTo>
                      <a:pt x="482" y="66"/>
                    </a:lnTo>
                    <a:lnTo>
                      <a:pt x="482" y="88"/>
                    </a:lnTo>
                    <a:lnTo>
                      <a:pt x="484" y="96"/>
                    </a:lnTo>
                    <a:lnTo>
                      <a:pt x="484" y="102"/>
                    </a:lnTo>
                    <a:lnTo>
                      <a:pt x="480" y="110"/>
                    </a:lnTo>
                    <a:lnTo>
                      <a:pt x="480" y="118"/>
                    </a:lnTo>
                    <a:lnTo>
                      <a:pt x="480" y="128"/>
                    </a:lnTo>
                    <a:lnTo>
                      <a:pt x="476" y="126"/>
                    </a:lnTo>
                    <a:lnTo>
                      <a:pt x="474" y="126"/>
                    </a:lnTo>
                    <a:lnTo>
                      <a:pt x="472" y="128"/>
                    </a:lnTo>
                    <a:lnTo>
                      <a:pt x="470" y="128"/>
                    </a:lnTo>
                    <a:lnTo>
                      <a:pt x="470" y="138"/>
                    </a:lnTo>
                    <a:lnTo>
                      <a:pt x="474" y="138"/>
                    </a:lnTo>
                    <a:lnTo>
                      <a:pt x="490" y="152"/>
                    </a:lnTo>
                    <a:lnTo>
                      <a:pt x="522" y="154"/>
                    </a:lnTo>
                    <a:lnTo>
                      <a:pt x="526" y="156"/>
                    </a:lnTo>
                    <a:lnTo>
                      <a:pt x="534" y="160"/>
                    </a:lnTo>
                    <a:lnTo>
                      <a:pt x="538" y="164"/>
                    </a:lnTo>
                    <a:lnTo>
                      <a:pt x="540" y="170"/>
                    </a:lnTo>
                    <a:lnTo>
                      <a:pt x="542" y="176"/>
                    </a:lnTo>
                    <a:lnTo>
                      <a:pt x="542" y="184"/>
                    </a:lnTo>
                    <a:lnTo>
                      <a:pt x="540" y="192"/>
                    </a:lnTo>
                    <a:lnTo>
                      <a:pt x="538" y="200"/>
                    </a:lnTo>
                    <a:lnTo>
                      <a:pt x="532" y="210"/>
                    </a:lnTo>
                    <a:lnTo>
                      <a:pt x="532" y="218"/>
                    </a:lnTo>
                    <a:lnTo>
                      <a:pt x="528" y="238"/>
                    </a:lnTo>
                    <a:lnTo>
                      <a:pt x="522" y="264"/>
                    </a:lnTo>
                    <a:lnTo>
                      <a:pt x="516" y="278"/>
                    </a:lnTo>
                    <a:lnTo>
                      <a:pt x="510" y="290"/>
                    </a:lnTo>
                    <a:lnTo>
                      <a:pt x="538" y="390"/>
                    </a:lnTo>
                    <a:lnTo>
                      <a:pt x="514" y="396"/>
                    </a:lnTo>
                    <a:lnTo>
                      <a:pt x="522" y="580"/>
                    </a:lnTo>
                    <a:lnTo>
                      <a:pt x="526" y="582"/>
                    </a:lnTo>
                    <a:lnTo>
                      <a:pt x="526" y="588"/>
                    </a:lnTo>
                    <a:lnTo>
                      <a:pt x="524" y="596"/>
                    </a:lnTo>
                    <a:lnTo>
                      <a:pt x="524" y="602"/>
                    </a:lnTo>
                    <a:lnTo>
                      <a:pt x="520" y="612"/>
                    </a:lnTo>
                    <a:lnTo>
                      <a:pt x="522" y="626"/>
                    </a:lnTo>
                    <a:lnTo>
                      <a:pt x="520" y="658"/>
                    </a:lnTo>
                    <a:lnTo>
                      <a:pt x="516" y="686"/>
                    </a:lnTo>
                    <a:lnTo>
                      <a:pt x="520" y="724"/>
                    </a:lnTo>
                    <a:lnTo>
                      <a:pt x="526" y="776"/>
                    </a:lnTo>
                    <a:lnTo>
                      <a:pt x="538" y="786"/>
                    </a:lnTo>
                    <a:lnTo>
                      <a:pt x="554" y="802"/>
                    </a:lnTo>
                    <a:lnTo>
                      <a:pt x="566" y="808"/>
                    </a:lnTo>
                    <a:lnTo>
                      <a:pt x="568" y="814"/>
                    </a:lnTo>
                    <a:lnTo>
                      <a:pt x="516" y="808"/>
                    </a:lnTo>
                    <a:lnTo>
                      <a:pt x="512" y="806"/>
                    </a:lnTo>
                    <a:lnTo>
                      <a:pt x="506" y="802"/>
                    </a:lnTo>
                    <a:lnTo>
                      <a:pt x="502" y="796"/>
                    </a:lnTo>
                    <a:lnTo>
                      <a:pt x="494" y="784"/>
                    </a:lnTo>
                    <a:lnTo>
                      <a:pt x="482" y="774"/>
                    </a:lnTo>
                    <a:lnTo>
                      <a:pt x="480" y="792"/>
                    </a:lnTo>
                    <a:lnTo>
                      <a:pt x="474" y="792"/>
                    </a:lnTo>
                    <a:lnTo>
                      <a:pt x="476" y="770"/>
                    </a:lnTo>
                    <a:lnTo>
                      <a:pt x="470" y="768"/>
                    </a:lnTo>
                    <a:lnTo>
                      <a:pt x="472" y="730"/>
                    </a:lnTo>
                    <a:lnTo>
                      <a:pt x="476" y="698"/>
                    </a:lnTo>
                    <a:lnTo>
                      <a:pt x="472" y="646"/>
                    </a:lnTo>
                    <a:lnTo>
                      <a:pt x="472" y="636"/>
                    </a:lnTo>
                    <a:lnTo>
                      <a:pt x="476" y="620"/>
                    </a:lnTo>
                    <a:lnTo>
                      <a:pt x="468" y="600"/>
                    </a:lnTo>
                    <a:lnTo>
                      <a:pt x="466" y="570"/>
                    </a:lnTo>
                    <a:lnTo>
                      <a:pt x="462" y="522"/>
                    </a:lnTo>
                    <a:lnTo>
                      <a:pt x="450" y="472"/>
                    </a:lnTo>
                    <a:lnTo>
                      <a:pt x="438" y="440"/>
                    </a:lnTo>
                    <a:lnTo>
                      <a:pt x="434" y="442"/>
                    </a:lnTo>
                    <a:lnTo>
                      <a:pt x="432" y="462"/>
                    </a:lnTo>
                    <a:lnTo>
                      <a:pt x="432" y="504"/>
                    </a:lnTo>
                    <a:lnTo>
                      <a:pt x="434" y="550"/>
                    </a:lnTo>
                    <a:lnTo>
                      <a:pt x="432" y="568"/>
                    </a:lnTo>
                    <a:lnTo>
                      <a:pt x="438" y="582"/>
                    </a:lnTo>
                    <a:lnTo>
                      <a:pt x="436" y="596"/>
                    </a:lnTo>
                    <a:lnTo>
                      <a:pt x="442" y="620"/>
                    </a:lnTo>
                    <a:lnTo>
                      <a:pt x="444" y="648"/>
                    </a:lnTo>
                    <a:lnTo>
                      <a:pt x="454" y="670"/>
                    </a:lnTo>
                    <a:lnTo>
                      <a:pt x="458" y="694"/>
                    </a:lnTo>
                    <a:lnTo>
                      <a:pt x="464" y="718"/>
                    </a:lnTo>
                    <a:lnTo>
                      <a:pt x="468" y="746"/>
                    </a:lnTo>
                    <a:lnTo>
                      <a:pt x="460" y="748"/>
                    </a:lnTo>
                    <a:lnTo>
                      <a:pt x="460" y="762"/>
                    </a:lnTo>
                    <a:lnTo>
                      <a:pt x="454" y="764"/>
                    </a:lnTo>
                    <a:lnTo>
                      <a:pt x="450" y="750"/>
                    </a:lnTo>
                    <a:lnTo>
                      <a:pt x="444" y="766"/>
                    </a:lnTo>
                    <a:lnTo>
                      <a:pt x="442" y="772"/>
                    </a:lnTo>
                    <a:lnTo>
                      <a:pt x="438" y="778"/>
                    </a:lnTo>
                    <a:lnTo>
                      <a:pt x="434" y="780"/>
                    </a:lnTo>
                    <a:lnTo>
                      <a:pt x="430" y="782"/>
                    </a:lnTo>
                    <a:lnTo>
                      <a:pt x="394" y="792"/>
                    </a:lnTo>
                    <a:lnTo>
                      <a:pt x="392" y="784"/>
                    </a:lnTo>
                    <a:lnTo>
                      <a:pt x="404" y="772"/>
                    </a:lnTo>
                    <a:lnTo>
                      <a:pt x="410" y="758"/>
                    </a:lnTo>
                    <a:lnTo>
                      <a:pt x="418" y="750"/>
                    </a:lnTo>
                    <a:lnTo>
                      <a:pt x="420" y="734"/>
                    </a:lnTo>
                    <a:lnTo>
                      <a:pt x="414" y="710"/>
                    </a:lnTo>
                    <a:lnTo>
                      <a:pt x="408" y="686"/>
                    </a:lnTo>
                    <a:lnTo>
                      <a:pt x="402" y="654"/>
                    </a:lnTo>
                    <a:lnTo>
                      <a:pt x="394" y="620"/>
                    </a:lnTo>
                    <a:lnTo>
                      <a:pt x="392" y="594"/>
                    </a:lnTo>
                    <a:lnTo>
                      <a:pt x="388" y="550"/>
                    </a:lnTo>
                    <a:lnTo>
                      <a:pt x="376" y="626"/>
                    </a:lnTo>
                    <a:lnTo>
                      <a:pt x="370" y="668"/>
                    </a:lnTo>
                    <a:lnTo>
                      <a:pt x="370" y="732"/>
                    </a:lnTo>
                    <a:lnTo>
                      <a:pt x="352" y="784"/>
                    </a:lnTo>
                    <a:lnTo>
                      <a:pt x="362" y="810"/>
                    </a:lnTo>
                    <a:lnTo>
                      <a:pt x="372" y="824"/>
                    </a:lnTo>
                    <a:lnTo>
                      <a:pt x="372" y="854"/>
                    </a:lnTo>
                    <a:lnTo>
                      <a:pt x="350" y="858"/>
                    </a:lnTo>
                    <a:lnTo>
                      <a:pt x="334" y="842"/>
                    </a:lnTo>
                    <a:lnTo>
                      <a:pt x="332" y="842"/>
                    </a:lnTo>
                    <a:lnTo>
                      <a:pt x="328" y="838"/>
                    </a:lnTo>
                    <a:lnTo>
                      <a:pt x="324" y="832"/>
                    </a:lnTo>
                    <a:lnTo>
                      <a:pt x="324" y="826"/>
                    </a:lnTo>
                    <a:lnTo>
                      <a:pt x="324" y="820"/>
                    </a:lnTo>
                    <a:lnTo>
                      <a:pt x="324" y="810"/>
                    </a:lnTo>
                    <a:lnTo>
                      <a:pt x="320" y="810"/>
                    </a:lnTo>
                    <a:lnTo>
                      <a:pt x="308" y="800"/>
                    </a:lnTo>
                    <a:lnTo>
                      <a:pt x="308" y="786"/>
                    </a:lnTo>
                    <a:lnTo>
                      <a:pt x="312" y="770"/>
                    </a:lnTo>
                    <a:lnTo>
                      <a:pt x="310" y="746"/>
                    </a:lnTo>
                    <a:lnTo>
                      <a:pt x="310" y="730"/>
                    </a:lnTo>
                    <a:lnTo>
                      <a:pt x="320" y="702"/>
                    </a:lnTo>
                    <a:lnTo>
                      <a:pt x="320" y="668"/>
                    </a:lnTo>
                    <a:lnTo>
                      <a:pt x="322" y="622"/>
                    </a:lnTo>
                    <a:lnTo>
                      <a:pt x="316" y="584"/>
                    </a:lnTo>
                    <a:lnTo>
                      <a:pt x="316" y="548"/>
                    </a:lnTo>
                    <a:lnTo>
                      <a:pt x="314" y="536"/>
                    </a:lnTo>
                    <a:lnTo>
                      <a:pt x="310" y="528"/>
                    </a:lnTo>
                    <a:lnTo>
                      <a:pt x="308" y="534"/>
                    </a:lnTo>
                    <a:lnTo>
                      <a:pt x="296" y="580"/>
                    </a:lnTo>
                    <a:lnTo>
                      <a:pt x="294" y="594"/>
                    </a:lnTo>
                    <a:lnTo>
                      <a:pt x="292" y="604"/>
                    </a:lnTo>
                    <a:lnTo>
                      <a:pt x="294" y="612"/>
                    </a:lnTo>
                    <a:lnTo>
                      <a:pt x="294" y="654"/>
                    </a:lnTo>
                    <a:lnTo>
                      <a:pt x="294" y="710"/>
                    </a:lnTo>
                    <a:lnTo>
                      <a:pt x="292" y="754"/>
                    </a:lnTo>
                    <a:lnTo>
                      <a:pt x="286" y="808"/>
                    </a:lnTo>
                    <a:lnTo>
                      <a:pt x="282" y="830"/>
                    </a:lnTo>
                    <a:lnTo>
                      <a:pt x="280" y="836"/>
                    </a:lnTo>
                    <a:lnTo>
                      <a:pt x="278" y="842"/>
                    </a:lnTo>
                    <a:lnTo>
                      <a:pt x="278" y="848"/>
                    </a:lnTo>
                    <a:lnTo>
                      <a:pt x="280" y="852"/>
                    </a:lnTo>
                    <a:lnTo>
                      <a:pt x="280" y="858"/>
                    </a:lnTo>
                    <a:lnTo>
                      <a:pt x="280" y="864"/>
                    </a:lnTo>
                    <a:lnTo>
                      <a:pt x="280" y="868"/>
                    </a:lnTo>
                    <a:lnTo>
                      <a:pt x="270" y="884"/>
                    </a:lnTo>
                    <a:lnTo>
                      <a:pt x="264" y="882"/>
                    </a:lnTo>
                    <a:lnTo>
                      <a:pt x="264" y="898"/>
                    </a:lnTo>
                    <a:lnTo>
                      <a:pt x="262" y="908"/>
                    </a:lnTo>
                    <a:lnTo>
                      <a:pt x="260" y="916"/>
                    </a:lnTo>
                    <a:lnTo>
                      <a:pt x="254" y="926"/>
                    </a:lnTo>
                    <a:lnTo>
                      <a:pt x="240" y="938"/>
                    </a:lnTo>
                    <a:lnTo>
                      <a:pt x="236" y="940"/>
                    </a:lnTo>
                    <a:lnTo>
                      <a:pt x="208" y="938"/>
                    </a:lnTo>
                    <a:lnTo>
                      <a:pt x="208" y="908"/>
                    </a:lnTo>
                    <a:lnTo>
                      <a:pt x="214" y="898"/>
                    </a:lnTo>
                    <a:lnTo>
                      <a:pt x="226" y="866"/>
                    </a:lnTo>
                    <a:lnTo>
                      <a:pt x="232" y="854"/>
                    </a:lnTo>
                    <a:lnTo>
                      <a:pt x="226" y="830"/>
                    </a:lnTo>
                    <a:lnTo>
                      <a:pt x="226" y="792"/>
                    </a:lnTo>
                    <a:lnTo>
                      <a:pt x="222" y="746"/>
                    </a:lnTo>
                    <a:lnTo>
                      <a:pt x="226" y="702"/>
                    </a:lnTo>
                    <a:lnTo>
                      <a:pt x="226" y="664"/>
                    </a:lnTo>
                    <a:lnTo>
                      <a:pt x="230" y="618"/>
                    </a:lnTo>
                    <a:lnTo>
                      <a:pt x="226" y="592"/>
                    </a:lnTo>
                    <a:lnTo>
                      <a:pt x="224" y="564"/>
                    </a:lnTo>
                    <a:lnTo>
                      <a:pt x="224" y="512"/>
                    </a:lnTo>
                    <a:lnTo>
                      <a:pt x="228" y="480"/>
                    </a:lnTo>
                    <a:lnTo>
                      <a:pt x="232" y="458"/>
                    </a:lnTo>
                    <a:lnTo>
                      <a:pt x="232" y="452"/>
                    </a:lnTo>
                    <a:lnTo>
                      <a:pt x="228" y="446"/>
                    </a:lnTo>
                    <a:lnTo>
                      <a:pt x="222" y="450"/>
                    </a:lnTo>
                    <a:lnTo>
                      <a:pt x="218" y="442"/>
                    </a:lnTo>
                    <a:lnTo>
                      <a:pt x="212" y="436"/>
                    </a:lnTo>
                    <a:lnTo>
                      <a:pt x="198" y="458"/>
                    </a:lnTo>
                    <a:lnTo>
                      <a:pt x="194" y="458"/>
                    </a:lnTo>
                    <a:lnTo>
                      <a:pt x="192" y="468"/>
                    </a:lnTo>
                    <a:lnTo>
                      <a:pt x="190" y="484"/>
                    </a:lnTo>
                    <a:lnTo>
                      <a:pt x="190" y="574"/>
                    </a:lnTo>
                    <a:lnTo>
                      <a:pt x="198" y="598"/>
                    </a:lnTo>
                    <a:lnTo>
                      <a:pt x="200" y="620"/>
                    </a:lnTo>
                    <a:lnTo>
                      <a:pt x="202" y="652"/>
                    </a:lnTo>
                    <a:lnTo>
                      <a:pt x="210" y="686"/>
                    </a:lnTo>
                    <a:lnTo>
                      <a:pt x="214" y="710"/>
                    </a:lnTo>
                    <a:lnTo>
                      <a:pt x="218" y="752"/>
                    </a:lnTo>
                    <a:lnTo>
                      <a:pt x="212" y="760"/>
                    </a:lnTo>
                    <a:lnTo>
                      <a:pt x="218" y="772"/>
                    </a:lnTo>
                    <a:lnTo>
                      <a:pt x="208" y="786"/>
                    </a:lnTo>
                    <a:lnTo>
                      <a:pt x="208" y="832"/>
                    </a:lnTo>
                    <a:lnTo>
                      <a:pt x="208" y="836"/>
                    </a:lnTo>
                    <a:lnTo>
                      <a:pt x="204" y="844"/>
                    </a:lnTo>
                    <a:lnTo>
                      <a:pt x="200" y="848"/>
                    </a:lnTo>
                    <a:lnTo>
                      <a:pt x="194" y="852"/>
                    </a:lnTo>
                    <a:lnTo>
                      <a:pt x="188" y="852"/>
                    </a:lnTo>
                    <a:lnTo>
                      <a:pt x="178" y="852"/>
                    </a:lnTo>
                    <a:lnTo>
                      <a:pt x="176" y="852"/>
                    </a:lnTo>
                    <a:lnTo>
                      <a:pt x="172" y="852"/>
                    </a:lnTo>
                    <a:lnTo>
                      <a:pt x="166" y="848"/>
                    </a:lnTo>
                    <a:lnTo>
                      <a:pt x="162" y="844"/>
                    </a:lnTo>
                    <a:lnTo>
                      <a:pt x="160" y="838"/>
                    </a:lnTo>
                    <a:lnTo>
                      <a:pt x="162" y="822"/>
                    </a:lnTo>
                    <a:lnTo>
                      <a:pt x="168" y="808"/>
                    </a:lnTo>
                    <a:lnTo>
                      <a:pt x="174" y="792"/>
                    </a:lnTo>
                    <a:lnTo>
                      <a:pt x="164" y="774"/>
                    </a:lnTo>
                    <a:lnTo>
                      <a:pt x="166" y="760"/>
                    </a:lnTo>
                    <a:lnTo>
                      <a:pt x="154" y="740"/>
                    </a:lnTo>
                    <a:lnTo>
                      <a:pt x="142" y="680"/>
                    </a:lnTo>
                    <a:lnTo>
                      <a:pt x="132" y="614"/>
                    </a:lnTo>
                    <a:lnTo>
                      <a:pt x="124" y="570"/>
                    </a:lnTo>
                    <a:lnTo>
                      <a:pt x="116" y="538"/>
                    </a:lnTo>
                    <a:lnTo>
                      <a:pt x="112" y="546"/>
                    </a:lnTo>
                    <a:lnTo>
                      <a:pt x="112" y="576"/>
                    </a:lnTo>
                    <a:lnTo>
                      <a:pt x="110" y="592"/>
                    </a:lnTo>
                    <a:lnTo>
                      <a:pt x="114" y="612"/>
                    </a:lnTo>
                    <a:lnTo>
                      <a:pt x="114" y="626"/>
                    </a:lnTo>
                    <a:lnTo>
                      <a:pt x="116" y="652"/>
                    </a:lnTo>
                    <a:lnTo>
                      <a:pt x="118" y="686"/>
                    </a:lnTo>
                    <a:lnTo>
                      <a:pt x="120" y="718"/>
                    </a:lnTo>
                    <a:lnTo>
                      <a:pt x="126" y="726"/>
                    </a:lnTo>
                    <a:lnTo>
                      <a:pt x="130" y="740"/>
                    </a:lnTo>
                    <a:lnTo>
                      <a:pt x="124" y="754"/>
                    </a:lnTo>
                    <a:lnTo>
                      <a:pt x="122" y="778"/>
                    </a:lnTo>
                    <a:lnTo>
                      <a:pt x="110" y="786"/>
                    </a:lnTo>
                    <a:lnTo>
                      <a:pt x="104" y="784"/>
                    </a:lnTo>
                    <a:lnTo>
                      <a:pt x="94" y="802"/>
                    </a:lnTo>
                    <a:lnTo>
                      <a:pt x="88" y="806"/>
                    </a:lnTo>
                    <a:lnTo>
                      <a:pt x="82" y="812"/>
                    </a:lnTo>
                    <a:lnTo>
                      <a:pt x="74" y="814"/>
                    </a:lnTo>
                    <a:lnTo>
                      <a:pt x="64" y="816"/>
                    </a:lnTo>
                    <a:lnTo>
                      <a:pt x="46" y="810"/>
                    </a:lnTo>
                    <a:lnTo>
                      <a:pt x="44" y="798"/>
                    </a:lnTo>
                    <a:lnTo>
                      <a:pt x="58" y="786"/>
                    </a:lnTo>
                    <a:lnTo>
                      <a:pt x="68" y="772"/>
                    </a:lnTo>
                    <a:lnTo>
                      <a:pt x="76" y="758"/>
                    </a:lnTo>
                    <a:lnTo>
                      <a:pt x="76" y="742"/>
                    </a:lnTo>
                    <a:lnTo>
                      <a:pt x="64" y="736"/>
                    </a:lnTo>
                    <a:lnTo>
                      <a:pt x="66" y="724"/>
                    </a:lnTo>
                    <a:lnTo>
                      <a:pt x="62" y="694"/>
                    </a:lnTo>
                    <a:lnTo>
                      <a:pt x="56" y="668"/>
                    </a:lnTo>
                    <a:lnTo>
                      <a:pt x="52" y="630"/>
                    </a:lnTo>
                    <a:lnTo>
                      <a:pt x="40" y="582"/>
                    </a:lnTo>
                    <a:lnTo>
                      <a:pt x="30" y="534"/>
                    </a:lnTo>
                    <a:lnTo>
                      <a:pt x="20" y="486"/>
                    </a:lnTo>
                    <a:lnTo>
                      <a:pt x="20" y="476"/>
                    </a:lnTo>
                    <a:lnTo>
                      <a:pt x="2" y="452"/>
                    </a:lnTo>
                    <a:lnTo>
                      <a:pt x="0" y="426"/>
                    </a:lnTo>
                    <a:lnTo>
                      <a:pt x="2" y="388"/>
                    </a:lnTo>
                    <a:lnTo>
                      <a:pt x="0" y="340"/>
                    </a:lnTo>
                    <a:lnTo>
                      <a:pt x="10" y="308"/>
                    </a:lnTo>
                    <a:lnTo>
                      <a:pt x="14" y="266"/>
                    </a:lnTo>
                    <a:lnTo>
                      <a:pt x="18" y="218"/>
                    </a:lnTo>
                    <a:lnTo>
                      <a:pt x="20" y="194"/>
                    </a:lnTo>
                    <a:lnTo>
                      <a:pt x="24" y="190"/>
                    </a:lnTo>
                    <a:lnTo>
                      <a:pt x="28" y="186"/>
                    </a:lnTo>
                    <a:lnTo>
                      <a:pt x="34" y="18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44" name="Freeform 739">
                <a:extLst>
                  <a:ext uri="{FF2B5EF4-FFF2-40B4-BE49-F238E27FC236}">
                    <a16:creationId xmlns:a16="http://schemas.microsoft.com/office/drawing/2014/main" id="{66B33E9E-CC40-1B44-95D4-62FB279DCD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9" y="3042"/>
                <a:ext cx="88" cy="236"/>
              </a:xfrm>
              <a:custGeom>
                <a:avLst/>
                <a:gdLst>
                  <a:gd name="T0" fmla="*/ 82 w 88"/>
                  <a:gd name="T1" fmla="*/ 0 h 236"/>
                  <a:gd name="T2" fmla="*/ 88 w 88"/>
                  <a:gd name="T3" fmla="*/ 8 h 236"/>
                  <a:gd name="T4" fmla="*/ 88 w 88"/>
                  <a:gd name="T5" fmla="*/ 8 h 236"/>
                  <a:gd name="T6" fmla="*/ 80 w 88"/>
                  <a:gd name="T7" fmla="*/ 38 h 236"/>
                  <a:gd name="T8" fmla="*/ 66 w 88"/>
                  <a:gd name="T9" fmla="*/ 108 h 236"/>
                  <a:gd name="T10" fmla="*/ 60 w 88"/>
                  <a:gd name="T11" fmla="*/ 148 h 236"/>
                  <a:gd name="T12" fmla="*/ 56 w 88"/>
                  <a:gd name="T13" fmla="*/ 184 h 236"/>
                  <a:gd name="T14" fmla="*/ 54 w 88"/>
                  <a:gd name="T15" fmla="*/ 214 h 236"/>
                  <a:gd name="T16" fmla="*/ 56 w 88"/>
                  <a:gd name="T17" fmla="*/ 226 h 236"/>
                  <a:gd name="T18" fmla="*/ 58 w 88"/>
                  <a:gd name="T19" fmla="*/ 234 h 236"/>
                  <a:gd name="T20" fmla="*/ 58 w 88"/>
                  <a:gd name="T21" fmla="*/ 234 h 236"/>
                  <a:gd name="T22" fmla="*/ 36 w 88"/>
                  <a:gd name="T23" fmla="*/ 236 h 236"/>
                  <a:gd name="T24" fmla="*/ 18 w 88"/>
                  <a:gd name="T25" fmla="*/ 236 h 236"/>
                  <a:gd name="T26" fmla="*/ 8 w 88"/>
                  <a:gd name="T27" fmla="*/ 234 h 236"/>
                  <a:gd name="T28" fmla="*/ 0 w 88"/>
                  <a:gd name="T29" fmla="*/ 232 h 236"/>
                  <a:gd name="T30" fmla="*/ 6 w 88"/>
                  <a:gd name="T31" fmla="*/ 200 h 236"/>
                  <a:gd name="T32" fmla="*/ 10 w 88"/>
                  <a:gd name="T33" fmla="*/ 194 h 236"/>
                  <a:gd name="T34" fmla="*/ 24 w 88"/>
                  <a:gd name="T35" fmla="*/ 208 h 236"/>
                  <a:gd name="T36" fmla="*/ 48 w 88"/>
                  <a:gd name="T37" fmla="*/ 190 h 236"/>
                  <a:gd name="T38" fmla="*/ 48 w 88"/>
                  <a:gd name="T39" fmla="*/ 190 h 236"/>
                  <a:gd name="T40" fmla="*/ 50 w 88"/>
                  <a:gd name="T41" fmla="*/ 150 h 236"/>
                  <a:gd name="T42" fmla="*/ 52 w 88"/>
                  <a:gd name="T43" fmla="*/ 110 h 236"/>
                  <a:gd name="T44" fmla="*/ 52 w 88"/>
                  <a:gd name="T45" fmla="*/ 70 h 236"/>
                  <a:gd name="T46" fmla="*/ 50 w 88"/>
                  <a:gd name="T47" fmla="*/ 44 h 236"/>
                  <a:gd name="T48" fmla="*/ 54 w 88"/>
                  <a:gd name="T49" fmla="*/ 30 h 236"/>
                  <a:gd name="T50" fmla="*/ 36 w 88"/>
                  <a:gd name="T51" fmla="*/ 28 h 236"/>
                  <a:gd name="T52" fmla="*/ 30 w 88"/>
                  <a:gd name="T53" fmla="*/ 38 h 236"/>
                  <a:gd name="T54" fmla="*/ 38 w 88"/>
                  <a:gd name="T55" fmla="*/ 48 h 236"/>
                  <a:gd name="T56" fmla="*/ 28 w 88"/>
                  <a:gd name="T57" fmla="*/ 96 h 236"/>
                  <a:gd name="T58" fmla="*/ 18 w 88"/>
                  <a:gd name="T59" fmla="*/ 142 h 236"/>
                  <a:gd name="T60" fmla="*/ 20 w 88"/>
                  <a:gd name="T61" fmla="*/ 108 h 236"/>
                  <a:gd name="T62" fmla="*/ 20 w 88"/>
                  <a:gd name="T63" fmla="*/ 68 h 236"/>
                  <a:gd name="T64" fmla="*/ 24 w 88"/>
                  <a:gd name="T65" fmla="*/ 44 h 236"/>
                  <a:gd name="T66" fmla="*/ 26 w 88"/>
                  <a:gd name="T67" fmla="*/ 20 h 236"/>
                  <a:gd name="T68" fmla="*/ 28 w 88"/>
                  <a:gd name="T69" fmla="*/ 16 h 236"/>
                  <a:gd name="T70" fmla="*/ 42 w 88"/>
                  <a:gd name="T71" fmla="*/ 26 h 236"/>
                  <a:gd name="T72" fmla="*/ 48 w 88"/>
                  <a:gd name="T73" fmla="*/ 24 h 236"/>
                  <a:gd name="T74" fmla="*/ 48 w 88"/>
                  <a:gd name="T75" fmla="*/ 24 h 236"/>
                  <a:gd name="T76" fmla="*/ 64 w 88"/>
                  <a:gd name="T77" fmla="*/ 14 h 236"/>
                  <a:gd name="T78" fmla="*/ 76 w 88"/>
                  <a:gd name="T79" fmla="*/ 6 h 236"/>
                  <a:gd name="T80" fmla="*/ 80 w 88"/>
                  <a:gd name="T81" fmla="*/ 2 h 236"/>
                  <a:gd name="T82" fmla="*/ 82 w 88"/>
                  <a:gd name="T83" fmla="*/ 0 h 236"/>
                  <a:gd name="T84" fmla="*/ 82 w 88"/>
                  <a:gd name="T85" fmla="*/ 0 h 2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88"/>
                  <a:gd name="T130" fmla="*/ 0 h 236"/>
                  <a:gd name="T131" fmla="*/ 88 w 88"/>
                  <a:gd name="T132" fmla="*/ 236 h 2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88" h="236">
                    <a:moveTo>
                      <a:pt x="82" y="0"/>
                    </a:moveTo>
                    <a:lnTo>
                      <a:pt x="88" y="8"/>
                    </a:lnTo>
                    <a:lnTo>
                      <a:pt x="80" y="38"/>
                    </a:lnTo>
                    <a:lnTo>
                      <a:pt x="66" y="108"/>
                    </a:lnTo>
                    <a:lnTo>
                      <a:pt x="60" y="148"/>
                    </a:lnTo>
                    <a:lnTo>
                      <a:pt x="56" y="184"/>
                    </a:lnTo>
                    <a:lnTo>
                      <a:pt x="54" y="214"/>
                    </a:lnTo>
                    <a:lnTo>
                      <a:pt x="56" y="226"/>
                    </a:lnTo>
                    <a:lnTo>
                      <a:pt x="58" y="234"/>
                    </a:lnTo>
                    <a:lnTo>
                      <a:pt x="36" y="236"/>
                    </a:lnTo>
                    <a:lnTo>
                      <a:pt x="18" y="236"/>
                    </a:lnTo>
                    <a:lnTo>
                      <a:pt x="8" y="234"/>
                    </a:lnTo>
                    <a:lnTo>
                      <a:pt x="0" y="232"/>
                    </a:lnTo>
                    <a:lnTo>
                      <a:pt x="6" y="200"/>
                    </a:lnTo>
                    <a:lnTo>
                      <a:pt x="10" y="194"/>
                    </a:lnTo>
                    <a:lnTo>
                      <a:pt x="24" y="208"/>
                    </a:lnTo>
                    <a:lnTo>
                      <a:pt x="48" y="190"/>
                    </a:lnTo>
                    <a:lnTo>
                      <a:pt x="50" y="150"/>
                    </a:lnTo>
                    <a:lnTo>
                      <a:pt x="52" y="110"/>
                    </a:lnTo>
                    <a:lnTo>
                      <a:pt x="52" y="70"/>
                    </a:lnTo>
                    <a:lnTo>
                      <a:pt x="50" y="44"/>
                    </a:lnTo>
                    <a:lnTo>
                      <a:pt x="54" y="30"/>
                    </a:lnTo>
                    <a:lnTo>
                      <a:pt x="36" y="28"/>
                    </a:lnTo>
                    <a:lnTo>
                      <a:pt x="30" y="38"/>
                    </a:lnTo>
                    <a:lnTo>
                      <a:pt x="38" y="48"/>
                    </a:lnTo>
                    <a:lnTo>
                      <a:pt x="28" y="96"/>
                    </a:lnTo>
                    <a:lnTo>
                      <a:pt x="18" y="142"/>
                    </a:lnTo>
                    <a:lnTo>
                      <a:pt x="20" y="108"/>
                    </a:lnTo>
                    <a:lnTo>
                      <a:pt x="20" y="68"/>
                    </a:lnTo>
                    <a:lnTo>
                      <a:pt x="24" y="44"/>
                    </a:lnTo>
                    <a:lnTo>
                      <a:pt x="26" y="20"/>
                    </a:lnTo>
                    <a:lnTo>
                      <a:pt x="28" y="16"/>
                    </a:lnTo>
                    <a:lnTo>
                      <a:pt x="42" y="26"/>
                    </a:lnTo>
                    <a:lnTo>
                      <a:pt x="48" y="24"/>
                    </a:lnTo>
                    <a:lnTo>
                      <a:pt x="64" y="14"/>
                    </a:lnTo>
                    <a:lnTo>
                      <a:pt x="76" y="6"/>
                    </a:lnTo>
                    <a:lnTo>
                      <a:pt x="80" y="2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45" name="Freeform 740">
                <a:extLst>
                  <a:ext uri="{FF2B5EF4-FFF2-40B4-BE49-F238E27FC236}">
                    <a16:creationId xmlns:a16="http://schemas.microsoft.com/office/drawing/2014/main" id="{9A82A326-C27A-CE4C-9F24-6A9964E89A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1" y="3060"/>
                <a:ext cx="52" cy="194"/>
              </a:xfrm>
              <a:custGeom>
                <a:avLst/>
                <a:gdLst>
                  <a:gd name="T0" fmla="*/ 8 w 52"/>
                  <a:gd name="T1" fmla="*/ 0 h 194"/>
                  <a:gd name="T2" fmla="*/ 20 w 52"/>
                  <a:gd name="T3" fmla="*/ 2 h 194"/>
                  <a:gd name="T4" fmla="*/ 28 w 52"/>
                  <a:gd name="T5" fmla="*/ 18 h 194"/>
                  <a:gd name="T6" fmla="*/ 22 w 52"/>
                  <a:gd name="T7" fmla="*/ 26 h 194"/>
                  <a:gd name="T8" fmla="*/ 38 w 52"/>
                  <a:gd name="T9" fmla="*/ 60 h 194"/>
                  <a:gd name="T10" fmla="*/ 38 w 52"/>
                  <a:gd name="T11" fmla="*/ 60 h 194"/>
                  <a:gd name="T12" fmla="*/ 42 w 52"/>
                  <a:gd name="T13" fmla="*/ 74 h 194"/>
                  <a:gd name="T14" fmla="*/ 44 w 52"/>
                  <a:gd name="T15" fmla="*/ 94 h 194"/>
                  <a:gd name="T16" fmla="*/ 44 w 52"/>
                  <a:gd name="T17" fmla="*/ 94 h 194"/>
                  <a:gd name="T18" fmla="*/ 48 w 52"/>
                  <a:gd name="T19" fmla="*/ 128 h 194"/>
                  <a:gd name="T20" fmla="*/ 50 w 52"/>
                  <a:gd name="T21" fmla="*/ 156 h 194"/>
                  <a:gd name="T22" fmla="*/ 52 w 52"/>
                  <a:gd name="T23" fmla="*/ 172 h 194"/>
                  <a:gd name="T24" fmla="*/ 36 w 52"/>
                  <a:gd name="T25" fmla="*/ 194 h 194"/>
                  <a:gd name="T26" fmla="*/ 10 w 52"/>
                  <a:gd name="T27" fmla="*/ 178 h 194"/>
                  <a:gd name="T28" fmla="*/ 4 w 52"/>
                  <a:gd name="T29" fmla="*/ 86 h 194"/>
                  <a:gd name="T30" fmla="*/ 4 w 52"/>
                  <a:gd name="T31" fmla="*/ 42 h 194"/>
                  <a:gd name="T32" fmla="*/ 10 w 52"/>
                  <a:gd name="T33" fmla="*/ 24 h 194"/>
                  <a:gd name="T34" fmla="*/ 0 w 52"/>
                  <a:gd name="T35" fmla="*/ 12 h 194"/>
                  <a:gd name="T36" fmla="*/ 8 w 52"/>
                  <a:gd name="T37" fmla="*/ 0 h 19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52"/>
                  <a:gd name="T58" fmla="*/ 0 h 194"/>
                  <a:gd name="T59" fmla="*/ 52 w 52"/>
                  <a:gd name="T60" fmla="*/ 194 h 194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52" h="194">
                    <a:moveTo>
                      <a:pt x="8" y="0"/>
                    </a:moveTo>
                    <a:lnTo>
                      <a:pt x="20" y="2"/>
                    </a:lnTo>
                    <a:lnTo>
                      <a:pt x="28" y="18"/>
                    </a:lnTo>
                    <a:lnTo>
                      <a:pt x="22" y="26"/>
                    </a:lnTo>
                    <a:lnTo>
                      <a:pt x="38" y="60"/>
                    </a:lnTo>
                    <a:lnTo>
                      <a:pt x="42" y="74"/>
                    </a:lnTo>
                    <a:lnTo>
                      <a:pt x="44" y="94"/>
                    </a:lnTo>
                    <a:lnTo>
                      <a:pt x="48" y="128"/>
                    </a:lnTo>
                    <a:lnTo>
                      <a:pt x="50" y="156"/>
                    </a:lnTo>
                    <a:lnTo>
                      <a:pt x="52" y="172"/>
                    </a:lnTo>
                    <a:lnTo>
                      <a:pt x="36" y="194"/>
                    </a:lnTo>
                    <a:lnTo>
                      <a:pt x="10" y="178"/>
                    </a:lnTo>
                    <a:lnTo>
                      <a:pt x="4" y="86"/>
                    </a:lnTo>
                    <a:lnTo>
                      <a:pt x="4" y="42"/>
                    </a:lnTo>
                    <a:lnTo>
                      <a:pt x="10" y="24"/>
                    </a:lnTo>
                    <a:lnTo>
                      <a:pt x="0" y="12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  <p:sp>
            <p:nvSpPr>
              <p:cNvPr id="146" name="Freeform 741">
                <a:extLst>
                  <a:ext uri="{FF2B5EF4-FFF2-40B4-BE49-F238E27FC236}">
                    <a16:creationId xmlns:a16="http://schemas.microsoft.com/office/drawing/2014/main" id="{7B1439ED-6234-FC4E-81AF-8BBFD6B803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3" y="3046"/>
                <a:ext cx="54" cy="76"/>
              </a:xfrm>
              <a:custGeom>
                <a:avLst/>
                <a:gdLst>
                  <a:gd name="T0" fmla="*/ 18 w 54"/>
                  <a:gd name="T1" fmla="*/ 76 h 76"/>
                  <a:gd name="T2" fmla="*/ 12 w 54"/>
                  <a:gd name="T3" fmla="*/ 74 h 76"/>
                  <a:gd name="T4" fmla="*/ 8 w 54"/>
                  <a:gd name="T5" fmla="*/ 52 h 76"/>
                  <a:gd name="T6" fmla="*/ 0 w 54"/>
                  <a:gd name="T7" fmla="*/ 36 h 76"/>
                  <a:gd name="T8" fmla="*/ 4 w 54"/>
                  <a:gd name="T9" fmla="*/ 22 h 76"/>
                  <a:gd name="T10" fmla="*/ 8 w 54"/>
                  <a:gd name="T11" fmla="*/ 6 h 76"/>
                  <a:gd name="T12" fmla="*/ 18 w 54"/>
                  <a:gd name="T13" fmla="*/ 20 h 76"/>
                  <a:gd name="T14" fmla="*/ 32 w 54"/>
                  <a:gd name="T15" fmla="*/ 22 h 76"/>
                  <a:gd name="T16" fmla="*/ 46 w 54"/>
                  <a:gd name="T17" fmla="*/ 12 h 76"/>
                  <a:gd name="T18" fmla="*/ 54 w 54"/>
                  <a:gd name="T19" fmla="*/ 0 h 76"/>
                  <a:gd name="T20" fmla="*/ 52 w 54"/>
                  <a:gd name="T21" fmla="*/ 20 h 76"/>
                  <a:gd name="T22" fmla="*/ 36 w 54"/>
                  <a:gd name="T23" fmla="*/ 36 h 76"/>
                  <a:gd name="T24" fmla="*/ 30 w 54"/>
                  <a:gd name="T25" fmla="*/ 50 h 76"/>
                  <a:gd name="T26" fmla="*/ 18 w 54"/>
                  <a:gd name="T27" fmla="*/ 76 h 7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54"/>
                  <a:gd name="T43" fmla="*/ 0 h 76"/>
                  <a:gd name="T44" fmla="*/ 54 w 54"/>
                  <a:gd name="T45" fmla="*/ 76 h 7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54" h="76">
                    <a:moveTo>
                      <a:pt x="18" y="76"/>
                    </a:moveTo>
                    <a:lnTo>
                      <a:pt x="12" y="74"/>
                    </a:lnTo>
                    <a:lnTo>
                      <a:pt x="8" y="52"/>
                    </a:lnTo>
                    <a:lnTo>
                      <a:pt x="0" y="36"/>
                    </a:lnTo>
                    <a:lnTo>
                      <a:pt x="4" y="22"/>
                    </a:lnTo>
                    <a:lnTo>
                      <a:pt x="8" y="6"/>
                    </a:lnTo>
                    <a:lnTo>
                      <a:pt x="18" y="20"/>
                    </a:lnTo>
                    <a:lnTo>
                      <a:pt x="32" y="22"/>
                    </a:lnTo>
                    <a:lnTo>
                      <a:pt x="46" y="12"/>
                    </a:lnTo>
                    <a:lnTo>
                      <a:pt x="54" y="0"/>
                    </a:lnTo>
                    <a:lnTo>
                      <a:pt x="52" y="20"/>
                    </a:lnTo>
                    <a:lnTo>
                      <a:pt x="36" y="36"/>
                    </a:lnTo>
                    <a:lnTo>
                      <a:pt x="30" y="50"/>
                    </a:lnTo>
                    <a:lnTo>
                      <a:pt x="18" y="7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 algn="ctr">
                  <a:spcBef>
                    <a:spcPct val="10000"/>
                  </a:spcBef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algn="ctr" fontAlgn="base">
                  <a:spcBef>
                    <a:spcPct val="10000"/>
                  </a:spcBef>
                  <a:spcAft>
                    <a:spcPct val="0"/>
                  </a:spcAft>
                  <a:defRPr sz="1400">
                    <a:solidFill>
                      <a:srgbClr val="5F5F5F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en-US" altLang="en-US">
                  <a:latin typeface="Avenir Next" panose="020B0503020202020204" pitchFamily="34" charset="0"/>
                </a:endParaRPr>
              </a:p>
            </p:txBody>
          </p:sp>
        </p:grpSp>
        <p:sp>
          <p:nvSpPr>
            <p:cNvPr id="55" name="Text Box 833">
              <a:extLst>
                <a:ext uri="{FF2B5EF4-FFF2-40B4-BE49-F238E27FC236}">
                  <a16:creationId xmlns:a16="http://schemas.microsoft.com/office/drawing/2014/main" id="{A481DECC-AA79-1849-A26A-CAA209460C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7" y="1881"/>
              <a:ext cx="6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45720" rIns="45720">
              <a:spAutoFit/>
            </a:bodyPr>
            <a:lstStyle>
              <a:lvl1pPr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eaLnBrk="0" hangingPunct="0"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n-US" altLang="en-US" b="1" i="1">
                  <a:solidFill>
                    <a:srgbClr val="4D4D4D"/>
                  </a:solidFill>
                  <a:latin typeface="Avenir Next" panose="020B0503020202020204" pitchFamily="34" charset="0"/>
                </a:rPr>
                <a:t>Inputs</a:t>
              </a:r>
            </a:p>
          </p:txBody>
        </p:sp>
        <p:sp>
          <p:nvSpPr>
            <p:cNvPr id="56" name="Text Box 841">
              <a:extLst>
                <a:ext uri="{FF2B5EF4-FFF2-40B4-BE49-F238E27FC236}">
                  <a16:creationId xmlns:a16="http://schemas.microsoft.com/office/drawing/2014/main" id="{9DB073CF-8CA4-254E-9E4A-529D1FB05D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3" y="2048"/>
              <a:ext cx="92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eaLnBrk="0" hangingPunct="0"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n-US" altLang="en-US" sz="1000" i="1">
                  <a:solidFill>
                    <a:srgbClr val="4D4D4D"/>
                  </a:solidFill>
                  <a:latin typeface="Avenir Next" panose="020B0503020202020204" pitchFamily="34" charset="0"/>
                </a:rPr>
                <a:t>Human &amp; Capital Resources</a:t>
              </a:r>
            </a:p>
          </p:txBody>
        </p:sp>
      </p:grpSp>
      <p:grpSp>
        <p:nvGrpSpPr>
          <p:cNvPr id="147" name="Group 847">
            <a:extLst>
              <a:ext uri="{FF2B5EF4-FFF2-40B4-BE49-F238E27FC236}">
                <a16:creationId xmlns:a16="http://schemas.microsoft.com/office/drawing/2014/main" id="{119AC3FC-C9F6-3648-8176-3268CB6466F0}"/>
              </a:ext>
            </a:extLst>
          </p:cNvPr>
          <p:cNvGrpSpPr>
            <a:grpSpLocks/>
          </p:cNvGrpSpPr>
          <p:nvPr/>
        </p:nvGrpSpPr>
        <p:grpSpPr bwMode="auto">
          <a:xfrm>
            <a:off x="5191126" y="1484313"/>
            <a:ext cx="1681163" cy="2052637"/>
            <a:chOff x="2415" y="1005"/>
            <a:chExt cx="1059" cy="1293"/>
          </a:xfrm>
        </p:grpSpPr>
        <p:pic>
          <p:nvPicPr>
            <p:cNvPr id="148" name="Picture 6" descr="MPj03900680000[1]">
              <a:extLst>
                <a:ext uri="{FF2B5EF4-FFF2-40B4-BE49-F238E27FC236}">
                  <a16:creationId xmlns:a16="http://schemas.microsoft.com/office/drawing/2014/main" id="{93650335-BC9E-E646-A84D-F2E121140D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5" y="1005"/>
              <a:ext cx="1059" cy="10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9" name="Text Box 834">
              <a:extLst>
                <a:ext uri="{FF2B5EF4-FFF2-40B4-BE49-F238E27FC236}">
                  <a16:creationId xmlns:a16="http://schemas.microsoft.com/office/drawing/2014/main" id="{41217DB8-5E16-6446-ADDE-255CB8E678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5" y="1881"/>
              <a:ext cx="6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45720" rIns="45720">
              <a:spAutoFit/>
            </a:bodyPr>
            <a:lstStyle>
              <a:lvl1pPr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eaLnBrk="0" hangingPunct="0"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n-US" altLang="en-US" b="1" i="1">
                  <a:solidFill>
                    <a:srgbClr val="4D4D4D"/>
                  </a:solidFill>
                  <a:latin typeface="Avenir Next" panose="020B0503020202020204" pitchFamily="34" charset="0"/>
                </a:rPr>
                <a:t>Processes</a:t>
              </a:r>
            </a:p>
          </p:txBody>
        </p:sp>
        <p:sp>
          <p:nvSpPr>
            <p:cNvPr id="150" name="Text Box 842">
              <a:extLst>
                <a:ext uri="{FF2B5EF4-FFF2-40B4-BE49-F238E27FC236}">
                  <a16:creationId xmlns:a16="http://schemas.microsoft.com/office/drawing/2014/main" id="{872AC875-392C-6344-AC43-1FF9158055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1" y="2048"/>
              <a:ext cx="92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eaLnBrk="0" hangingPunct="0"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n-US" altLang="en-US" sz="1000" i="1">
                  <a:solidFill>
                    <a:srgbClr val="4D4D4D"/>
                  </a:solidFill>
                  <a:latin typeface="Avenir Next" panose="020B0503020202020204" pitchFamily="34" charset="0"/>
                </a:rPr>
                <a:t>Activities that transform inputs into outputs</a:t>
              </a:r>
            </a:p>
          </p:txBody>
        </p:sp>
      </p:grpSp>
      <p:grpSp>
        <p:nvGrpSpPr>
          <p:cNvPr id="151" name="Group 846">
            <a:extLst>
              <a:ext uri="{FF2B5EF4-FFF2-40B4-BE49-F238E27FC236}">
                <a16:creationId xmlns:a16="http://schemas.microsoft.com/office/drawing/2014/main" id="{31F8CF49-04F9-F04A-B8BC-5715D71B14C7}"/>
              </a:ext>
            </a:extLst>
          </p:cNvPr>
          <p:cNvGrpSpPr>
            <a:grpSpLocks/>
          </p:cNvGrpSpPr>
          <p:nvPr/>
        </p:nvGrpSpPr>
        <p:grpSpPr bwMode="auto">
          <a:xfrm>
            <a:off x="8755064" y="1876426"/>
            <a:ext cx="1468437" cy="1817688"/>
            <a:chOff x="4390" y="1252"/>
            <a:chExt cx="925" cy="1145"/>
          </a:xfrm>
        </p:grpSpPr>
        <p:pic>
          <p:nvPicPr>
            <p:cNvPr id="152" name="Picture 11" descr="MPj03143310000[1]">
              <a:extLst>
                <a:ext uri="{FF2B5EF4-FFF2-40B4-BE49-F238E27FC236}">
                  <a16:creationId xmlns:a16="http://schemas.microsoft.com/office/drawing/2014/main" id="{979317F9-5287-CF4E-9A21-E44611CD7E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22" y="1252"/>
              <a:ext cx="676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" name="Text Box 835">
              <a:extLst>
                <a:ext uri="{FF2B5EF4-FFF2-40B4-BE49-F238E27FC236}">
                  <a16:creationId xmlns:a16="http://schemas.microsoft.com/office/drawing/2014/main" id="{9BEA1E17-ABA9-BB4D-A17E-D79984ACFF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0" y="1881"/>
              <a:ext cx="6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45720" rIns="45720">
              <a:spAutoFit/>
            </a:bodyPr>
            <a:lstStyle>
              <a:lvl1pPr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eaLnBrk="0" hangingPunct="0"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n-US" altLang="en-US" b="1" i="1">
                  <a:solidFill>
                    <a:srgbClr val="4D4D4D"/>
                  </a:solidFill>
                  <a:latin typeface="Avenir Next" panose="020B0503020202020204" pitchFamily="34" charset="0"/>
                </a:rPr>
                <a:t>Outputs</a:t>
              </a:r>
            </a:p>
          </p:txBody>
        </p:sp>
        <p:sp>
          <p:nvSpPr>
            <p:cNvPr id="154" name="Text Box 843">
              <a:extLst>
                <a:ext uri="{FF2B5EF4-FFF2-40B4-BE49-F238E27FC236}">
                  <a16:creationId xmlns:a16="http://schemas.microsoft.com/office/drawing/2014/main" id="{143745FA-E876-854A-BC80-18219C1C4F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90" y="2048"/>
              <a:ext cx="925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ctr">
                <a:spcBef>
                  <a:spcPct val="10000"/>
                </a:spcBef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algn="ctr" fontAlgn="base">
                <a:spcBef>
                  <a:spcPct val="10000"/>
                </a:spcBef>
                <a:spcAft>
                  <a:spcPct val="0"/>
                </a:spcAft>
                <a:defRPr sz="1400">
                  <a:solidFill>
                    <a:srgbClr val="5F5F5F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eaLnBrk="0" hangingPunct="0"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n-US" altLang="en-US" sz="1000" i="1" dirty="0">
                  <a:solidFill>
                    <a:srgbClr val="4D4D4D"/>
                  </a:solidFill>
                  <a:latin typeface="Avenir Next" panose="020B0503020202020204" pitchFamily="34" charset="0"/>
                </a:rPr>
                <a:t>Commercialized innovation and, ultimately, cash</a:t>
              </a:r>
            </a:p>
          </p:txBody>
        </p:sp>
      </p:grpSp>
      <p:sp>
        <p:nvSpPr>
          <p:cNvPr id="155" name="AutoShape 844">
            <a:extLst>
              <a:ext uri="{FF2B5EF4-FFF2-40B4-BE49-F238E27FC236}">
                <a16:creationId xmlns:a16="http://schemas.microsoft.com/office/drawing/2014/main" id="{295CA8E3-831F-234B-BA60-E742EDA82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624" y="1188598"/>
            <a:ext cx="8977961" cy="424534"/>
          </a:xfrm>
          <a:prstGeom prst="homePlate">
            <a:avLst>
              <a:gd name="adj" fmla="val 128693"/>
            </a:avLst>
          </a:prstGeom>
          <a:solidFill>
            <a:srgbClr val="FF0000"/>
          </a:solidFill>
          <a:ln w="12700" algn="ctr">
            <a:solidFill>
              <a:srgbClr val="969696"/>
            </a:solidFill>
            <a:miter lim="800000"/>
            <a:headEnd/>
            <a:tailEnd/>
          </a:ln>
        </p:spPr>
        <p:txBody>
          <a:bodyPr wrap="square" lIns="45720" rIns="45720" anchor="ctr">
            <a:spAutoFit/>
          </a:bodyPr>
          <a:lstStyle>
            <a:lvl1pPr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>
              <a:latin typeface="Avenir Next" panose="020B0503020202020204" pitchFamily="34" charset="0"/>
            </a:endParaRPr>
          </a:p>
        </p:txBody>
      </p:sp>
      <p:sp>
        <p:nvSpPr>
          <p:cNvPr id="156" name="Text Box 848">
            <a:extLst>
              <a:ext uri="{FF2B5EF4-FFF2-40B4-BE49-F238E27FC236}">
                <a16:creationId xmlns:a16="http://schemas.microsoft.com/office/drawing/2014/main" id="{2231F492-AD9D-FA48-82E1-137DAC212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1789" y="1169988"/>
            <a:ext cx="3914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chemeClr val="bg1"/>
                </a:solidFill>
                <a:latin typeface="Avenir Next" panose="020B0503020202020204" pitchFamily="34" charset="0"/>
              </a:rPr>
              <a:t>Innovation to Cash (ITC)</a:t>
            </a:r>
          </a:p>
          <a:p>
            <a:pPr eaLnBrk="0" hangingPunc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000" i="1">
                <a:solidFill>
                  <a:schemeClr val="bg1"/>
                </a:solidFill>
                <a:latin typeface="Avenir Next" panose="020B0503020202020204" pitchFamily="34" charset="0"/>
              </a:rPr>
              <a:t>(all the efforts required to take an idea and turn it into cash) </a:t>
            </a:r>
          </a:p>
        </p:txBody>
      </p:sp>
      <p:sp>
        <p:nvSpPr>
          <p:cNvPr id="157" name="Line 850">
            <a:extLst>
              <a:ext uri="{FF2B5EF4-FFF2-40B4-BE49-F238E27FC236}">
                <a16:creationId xmlns:a16="http://schemas.microsoft.com/office/drawing/2014/main" id="{2F3BA8D4-054D-4042-8590-BE0B7038E778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1463" y="1792289"/>
            <a:ext cx="0" cy="4884737"/>
          </a:xfrm>
          <a:prstGeom prst="line">
            <a:avLst/>
          </a:prstGeom>
          <a:noFill/>
          <a:ln w="12700" cap="rnd">
            <a:solidFill>
              <a:srgbClr val="969696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20" rIns="45720" anchor="ctr">
            <a:spAutoFit/>
          </a:bodyPr>
          <a:lstStyle/>
          <a:p>
            <a:endParaRPr lang="en-US">
              <a:latin typeface="Avenir Next" panose="020B0503020202020204" pitchFamily="34" charset="0"/>
            </a:endParaRPr>
          </a:p>
        </p:txBody>
      </p:sp>
      <p:sp>
        <p:nvSpPr>
          <p:cNvPr id="158" name="Rectangle 853">
            <a:extLst>
              <a:ext uri="{FF2B5EF4-FFF2-40B4-BE49-F238E27FC236}">
                <a16:creationId xmlns:a16="http://schemas.microsoft.com/office/drawing/2014/main" id="{39F6317F-5884-3549-AB58-92A08BABB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13" y="3719514"/>
            <a:ext cx="9404350" cy="492125"/>
          </a:xfrm>
          <a:prstGeom prst="rect">
            <a:avLst/>
          </a:prstGeom>
          <a:solidFill>
            <a:srgbClr val="EAEAEA"/>
          </a:solidFill>
          <a:ln w="12700" algn="ctr">
            <a:solidFill>
              <a:srgbClr val="969696"/>
            </a:solidFill>
            <a:miter lim="800000"/>
            <a:headEnd/>
            <a:tailEnd/>
          </a:ln>
        </p:spPr>
        <p:txBody>
          <a:bodyPr lIns="45720" rIns="45720" anchor="ctr"/>
          <a:lstStyle>
            <a:lvl1pPr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buFont typeface="Wingdings" panose="05000000000000000000" pitchFamily="2" charset="2"/>
              <a:buNone/>
            </a:pPr>
            <a:r>
              <a:rPr lang="en-US" altLang="en-US" b="1" i="1" dirty="0">
                <a:solidFill>
                  <a:srgbClr val="4D4D4D"/>
                </a:solidFill>
                <a:latin typeface="Avenir Next" panose="020B0503020202020204" pitchFamily="34" charset="0"/>
              </a:rPr>
              <a:t>“You can’t manage, what you can’t measure”</a:t>
            </a:r>
          </a:p>
          <a:p>
            <a:pPr eaLnBrk="0" hangingPunc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200" dirty="0">
                <a:solidFill>
                  <a:srgbClr val="4D4D4D"/>
                </a:solidFill>
                <a:latin typeface="Avenir Next" panose="020B0503020202020204" pitchFamily="34" charset="0"/>
              </a:rPr>
              <a:t>Measures should be established to answer the following critical questions related to the Innovation-to-Cash process: </a:t>
            </a:r>
          </a:p>
        </p:txBody>
      </p:sp>
      <p:sp>
        <p:nvSpPr>
          <p:cNvPr id="159" name="Text Box 855">
            <a:extLst>
              <a:ext uri="{FF2B5EF4-FFF2-40B4-BE49-F238E27FC236}">
                <a16:creationId xmlns:a16="http://schemas.microsoft.com/office/drawing/2014/main" id="{A5953EA3-394F-FF47-886A-D63252108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1764" y="4338639"/>
            <a:ext cx="2790825" cy="2389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>
            <a:spAutoFit/>
          </a:bodyPr>
          <a:lstStyle>
            <a:lvl1pPr marL="230188" indent="-230188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517525" indent="-173038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en-US" altLang="en-US">
                <a:solidFill>
                  <a:srgbClr val="4D4D4D"/>
                </a:solidFill>
                <a:latin typeface="Avenir Next" panose="020B0503020202020204" pitchFamily="34" charset="0"/>
              </a:rPr>
              <a:t>What human and financial resources are dedicated to innovation activities? </a:t>
            </a:r>
          </a:p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en-US" altLang="en-US">
                <a:solidFill>
                  <a:srgbClr val="4D4D4D"/>
                </a:solidFill>
                <a:latin typeface="Avenir Next" panose="020B0503020202020204" pitchFamily="34" charset="0"/>
              </a:rPr>
              <a:t>How specifically are these resources being deployed?</a:t>
            </a:r>
          </a:p>
          <a:p>
            <a:pPr lvl="1" algn="l" eaLnBrk="0" hangingPunct="0">
              <a:spcBef>
                <a:spcPct val="35000"/>
              </a:spcBef>
              <a:buFont typeface="Arial" panose="020B0604020202020204" pitchFamily="34" charset="0"/>
              <a:buChar char="–"/>
            </a:pPr>
            <a:r>
              <a:rPr lang="en-US" altLang="en-US" sz="1200" i="1">
                <a:solidFill>
                  <a:srgbClr val="4D4D4D"/>
                </a:solidFill>
                <a:latin typeface="Avenir Next" panose="020B0503020202020204" pitchFamily="34" charset="0"/>
              </a:rPr>
              <a:t>Core v. non-core innovations?</a:t>
            </a:r>
          </a:p>
          <a:p>
            <a:pPr lvl="1" algn="l" eaLnBrk="0" hangingPunct="0">
              <a:spcBef>
                <a:spcPct val="35000"/>
              </a:spcBef>
              <a:buFont typeface="Arial" panose="020B0604020202020204" pitchFamily="34" charset="0"/>
              <a:buChar char="–"/>
            </a:pPr>
            <a:r>
              <a:rPr lang="en-US" altLang="en-US" sz="1200" i="1">
                <a:solidFill>
                  <a:srgbClr val="4D4D4D"/>
                </a:solidFill>
                <a:latin typeface="Avenir Next" panose="020B0503020202020204" pitchFamily="34" charset="0"/>
              </a:rPr>
              <a:t>Incremental v. disruptive?</a:t>
            </a:r>
          </a:p>
          <a:p>
            <a:pPr lvl="1" algn="l" eaLnBrk="0" hangingPunct="0">
              <a:spcBef>
                <a:spcPct val="35000"/>
              </a:spcBef>
              <a:buFont typeface="Arial" panose="020B0604020202020204" pitchFamily="34" charset="0"/>
              <a:buChar char="–"/>
            </a:pPr>
            <a:r>
              <a:rPr lang="en-US" altLang="en-US" sz="1200" i="1">
                <a:solidFill>
                  <a:srgbClr val="4D4D4D"/>
                </a:solidFill>
                <a:latin typeface="Avenir Next" panose="020B0503020202020204" pitchFamily="34" charset="0"/>
              </a:rPr>
              <a:t>Category/region?</a:t>
            </a:r>
            <a:r>
              <a:rPr lang="en-US" altLang="en-US">
                <a:solidFill>
                  <a:srgbClr val="4D4D4D"/>
                </a:solidFill>
                <a:latin typeface="Avenir Next" panose="020B0503020202020204" pitchFamily="34" charset="0"/>
              </a:rPr>
              <a:t> </a:t>
            </a:r>
          </a:p>
          <a:p>
            <a:pPr lvl="1" algn="l" eaLnBrk="0" hangingPunct="0">
              <a:spcBef>
                <a:spcPct val="50000"/>
              </a:spcBef>
              <a:buFont typeface="Wingdings" panose="05000000000000000000" pitchFamily="2" charset="2"/>
              <a:buChar char="ü"/>
            </a:pPr>
            <a:endParaRPr lang="en-US" altLang="en-US">
              <a:solidFill>
                <a:srgbClr val="4D4D4D"/>
              </a:solidFill>
              <a:latin typeface="Avenir Next" panose="020B0503020202020204" pitchFamily="34" charset="0"/>
            </a:endParaRPr>
          </a:p>
        </p:txBody>
      </p:sp>
      <p:sp>
        <p:nvSpPr>
          <p:cNvPr id="160" name="Text Box 856">
            <a:extLst>
              <a:ext uri="{FF2B5EF4-FFF2-40B4-BE49-F238E27FC236}">
                <a16:creationId xmlns:a16="http://schemas.microsoft.com/office/drawing/2014/main" id="{1334D667-083C-484B-AE5F-0417EB80E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2964" y="4338639"/>
            <a:ext cx="2790825" cy="2139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>
            <a:spAutoFit/>
          </a:bodyPr>
          <a:lstStyle>
            <a:lvl1pPr marL="230188" indent="-230188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en-US" altLang="en-US" dirty="0">
                <a:solidFill>
                  <a:srgbClr val="4D4D4D"/>
                </a:solidFill>
                <a:latin typeface="Avenir Next" panose="020B0503020202020204" pitchFamily="34" charset="0"/>
              </a:rPr>
              <a:t>How much time does it take to complete the process?</a:t>
            </a:r>
          </a:p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en-US" altLang="en-US" dirty="0">
                <a:solidFill>
                  <a:srgbClr val="4D4D4D"/>
                </a:solidFill>
                <a:latin typeface="Avenir Next" panose="020B0503020202020204" pitchFamily="34" charset="0"/>
              </a:rPr>
              <a:t>How much time is spent in “decision time” v. “execution time”? </a:t>
            </a:r>
          </a:p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en-US" altLang="en-US" dirty="0">
                <a:solidFill>
                  <a:srgbClr val="4D4D4D"/>
                </a:solidFill>
                <a:latin typeface="Avenir Next" panose="020B0503020202020204" pitchFamily="34" charset="0"/>
              </a:rPr>
              <a:t>Is the process functioning as intended?</a:t>
            </a:r>
          </a:p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en-US" altLang="en-US" dirty="0">
                <a:solidFill>
                  <a:srgbClr val="4D4D4D"/>
                </a:solidFill>
                <a:latin typeface="Avenir Next" panose="020B0503020202020204" pitchFamily="34" charset="0"/>
              </a:rPr>
              <a:t>How healthy is the pipeline?</a:t>
            </a:r>
          </a:p>
        </p:txBody>
      </p:sp>
      <p:sp>
        <p:nvSpPr>
          <p:cNvPr id="161" name="Text Box 857">
            <a:extLst>
              <a:ext uri="{FF2B5EF4-FFF2-40B4-BE49-F238E27FC236}">
                <a16:creationId xmlns:a16="http://schemas.microsoft.com/office/drawing/2014/main" id="{5B885F98-0411-5441-B496-C38FCE5FD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0689" y="4338638"/>
            <a:ext cx="2790825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>
            <a:spAutoFit/>
          </a:bodyPr>
          <a:lstStyle>
            <a:lvl1pPr marL="230188" indent="-230188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en-US" altLang="en-US" dirty="0">
                <a:solidFill>
                  <a:srgbClr val="4D4D4D"/>
                </a:solidFill>
                <a:latin typeface="Avenir Next" panose="020B0503020202020204" pitchFamily="34" charset="0"/>
              </a:rPr>
              <a:t>What is revenue growth attributed to innovation?</a:t>
            </a:r>
          </a:p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en-US" altLang="en-US" dirty="0">
                <a:solidFill>
                  <a:srgbClr val="4D4D4D"/>
                </a:solidFill>
                <a:latin typeface="Avenir Next" panose="020B0503020202020204" pitchFamily="34" charset="0"/>
              </a:rPr>
              <a:t>What is the margin uplift?</a:t>
            </a:r>
          </a:p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en-US" altLang="en-US" dirty="0">
                <a:solidFill>
                  <a:srgbClr val="4D4D4D"/>
                </a:solidFill>
                <a:latin typeface="Avenir Next" panose="020B0503020202020204" pitchFamily="34" charset="0"/>
              </a:rPr>
              <a:t>How are new innovations performing in the market, as compared to commitments made during the development and testing process?</a:t>
            </a:r>
          </a:p>
        </p:txBody>
      </p:sp>
    </p:spTree>
    <p:extLst>
      <p:ext uri="{BB962C8B-B14F-4D97-AF65-F5344CB8AC3E}">
        <p14:creationId xmlns:p14="http://schemas.microsoft.com/office/powerpoint/2010/main" val="4207428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5" y="0"/>
            <a:ext cx="11067909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Measuring Performance (Another Framework)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997898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8" name="Picture 67" descr="A picture containing shape&#10;&#10;Description automatically generated">
            <a:extLst>
              <a:ext uri="{FF2B5EF4-FFF2-40B4-BE49-F238E27FC236}">
                <a16:creationId xmlns:a16="http://schemas.microsoft.com/office/drawing/2014/main" id="{FCFD2484-8020-EF4A-B833-16EC673C4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grpSp>
        <p:nvGrpSpPr>
          <p:cNvPr id="94" name="Content Placeholder 3075076">
            <a:extLst>
              <a:ext uri="{FF2B5EF4-FFF2-40B4-BE49-F238E27FC236}">
                <a16:creationId xmlns:a16="http://schemas.microsoft.com/office/drawing/2014/main" id="{C4B19582-38CF-BD48-92E8-E7D62AD4EE51}"/>
              </a:ext>
            </a:extLst>
          </p:cNvPr>
          <p:cNvGrpSpPr>
            <a:grpSpLocks/>
          </p:cNvGrpSpPr>
          <p:nvPr/>
        </p:nvGrpSpPr>
        <p:grpSpPr bwMode="auto">
          <a:xfrm>
            <a:off x="-1333030" y="1656120"/>
            <a:ext cx="8820151" cy="4805362"/>
            <a:chOff x="343" y="648"/>
            <a:chExt cx="5556" cy="3027"/>
          </a:xfrm>
          <a:solidFill>
            <a:srgbClr val="FFFF00"/>
          </a:solidFill>
        </p:grpSpPr>
        <p:sp>
          <p:nvSpPr>
            <p:cNvPr id="95" name="_s3075078">
              <a:extLst>
                <a:ext uri="{FF2B5EF4-FFF2-40B4-BE49-F238E27FC236}">
                  <a16:creationId xmlns:a16="http://schemas.microsoft.com/office/drawing/2014/main" id="{1AE00C88-6EDA-8947-8BF3-92CC70C91ED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665" y="977"/>
              <a:ext cx="912" cy="790"/>
            </a:xfrm>
            <a:custGeom>
              <a:avLst/>
              <a:gdLst>
                <a:gd name="G0" fmla="+- 10800 0 0"/>
                <a:gd name="G1" fmla="+- 21600 0 10800"/>
                <a:gd name="G2" fmla="*/ 10800 1 2"/>
                <a:gd name="G3" fmla="+- 21600 0 G2"/>
                <a:gd name="G4" fmla="+/ 10800 21600 2"/>
                <a:gd name="G5" fmla="+/ G1 0 2"/>
                <a:gd name="G6" fmla="*/ 21600 21600 10800"/>
                <a:gd name="G7" fmla="*/ G6 1 2"/>
                <a:gd name="G8" fmla="+- 21600 0 G7"/>
                <a:gd name="G9" fmla="*/ 21600 1 2"/>
                <a:gd name="G10" fmla="+- 10800 0 G9"/>
                <a:gd name="G11" fmla="?: G10 G8 0"/>
                <a:gd name="G12" fmla="?: G10 G7 21600"/>
                <a:gd name="T0" fmla="*/ 16200 w 21600"/>
                <a:gd name="T1" fmla="*/ 10800 h 21600"/>
                <a:gd name="T2" fmla="*/ 10800 w 21600"/>
                <a:gd name="T3" fmla="*/ 21600 h 21600"/>
                <a:gd name="T4" fmla="*/ 5400 w 21600"/>
                <a:gd name="T5" fmla="*/ 10800 h 21600"/>
                <a:gd name="T6" fmla="*/ 10800 w 21600"/>
                <a:gd name="T7" fmla="*/ 0 h 21600"/>
                <a:gd name="T8" fmla="*/ 7200 w 21600"/>
                <a:gd name="T9" fmla="*/ 7200 h 21600"/>
                <a:gd name="T10" fmla="*/ 14400 w 21600"/>
                <a:gd name="T11" fmla="*/ 144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00" y="21600"/>
                  </a:lnTo>
                  <a:lnTo>
                    <a:pt x="10800" y="21600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w="4699" algn="in">
              <a:solidFill>
                <a:srgbClr val="4D4D4D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1400" b="1">
                <a:solidFill>
                  <a:srgbClr val="5F5F5F"/>
                </a:solidFill>
                <a:latin typeface="Avenir Next" panose="020B0503020202020204" pitchFamily="34" charset="0"/>
                <a:cs typeface="Arial" panose="020B0604020202020204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1000" b="1">
                <a:solidFill>
                  <a:srgbClr val="5F5F5F"/>
                </a:solidFill>
                <a:latin typeface="Avenir Next" panose="020B0503020202020204" pitchFamily="34" charset="0"/>
                <a:cs typeface="Arial" panose="020B0604020202020204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1400" b="1">
                <a:solidFill>
                  <a:srgbClr val="5F5F5F"/>
                </a:solidFill>
                <a:latin typeface="Avenir Next" panose="020B0503020202020204" pitchFamily="34" charset="0"/>
                <a:cs typeface="Arial" panose="020B0604020202020204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 b="1">
                  <a:solidFill>
                    <a:srgbClr val="5F5F5F"/>
                  </a:solidFill>
                  <a:latin typeface="Avenir Next" panose="020B0503020202020204" pitchFamily="34" charset="0"/>
                  <a:cs typeface="Arial" panose="020B0604020202020204" pitchFamily="34" charset="0"/>
                </a:rPr>
                <a:t>Output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 b="1">
                  <a:solidFill>
                    <a:srgbClr val="5F5F5F"/>
                  </a:solidFill>
                  <a:latin typeface="Avenir Next" panose="020B0503020202020204" pitchFamily="34" charset="0"/>
                  <a:cs typeface="Arial" panose="020B0604020202020204" pitchFamily="34" charset="0"/>
                </a:rPr>
                <a:t>Measures</a:t>
              </a:r>
            </a:p>
          </p:txBody>
        </p:sp>
        <p:sp>
          <p:nvSpPr>
            <p:cNvPr id="96" name="_s3075079">
              <a:extLst>
                <a:ext uri="{FF2B5EF4-FFF2-40B4-BE49-F238E27FC236}">
                  <a16:creationId xmlns:a16="http://schemas.microsoft.com/office/drawing/2014/main" id="{172EF851-2A68-ED4D-8326-8FE3EAD6F41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209" y="1767"/>
              <a:ext cx="1824" cy="79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w="4670" algn="in">
              <a:solidFill>
                <a:srgbClr val="4D4D4D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 b="1">
                  <a:solidFill>
                    <a:srgbClr val="5F5F5F"/>
                  </a:solidFill>
                  <a:latin typeface="Avenir Next" panose="020B0503020202020204" pitchFamily="34" charset="0"/>
                  <a:cs typeface="Arial" panose="020B0604020202020204" pitchFamily="34" charset="0"/>
                </a:rPr>
                <a:t>Process Measures</a:t>
              </a:r>
            </a:p>
          </p:txBody>
        </p:sp>
        <p:sp>
          <p:nvSpPr>
            <p:cNvPr id="97" name="_s3075080">
              <a:extLst>
                <a:ext uri="{FF2B5EF4-FFF2-40B4-BE49-F238E27FC236}">
                  <a16:creationId xmlns:a16="http://schemas.microsoft.com/office/drawing/2014/main" id="{A53A8708-A56E-8D4D-9827-02EEF566F46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753" y="2557"/>
              <a:ext cx="2736" cy="789"/>
            </a:xfrm>
            <a:custGeom>
              <a:avLst/>
              <a:gdLst>
                <a:gd name="G0" fmla="+- 3600 0 0"/>
                <a:gd name="G1" fmla="+- 21600 0 3600"/>
                <a:gd name="G2" fmla="*/ 3600 1 2"/>
                <a:gd name="G3" fmla="+- 21600 0 G2"/>
                <a:gd name="G4" fmla="+/ 3600 21600 2"/>
                <a:gd name="G5" fmla="+/ G1 0 2"/>
                <a:gd name="G6" fmla="*/ 21600 21600 3600"/>
                <a:gd name="G7" fmla="*/ G6 1 2"/>
                <a:gd name="G8" fmla="+- 21600 0 G7"/>
                <a:gd name="G9" fmla="*/ 21600 1 2"/>
                <a:gd name="G10" fmla="+- 3600 0 G9"/>
                <a:gd name="G11" fmla="?: G10 G8 0"/>
                <a:gd name="G12" fmla="?: G10 G7 21600"/>
                <a:gd name="T0" fmla="*/ 19800 w 21600"/>
                <a:gd name="T1" fmla="*/ 10800 h 21600"/>
                <a:gd name="T2" fmla="*/ 10800 w 21600"/>
                <a:gd name="T3" fmla="*/ 21600 h 21600"/>
                <a:gd name="T4" fmla="*/ 1800 w 21600"/>
                <a:gd name="T5" fmla="*/ 10800 h 21600"/>
                <a:gd name="T6" fmla="*/ 10800 w 21600"/>
                <a:gd name="T7" fmla="*/ 0 h 21600"/>
                <a:gd name="T8" fmla="*/ 3600 w 21600"/>
                <a:gd name="T9" fmla="*/ 3600 h 21600"/>
                <a:gd name="T10" fmla="*/ 18000 w 21600"/>
                <a:gd name="T11" fmla="*/ 18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3600" y="21600"/>
                  </a:lnTo>
                  <a:lnTo>
                    <a:pt x="18000" y="21600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w="4670" algn="in">
              <a:solidFill>
                <a:srgbClr val="4D4D4D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5F5F5F"/>
                  </a:solidFill>
                  <a:latin typeface="Avenir Next" panose="020B0503020202020204" pitchFamily="34" charset="0"/>
                  <a:cs typeface="Arial" panose="020B0604020202020204" pitchFamily="34" charset="0"/>
                </a:rPr>
                <a:t>Input Measures</a:t>
              </a:r>
            </a:p>
          </p:txBody>
        </p:sp>
        <p:cxnSp>
          <p:nvCxnSpPr>
            <p:cNvPr id="98" name="AutoShape 46">
              <a:extLst>
                <a:ext uri="{FF2B5EF4-FFF2-40B4-BE49-F238E27FC236}">
                  <a16:creationId xmlns:a16="http://schemas.microsoft.com/office/drawing/2014/main" id="{8959FDE3-93E9-6E4B-99E5-F18263F3D09E}"/>
                </a:ext>
              </a:extLst>
            </p:cNvPr>
            <p:cNvCxnSpPr>
              <a:cxnSpLocks noChangeShapeType="1"/>
              <a:stCxn id="97" idx="0"/>
            </p:cNvCxnSpPr>
            <p:nvPr/>
          </p:nvCxnSpPr>
          <p:spPr bwMode="auto">
            <a:xfrm>
              <a:off x="4260" y="2952"/>
              <a:ext cx="418" cy="397"/>
            </a:xfrm>
            <a:prstGeom prst="bentConnector3">
              <a:avLst>
                <a:gd name="adj1" fmla="val 77273"/>
              </a:avLst>
            </a:prstGeom>
            <a:grpFill/>
            <a:ln w="9525">
              <a:solidFill>
                <a:srgbClr val="777777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777777">
                        <a:gamma/>
                        <a:shade val="60000"/>
                        <a:invGamma/>
                      </a:srgbClr>
                    </a:outerShdw>
                  </a:effectLst>
                </a14:hiddenEffects>
              </a:ext>
            </a:extLst>
          </p:spPr>
        </p:cxnSp>
      </p:grpSp>
      <p:sp>
        <p:nvSpPr>
          <p:cNvPr id="99" name="Rectangle 9">
            <a:extLst>
              <a:ext uri="{FF2B5EF4-FFF2-40B4-BE49-F238E27FC236}">
                <a16:creationId xmlns:a16="http://schemas.microsoft.com/office/drawing/2014/main" id="{BB5D98CA-5A5B-3A49-8635-BC3F743F0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547" y="5340548"/>
            <a:ext cx="5132387" cy="269304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150" dirty="0">
                <a:solidFill>
                  <a:srgbClr val="4D4D4D"/>
                </a:solidFill>
                <a:latin typeface="Avenir Next" panose="020B0503020202020204" pitchFamily="34" charset="0"/>
              </a:rPr>
              <a:t>% of Engineering resources ($ &amp; headcount) dedicated to innovation   </a:t>
            </a:r>
          </a:p>
        </p:txBody>
      </p:sp>
      <p:sp>
        <p:nvSpPr>
          <p:cNvPr id="100" name="Rectangle 16">
            <a:extLst>
              <a:ext uri="{FF2B5EF4-FFF2-40B4-BE49-F238E27FC236}">
                <a16:creationId xmlns:a16="http://schemas.microsoft.com/office/drawing/2014/main" id="{7C9A3E4B-DAC4-6244-B8D0-74A9CDC5C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5608" y="5669320"/>
            <a:ext cx="5132387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150" dirty="0">
                <a:solidFill>
                  <a:srgbClr val="4D4D4D"/>
                </a:solidFill>
                <a:latin typeface="Avenir Next" panose="020B0503020202020204" pitchFamily="34" charset="0"/>
              </a:rPr>
              <a:t>% of Engineering resources ($ &amp; headcount) dedicated to non-core innovations   </a:t>
            </a:r>
          </a:p>
        </p:txBody>
      </p:sp>
      <p:sp>
        <p:nvSpPr>
          <p:cNvPr id="101" name="Rectangle 17">
            <a:extLst>
              <a:ext uri="{FF2B5EF4-FFF2-40B4-BE49-F238E27FC236}">
                <a16:creationId xmlns:a16="http://schemas.microsoft.com/office/drawing/2014/main" id="{2482ABB0-A63B-AF42-8D8E-F1D6BC9AC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547" y="6097945"/>
            <a:ext cx="5132387" cy="446276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150" dirty="0">
                <a:solidFill>
                  <a:srgbClr val="4D4D4D"/>
                </a:solidFill>
                <a:latin typeface="Avenir Next" panose="020B0503020202020204" pitchFamily="34" charset="0"/>
              </a:rPr>
              <a:t>% of Engineering resources ($ &amp; headcount) dedicated to disruptive innovations   </a:t>
            </a:r>
          </a:p>
        </p:txBody>
      </p:sp>
      <p:sp>
        <p:nvSpPr>
          <p:cNvPr id="102" name="Rectangle 18">
            <a:extLst>
              <a:ext uri="{FF2B5EF4-FFF2-40B4-BE49-F238E27FC236}">
                <a16:creationId xmlns:a16="http://schemas.microsoft.com/office/drawing/2014/main" id="{C8508F0B-3A90-C941-822B-D479455280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8488" y="6521550"/>
            <a:ext cx="5132387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150" dirty="0">
                <a:solidFill>
                  <a:srgbClr val="4D4D4D"/>
                </a:solidFill>
                <a:latin typeface="Avenir Next" panose="020B0503020202020204" pitchFamily="34" charset="0"/>
              </a:rPr>
              <a:t>Total # of projects entering first </a:t>
            </a:r>
            <a:r>
              <a:rPr lang="en-US" altLang="en-US" sz="1150" dirty="0" err="1">
                <a:solidFill>
                  <a:srgbClr val="4D4D4D"/>
                </a:solidFill>
                <a:latin typeface="Avenir Next" panose="020B0503020202020204" pitchFamily="34" charset="0"/>
              </a:rPr>
              <a:t>stagegate</a:t>
            </a:r>
            <a:endParaRPr lang="en-US" altLang="en-US" sz="1150" dirty="0">
              <a:solidFill>
                <a:srgbClr val="4D4D4D"/>
              </a:solidFill>
              <a:latin typeface="Avenir Next" panose="020B0503020202020204" pitchFamily="34" charset="0"/>
            </a:endParaRPr>
          </a:p>
        </p:txBody>
      </p:sp>
      <p:sp>
        <p:nvSpPr>
          <p:cNvPr id="103" name="Rectangle 71">
            <a:extLst>
              <a:ext uri="{FF2B5EF4-FFF2-40B4-BE49-F238E27FC236}">
                <a16:creationId xmlns:a16="http://schemas.microsoft.com/office/drawing/2014/main" id="{C804AA9D-ADA5-BA4E-931E-94A0FB2F9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547" y="1081445"/>
            <a:ext cx="5132387" cy="303212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300" dirty="0">
                <a:solidFill>
                  <a:srgbClr val="4D4D4D"/>
                </a:solidFill>
                <a:latin typeface="Avenir Next" panose="020B0503020202020204" pitchFamily="34" charset="0"/>
              </a:rPr>
              <a:t>Innovation Revenue  (internal &amp; external sources)</a:t>
            </a:r>
          </a:p>
        </p:txBody>
      </p:sp>
      <p:sp>
        <p:nvSpPr>
          <p:cNvPr id="104" name="Rectangle 72">
            <a:extLst>
              <a:ext uri="{FF2B5EF4-FFF2-40B4-BE49-F238E27FC236}">
                <a16:creationId xmlns:a16="http://schemas.microsoft.com/office/drawing/2014/main" id="{F7395BEB-9816-7B47-9C99-4FFB8A18E5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547" y="1381483"/>
            <a:ext cx="513238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300" dirty="0">
                <a:solidFill>
                  <a:srgbClr val="4D4D4D"/>
                </a:solidFill>
                <a:latin typeface="Avenir Next" panose="020B0503020202020204" pitchFamily="34" charset="0"/>
              </a:rPr>
              <a:t>Total balance of sales from Innovation</a:t>
            </a:r>
          </a:p>
        </p:txBody>
      </p:sp>
      <p:sp>
        <p:nvSpPr>
          <p:cNvPr id="105" name="Rectangle 73">
            <a:extLst>
              <a:ext uri="{FF2B5EF4-FFF2-40B4-BE49-F238E27FC236}">
                <a16:creationId xmlns:a16="http://schemas.microsoft.com/office/drawing/2014/main" id="{37437652-26E9-BB43-ABD6-78D513EA4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547" y="1684695"/>
            <a:ext cx="5132387" cy="441324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300" dirty="0">
                <a:solidFill>
                  <a:srgbClr val="4D4D4D"/>
                </a:solidFill>
                <a:latin typeface="Avenir Next" panose="020B0503020202020204" pitchFamily="34" charset="0"/>
              </a:rPr>
              <a:t>External operating profit </a:t>
            </a:r>
            <a:r>
              <a:rPr lang="en-US" altLang="en-US" sz="1300" u="sng" dirty="0">
                <a:solidFill>
                  <a:srgbClr val="4D4D4D"/>
                </a:solidFill>
                <a:latin typeface="Avenir Next" panose="020B0503020202020204" pitchFamily="34" charset="0"/>
              </a:rPr>
              <a:t>and</a:t>
            </a:r>
            <a:r>
              <a:rPr lang="en-US" altLang="en-US" sz="1300" dirty="0">
                <a:solidFill>
                  <a:srgbClr val="4D4D4D"/>
                </a:solidFill>
                <a:latin typeface="Avenir Next" panose="020B0503020202020204" pitchFamily="34" charset="0"/>
              </a:rPr>
              <a:t> direct contribution margin</a:t>
            </a:r>
            <a:br>
              <a:rPr lang="en-US" altLang="en-US" sz="1300" dirty="0">
                <a:solidFill>
                  <a:srgbClr val="4D4D4D"/>
                </a:solidFill>
                <a:latin typeface="Avenir Next" panose="020B0503020202020204" pitchFamily="34" charset="0"/>
              </a:rPr>
            </a:br>
            <a:r>
              <a:rPr lang="en-US" altLang="en-US" sz="1300" dirty="0">
                <a:solidFill>
                  <a:srgbClr val="4D4D4D"/>
                </a:solidFill>
                <a:latin typeface="Avenir Next" panose="020B0503020202020204" pitchFamily="34" charset="0"/>
              </a:rPr>
              <a:t> uplift from Innovation</a:t>
            </a:r>
          </a:p>
        </p:txBody>
      </p:sp>
      <p:sp>
        <p:nvSpPr>
          <p:cNvPr id="106" name="Rectangle 74">
            <a:extLst>
              <a:ext uri="{FF2B5EF4-FFF2-40B4-BE49-F238E27FC236}">
                <a16:creationId xmlns:a16="http://schemas.microsoft.com/office/drawing/2014/main" id="{D97EA78C-251D-D14A-ACE4-D9DE9EC56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5609" y="2126020"/>
            <a:ext cx="5132387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300" dirty="0">
                <a:solidFill>
                  <a:srgbClr val="4D4D4D"/>
                </a:solidFill>
                <a:latin typeface="Avenir Next" panose="020B0503020202020204" pitchFamily="34" charset="0"/>
              </a:rPr>
              <a:t>Innovation lifecycle </a:t>
            </a:r>
            <a:r>
              <a:rPr lang="en-US" altLang="en-US" sz="1300" i="1" dirty="0">
                <a:solidFill>
                  <a:srgbClr val="4D4D4D"/>
                </a:solidFill>
                <a:latin typeface="Avenir Next" panose="020B0503020202020204" pitchFamily="34" charset="0"/>
              </a:rPr>
              <a:t>(measures period of time product meets innovation criteria in the market)</a:t>
            </a:r>
          </a:p>
        </p:txBody>
      </p:sp>
      <p:sp>
        <p:nvSpPr>
          <p:cNvPr id="107" name="Rectangle 75">
            <a:extLst>
              <a:ext uri="{FF2B5EF4-FFF2-40B4-BE49-F238E27FC236}">
                <a16:creationId xmlns:a16="http://schemas.microsoft.com/office/drawing/2014/main" id="{6AF8E88C-D9FC-344D-92C3-D50F3C220E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547" y="2625306"/>
            <a:ext cx="5132387" cy="48895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300" dirty="0">
                <a:solidFill>
                  <a:srgbClr val="4D4D4D"/>
                </a:solidFill>
                <a:latin typeface="Avenir Next" panose="020B0503020202020204" pitchFamily="34" charset="0"/>
              </a:rPr>
              <a:t>Commitment Delivery Index </a:t>
            </a:r>
            <a:r>
              <a:rPr lang="en-US" altLang="en-US" sz="1300" i="1" dirty="0">
                <a:solidFill>
                  <a:srgbClr val="4D4D4D"/>
                </a:solidFill>
                <a:latin typeface="Avenir Next" panose="020B0503020202020204" pitchFamily="34" charset="0"/>
              </a:rPr>
              <a:t>(measures</a:t>
            </a:r>
            <a:r>
              <a:rPr lang="en-US" altLang="en-US" sz="1300" dirty="0">
                <a:solidFill>
                  <a:srgbClr val="4D4D4D"/>
                </a:solidFill>
                <a:latin typeface="Avenir Next" panose="020B0503020202020204" pitchFamily="34" charset="0"/>
              </a:rPr>
              <a:t> </a:t>
            </a:r>
            <a:r>
              <a:rPr lang="en-US" altLang="en-US" sz="1300" i="1" dirty="0">
                <a:solidFill>
                  <a:srgbClr val="4D4D4D"/>
                </a:solidFill>
                <a:latin typeface="Avenir Next" panose="020B0503020202020204" pitchFamily="34" charset="0"/>
              </a:rPr>
              <a:t>actual in-market performance against tollgate commitments)</a:t>
            </a:r>
            <a:r>
              <a:rPr lang="en-US" altLang="en-US" sz="1300" dirty="0">
                <a:solidFill>
                  <a:srgbClr val="4D4D4D"/>
                </a:solidFill>
                <a:latin typeface="Avenir Next" panose="020B0503020202020204" pitchFamily="34" charset="0"/>
              </a:rPr>
              <a:t> </a:t>
            </a:r>
          </a:p>
        </p:txBody>
      </p:sp>
      <p:sp>
        <p:nvSpPr>
          <p:cNvPr id="108" name="Rectangle 79">
            <a:extLst>
              <a:ext uri="{FF2B5EF4-FFF2-40B4-BE49-F238E27FC236}">
                <a16:creationId xmlns:a16="http://schemas.microsoft.com/office/drawing/2014/main" id="{56F17DBA-9AC1-BE44-A350-CDCA7FAF9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547" y="3126412"/>
            <a:ext cx="5132387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300" dirty="0">
                <a:solidFill>
                  <a:srgbClr val="4D4D4D"/>
                </a:solidFill>
                <a:latin typeface="Avenir Next" panose="020B0503020202020204" pitchFamily="34" charset="0"/>
              </a:rPr>
              <a:t>Quality scores</a:t>
            </a:r>
          </a:p>
        </p:txBody>
      </p:sp>
      <p:sp>
        <p:nvSpPr>
          <p:cNvPr id="109" name="Rectangle 60">
            <a:extLst>
              <a:ext uri="{FF2B5EF4-FFF2-40B4-BE49-F238E27FC236}">
                <a16:creationId xmlns:a16="http://schemas.microsoft.com/office/drawing/2014/main" id="{55B17872-D034-0F41-8FFB-0515B58CD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547" y="3473808"/>
            <a:ext cx="5132387" cy="303213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300" dirty="0">
                <a:solidFill>
                  <a:srgbClr val="4D4D4D"/>
                </a:solidFill>
                <a:latin typeface="Avenir Next" panose="020B0503020202020204" pitchFamily="34" charset="0"/>
              </a:rPr>
              <a:t>Decision cycle time</a:t>
            </a:r>
            <a:endParaRPr lang="en-US" altLang="en-US" sz="1300" i="1" dirty="0">
              <a:solidFill>
                <a:srgbClr val="4D4D4D"/>
              </a:solidFill>
              <a:latin typeface="Avenir Next" panose="020B0503020202020204" pitchFamily="34" charset="0"/>
            </a:endParaRPr>
          </a:p>
        </p:txBody>
      </p:sp>
      <p:sp>
        <p:nvSpPr>
          <p:cNvPr id="110" name="Rectangle 61">
            <a:extLst>
              <a:ext uri="{FF2B5EF4-FFF2-40B4-BE49-F238E27FC236}">
                <a16:creationId xmlns:a16="http://schemas.microsoft.com/office/drawing/2014/main" id="{E71FDC5E-B888-4746-9848-0F29B1F9C1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547" y="3773845"/>
            <a:ext cx="5132387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300" dirty="0">
                <a:solidFill>
                  <a:srgbClr val="4D4D4D"/>
                </a:solidFill>
                <a:latin typeface="Avenir Next" panose="020B0503020202020204" pitchFamily="34" charset="0"/>
              </a:rPr>
              <a:t>Execution cycle time</a:t>
            </a:r>
            <a:endParaRPr lang="en-US" altLang="en-US" sz="1300" i="1" dirty="0">
              <a:solidFill>
                <a:srgbClr val="4D4D4D"/>
              </a:solidFill>
              <a:latin typeface="Avenir Next" panose="020B0503020202020204" pitchFamily="34" charset="0"/>
            </a:endParaRPr>
          </a:p>
        </p:txBody>
      </p:sp>
      <p:sp>
        <p:nvSpPr>
          <p:cNvPr id="111" name="Rectangle 62">
            <a:extLst>
              <a:ext uri="{FF2B5EF4-FFF2-40B4-BE49-F238E27FC236}">
                <a16:creationId xmlns:a16="http://schemas.microsoft.com/office/drawing/2014/main" id="{8E06D2D7-37B4-8247-9EB5-676F64203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547" y="4077058"/>
            <a:ext cx="5132387" cy="303213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300" dirty="0">
                <a:solidFill>
                  <a:srgbClr val="4D4D4D"/>
                </a:solidFill>
                <a:latin typeface="Avenir Next" panose="020B0503020202020204" pitchFamily="34" charset="0"/>
              </a:rPr>
              <a:t>Innovation pipeline health</a:t>
            </a:r>
          </a:p>
        </p:txBody>
      </p:sp>
      <p:sp>
        <p:nvSpPr>
          <p:cNvPr id="112" name="Rectangle 63">
            <a:extLst>
              <a:ext uri="{FF2B5EF4-FFF2-40B4-BE49-F238E27FC236}">
                <a16:creationId xmlns:a16="http://schemas.microsoft.com/office/drawing/2014/main" id="{7F58A044-199A-5140-A203-3A8795E98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547" y="4377095"/>
            <a:ext cx="5132387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300">
                <a:solidFill>
                  <a:srgbClr val="4D4D4D"/>
                </a:solidFill>
                <a:latin typeface="Avenir Next" panose="020B0503020202020204" pitchFamily="34" charset="0"/>
              </a:rPr>
              <a:t>% of Pipeline from external sources</a:t>
            </a:r>
          </a:p>
        </p:txBody>
      </p:sp>
      <p:sp>
        <p:nvSpPr>
          <p:cNvPr id="113" name="Rectangle 64">
            <a:extLst>
              <a:ext uri="{FF2B5EF4-FFF2-40B4-BE49-F238E27FC236}">
                <a16:creationId xmlns:a16="http://schemas.microsoft.com/office/drawing/2014/main" id="{81FAB69F-DBEB-BE41-B463-15563C0F1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547" y="4681895"/>
            <a:ext cx="5132387" cy="303212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300">
                <a:solidFill>
                  <a:srgbClr val="4D4D4D"/>
                </a:solidFill>
                <a:latin typeface="Avenir Next" panose="020B0503020202020204" pitchFamily="34" charset="0"/>
              </a:rPr>
              <a:t>% of Pipeline assessed as disruptive  </a:t>
            </a:r>
          </a:p>
        </p:txBody>
      </p:sp>
      <p:sp>
        <p:nvSpPr>
          <p:cNvPr id="114" name="Rectangle 65">
            <a:extLst>
              <a:ext uri="{FF2B5EF4-FFF2-40B4-BE49-F238E27FC236}">
                <a16:creationId xmlns:a16="http://schemas.microsoft.com/office/drawing/2014/main" id="{85FD88F2-2DD2-014A-B349-598B0C6226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547" y="5071627"/>
            <a:ext cx="5357812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10000"/>
              </a:spcBef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ctr" fontAlgn="base">
              <a:spcBef>
                <a:spcPct val="10000"/>
              </a:spcBef>
              <a:spcAft>
                <a:spcPct val="0"/>
              </a:spcAft>
              <a:defRPr sz="1400">
                <a:solidFill>
                  <a:srgbClr val="5F5F5F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0" hangingPunct="0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150" dirty="0">
                <a:solidFill>
                  <a:srgbClr val="4D4D4D"/>
                </a:solidFill>
                <a:latin typeface="Avenir Next" panose="020B0503020202020204" pitchFamily="34" charset="0"/>
              </a:rPr>
              <a:t>Attrition rate </a:t>
            </a:r>
            <a:r>
              <a:rPr lang="en-US" altLang="en-US" sz="1150" i="1" dirty="0">
                <a:solidFill>
                  <a:srgbClr val="4D4D4D"/>
                </a:solidFill>
                <a:latin typeface="Avenir Next" panose="020B0503020202020204" pitchFamily="34" charset="0"/>
              </a:rPr>
              <a:t>(% of all projects stopped prior to commercialization)</a:t>
            </a:r>
          </a:p>
        </p:txBody>
      </p:sp>
      <p:sp>
        <p:nvSpPr>
          <p:cNvPr id="115" name="Rectangle 41">
            <a:extLst>
              <a:ext uri="{FF2B5EF4-FFF2-40B4-BE49-F238E27FC236}">
                <a16:creationId xmlns:a16="http://schemas.microsoft.com/office/drawing/2014/main" id="{7B4836E6-DF9E-714E-9F57-DA286656C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8783" y="1070332"/>
            <a:ext cx="5145088" cy="2313781"/>
          </a:xfrm>
          <a:prstGeom prst="rect">
            <a:avLst/>
          </a:prstGeom>
          <a:noFill/>
          <a:ln w="9525" algn="ctr">
            <a:solidFill>
              <a:srgbClr val="77777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777777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venir Next" panose="020B0503020202020204" pitchFamily="34" charset="0"/>
            </a:endParaRPr>
          </a:p>
        </p:txBody>
      </p:sp>
      <p:sp>
        <p:nvSpPr>
          <p:cNvPr id="116" name="Rectangle 42">
            <a:extLst>
              <a:ext uri="{FF2B5EF4-FFF2-40B4-BE49-F238E27FC236}">
                <a16:creationId xmlns:a16="http://schemas.microsoft.com/office/drawing/2014/main" id="{D7F161B7-B9EF-F849-9B1A-E568D4812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8783" y="3470632"/>
            <a:ext cx="5145088" cy="1506538"/>
          </a:xfrm>
          <a:prstGeom prst="rect">
            <a:avLst/>
          </a:prstGeom>
          <a:noFill/>
          <a:ln w="9525" algn="ctr">
            <a:solidFill>
              <a:srgbClr val="77777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777777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venir Next" panose="020B0503020202020204" pitchFamily="34" charset="0"/>
            </a:endParaRPr>
          </a:p>
        </p:txBody>
      </p:sp>
      <p:sp>
        <p:nvSpPr>
          <p:cNvPr id="117" name="Rectangle 43">
            <a:extLst>
              <a:ext uri="{FF2B5EF4-FFF2-40B4-BE49-F238E27FC236}">
                <a16:creationId xmlns:a16="http://schemas.microsoft.com/office/drawing/2014/main" id="{AFED0945-640B-FD42-BEA3-9DE1E8FC79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8783" y="5063688"/>
            <a:ext cx="5145088" cy="1709739"/>
          </a:xfrm>
          <a:prstGeom prst="rect">
            <a:avLst/>
          </a:prstGeom>
          <a:noFill/>
          <a:ln w="9525" algn="ctr">
            <a:solidFill>
              <a:srgbClr val="77777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777777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100">
              <a:latin typeface="Avenir Next" panose="020B0503020202020204" pitchFamily="34" charset="0"/>
            </a:endParaRPr>
          </a:p>
        </p:txBody>
      </p:sp>
      <p:cxnSp>
        <p:nvCxnSpPr>
          <p:cNvPr id="118" name="AutoShape 44">
            <a:extLst>
              <a:ext uri="{FF2B5EF4-FFF2-40B4-BE49-F238E27FC236}">
                <a16:creationId xmlns:a16="http://schemas.microsoft.com/office/drawing/2014/main" id="{B68691EB-3A6C-8449-B1DE-7BA91940022E}"/>
              </a:ext>
            </a:extLst>
          </p:cNvPr>
          <p:cNvCxnSpPr>
            <a:cxnSpLocks noChangeShapeType="1"/>
            <a:endCxn id="115" idx="1"/>
          </p:cNvCxnSpPr>
          <p:nvPr/>
        </p:nvCxnSpPr>
        <p:spPr bwMode="auto">
          <a:xfrm flipV="1">
            <a:off x="3438997" y="2227223"/>
            <a:ext cx="2109786" cy="57824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777777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777777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</p:cxnSp>
      <p:cxnSp>
        <p:nvCxnSpPr>
          <p:cNvPr id="119" name="AutoShape 45">
            <a:extLst>
              <a:ext uri="{FF2B5EF4-FFF2-40B4-BE49-F238E27FC236}">
                <a16:creationId xmlns:a16="http://schemas.microsoft.com/office/drawing/2014/main" id="{F0B2455E-C179-7F4F-8AE0-47F380C421D6}"/>
              </a:ext>
            </a:extLst>
          </p:cNvPr>
          <p:cNvCxnSpPr>
            <a:cxnSpLocks noChangeShapeType="1"/>
            <a:endCxn id="116" idx="1"/>
          </p:cNvCxnSpPr>
          <p:nvPr/>
        </p:nvCxnSpPr>
        <p:spPr bwMode="auto">
          <a:xfrm>
            <a:off x="4162897" y="4059595"/>
            <a:ext cx="1385887" cy="165100"/>
          </a:xfrm>
          <a:prstGeom prst="bentConnector3">
            <a:avLst>
              <a:gd name="adj1" fmla="val 63000"/>
            </a:avLst>
          </a:prstGeom>
          <a:noFill/>
          <a:ln w="9525">
            <a:solidFill>
              <a:srgbClr val="777777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777777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08820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6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Innovation Process Flow Chart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997898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8" name="Picture 67" descr="A picture containing shape&#10;&#10;Description automatically generated">
            <a:extLst>
              <a:ext uri="{FF2B5EF4-FFF2-40B4-BE49-F238E27FC236}">
                <a16:creationId xmlns:a16="http://schemas.microsoft.com/office/drawing/2014/main" id="{FCFD2484-8020-EF4A-B833-16EC673C4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sp>
        <p:nvSpPr>
          <p:cNvPr id="89" name="Rounded Rectangle 88">
            <a:extLst>
              <a:ext uri="{FF2B5EF4-FFF2-40B4-BE49-F238E27FC236}">
                <a16:creationId xmlns:a16="http://schemas.microsoft.com/office/drawing/2014/main" id="{B32550A6-0478-FF48-A7C1-4839D6A76EDA}"/>
              </a:ext>
            </a:extLst>
          </p:cNvPr>
          <p:cNvSpPr/>
          <p:nvPr/>
        </p:nvSpPr>
        <p:spPr bwMode="auto">
          <a:xfrm>
            <a:off x="1281541" y="1520316"/>
            <a:ext cx="649497" cy="340519"/>
          </a:xfrm>
          <a:prstGeom prst="roundRect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wrap="square" lIns="45720" tIns="45720" rIns="45720" bIns="45720" rtlCol="0" anchor="ctr">
            <a:spAutoFit/>
          </a:bodyPr>
          <a:lstStyle/>
          <a:p>
            <a:pPr algn="ctr"/>
            <a:r>
              <a:rPr lang="en-US" sz="700" dirty="0">
                <a:latin typeface="Avenir Next" panose="020B0503020202020204" pitchFamily="34" charset="0"/>
              </a:rPr>
              <a:t>Innovative Concept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36DB73F8-A7A8-4C4C-A527-C5D6C24F5B7D}"/>
              </a:ext>
            </a:extLst>
          </p:cNvPr>
          <p:cNvSpPr/>
          <p:nvPr/>
        </p:nvSpPr>
        <p:spPr bwMode="auto">
          <a:xfrm>
            <a:off x="3857932" y="1536687"/>
            <a:ext cx="879805" cy="307777"/>
          </a:xfrm>
          <a:prstGeom prst="rect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wrap="square" lIns="45720" tIns="45720" rIns="45720" bIns="45720" rtlCol="0" anchor="ctr">
            <a:spAutoFit/>
          </a:bodyPr>
          <a:lstStyle/>
          <a:p>
            <a:pPr algn="ctr"/>
            <a:r>
              <a:rPr lang="en-US" sz="700" dirty="0">
                <a:latin typeface="Avenir Next" panose="020B0503020202020204" pitchFamily="34" charset="0"/>
              </a:rPr>
              <a:t>Perform Pre-Discovery work</a:t>
            </a:r>
          </a:p>
        </p:txBody>
      </p:sp>
      <p:sp>
        <p:nvSpPr>
          <p:cNvPr id="91" name="Flowchart: Decision 9">
            <a:extLst>
              <a:ext uri="{FF2B5EF4-FFF2-40B4-BE49-F238E27FC236}">
                <a16:creationId xmlns:a16="http://schemas.microsoft.com/office/drawing/2014/main" id="{C769CF10-4899-B345-BD1E-26E4058ACF54}"/>
              </a:ext>
            </a:extLst>
          </p:cNvPr>
          <p:cNvSpPr/>
          <p:nvPr/>
        </p:nvSpPr>
        <p:spPr bwMode="auto">
          <a:xfrm>
            <a:off x="2223771" y="1384880"/>
            <a:ext cx="1286034" cy="611386"/>
          </a:xfrm>
          <a:prstGeom prst="flowChartDecision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wrap="square" lIns="45720" tIns="45720" rIns="45720" bIns="45720" rtlCol="0" anchor="ctr">
            <a:spAutoFit/>
          </a:bodyPr>
          <a:lstStyle/>
          <a:p>
            <a:pPr algn="ctr"/>
            <a:r>
              <a:rPr lang="en-US" sz="700" dirty="0">
                <a:latin typeface="Avenir Next" panose="020B0503020202020204" pitchFamily="34" charset="0"/>
              </a:rPr>
              <a:t>Request for Seed Money</a:t>
            </a:r>
          </a:p>
        </p:txBody>
      </p:sp>
      <p:sp>
        <p:nvSpPr>
          <p:cNvPr id="92" name="Flowchart: Decision 10">
            <a:extLst>
              <a:ext uri="{FF2B5EF4-FFF2-40B4-BE49-F238E27FC236}">
                <a16:creationId xmlns:a16="http://schemas.microsoft.com/office/drawing/2014/main" id="{F19CAC04-E5AA-9341-BFEB-35D758A09C68}"/>
              </a:ext>
            </a:extLst>
          </p:cNvPr>
          <p:cNvSpPr/>
          <p:nvPr/>
        </p:nvSpPr>
        <p:spPr bwMode="auto">
          <a:xfrm>
            <a:off x="5069768" y="1063905"/>
            <a:ext cx="1226100" cy="1253341"/>
          </a:xfrm>
          <a:prstGeom prst="flowChartDecision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wrap="square" lIns="45720" tIns="45720" rIns="45720" bIns="45720" rtlCol="0" anchor="ctr">
            <a:spAutoFit/>
          </a:bodyPr>
          <a:lstStyle/>
          <a:p>
            <a:pPr algn="ctr"/>
            <a:r>
              <a:rPr lang="en-US" sz="700" dirty="0">
                <a:latin typeface="Avenir Next" panose="020B0503020202020204" pitchFamily="34" charset="0"/>
              </a:rPr>
              <a:t>Approval to start Discovery &amp; obtain funding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F8A352C2-4F3C-5448-B893-7AEDFAE5F44C}"/>
              </a:ext>
            </a:extLst>
          </p:cNvPr>
          <p:cNvSpPr/>
          <p:nvPr/>
        </p:nvSpPr>
        <p:spPr bwMode="auto">
          <a:xfrm>
            <a:off x="6577627" y="1536687"/>
            <a:ext cx="760435" cy="307777"/>
          </a:xfrm>
          <a:prstGeom prst="rect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wrap="square" lIns="45720" tIns="45720" rIns="45720" bIns="45720" rtlCol="0" anchor="ctr">
            <a:spAutoFit/>
          </a:bodyPr>
          <a:lstStyle/>
          <a:p>
            <a:pPr algn="ctr"/>
            <a:r>
              <a:rPr lang="en-US" sz="700" dirty="0">
                <a:latin typeface="Avenir Next" panose="020B0503020202020204" pitchFamily="34" charset="0"/>
              </a:rPr>
              <a:t>Perform Discovery work</a:t>
            </a:r>
          </a:p>
        </p:txBody>
      </p: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38FA046F-8715-BF44-BB77-152416F3C89B}"/>
              </a:ext>
            </a:extLst>
          </p:cNvPr>
          <p:cNvCxnSpPr>
            <a:stCxn id="92" idx="2"/>
            <a:endCxn id="102" idx="0"/>
          </p:cNvCxnSpPr>
          <p:nvPr/>
        </p:nvCxnSpPr>
        <p:spPr>
          <a:xfrm flipH="1">
            <a:off x="5678986" y="2317246"/>
            <a:ext cx="3832" cy="23004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2E255CE6-8B55-6B43-8328-BC29D09A0B7E}"/>
              </a:ext>
            </a:extLst>
          </p:cNvPr>
          <p:cNvCxnSpPr>
            <a:stCxn id="90" idx="3"/>
            <a:endCxn id="92" idx="1"/>
          </p:cNvCxnSpPr>
          <p:nvPr/>
        </p:nvCxnSpPr>
        <p:spPr>
          <a:xfrm>
            <a:off x="4737737" y="1690576"/>
            <a:ext cx="332031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68F421CA-C3CE-2F4C-A54A-43CF53232592}"/>
              </a:ext>
            </a:extLst>
          </p:cNvPr>
          <p:cNvCxnSpPr>
            <a:stCxn id="91" idx="2"/>
            <a:endCxn id="98" idx="0"/>
          </p:cNvCxnSpPr>
          <p:nvPr/>
        </p:nvCxnSpPr>
        <p:spPr>
          <a:xfrm flipH="1">
            <a:off x="2865599" y="1996266"/>
            <a:ext cx="1191" cy="55102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8E053F41-4920-744B-B2F9-998CA930B940}"/>
              </a:ext>
            </a:extLst>
          </p:cNvPr>
          <p:cNvCxnSpPr>
            <a:stCxn id="92" idx="3"/>
            <a:endCxn id="93" idx="1"/>
          </p:cNvCxnSpPr>
          <p:nvPr/>
        </p:nvCxnSpPr>
        <p:spPr>
          <a:xfrm>
            <a:off x="6295868" y="1690576"/>
            <a:ext cx="281759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Oval 97">
            <a:extLst>
              <a:ext uri="{FF2B5EF4-FFF2-40B4-BE49-F238E27FC236}">
                <a16:creationId xmlns:a16="http://schemas.microsoft.com/office/drawing/2014/main" id="{C62CCAB7-BF9E-FF46-BF33-BCB5A56108B3}"/>
              </a:ext>
            </a:extLst>
          </p:cNvPr>
          <p:cNvSpPr/>
          <p:nvPr/>
        </p:nvSpPr>
        <p:spPr bwMode="auto">
          <a:xfrm>
            <a:off x="2702148" y="2547288"/>
            <a:ext cx="326898" cy="259675"/>
          </a:xfrm>
          <a:prstGeom prst="ellipse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wrap="square" lIns="45720" tIns="45720" rIns="45720" bIns="45720" rtlCol="0" anchor="ctr">
            <a:spAutoFit/>
          </a:bodyPr>
          <a:lstStyle/>
          <a:p>
            <a:pPr algn="ctr"/>
            <a:r>
              <a:rPr lang="en-US" sz="600" dirty="0">
                <a:latin typeface="Avenir Next" panose="020B0503020202020204" pitchFamily="34" charset="0"/>
              </a:rPr>
              <a:t>End</a:t>
            </a:r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77F12C07-ADDF-BE4F-B066-004F59F01F87}"/>
              </a:ext>
            </a:extLst>
          </p:cNvPr>
          <p:cNvCxnSpPr>
            <a:stCxn id="91" idx="3"/>
            <a:endCxn id="90" idx="1"/>
          </p:cNvCxnSpPr>
          <p:nvPr/>
        </p:nvCxnSpPr>
        <p:spPr>
          <a:xfrm>
            <a:off x="3509805" y="1690575"/>
            <a:ext cx="348126" cy="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1910A65D-2268-4B4C-9E72-5E722233CD39}"/>
              </a:ext>
            </a:extLst>
          </p:cNvPr>
          <p:cNvCxnSpPr>
            <a:stCxn id="89" idx="3"/>
            <a:endCxn id="91" idx="1"/>
          </p:cNvCxnSpPr>
          <p:nvPr/>
        </p:nvCxnSpPr>
        <p:spPr>
          <a:xfrm flipV="1">
            <a:off x="1931037" y="1690575"/>
            <a:ext cx="292734" cy="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id="{87B40E4A-7CF1-3943-9C5F-27E34E0EF262}"/>
              </a:ext>
            </a:extLst>
          </p:cNvPr>
          <p:cNvSpPr txBox="1"/>
          <p:nvPr/>
        </p:nvSpPr>
        <p:spPr>
          <a:xfrm>
            <a:off x="3587356" y="1485897"/>
            <a:ext cx="123432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600" dirty="0">
                <a:latin typeface="Avenir Next" panose="020B0503020202020204" pitchFamily="34" charset="0"/>
              </a:rPr>
              <a:t>Yes</a:t>
            </a:r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37FDD9C5-9538-BF49-8C94-4D6741575E4F}"/>
              </a:ext>
            </a:extLst>
          </p:cNvPr>
          <p:cNvSpPr/>
          <p:nvPr/>
        </p:nvSpPr>
        <p:spPr bwMode="auto">
          <a:xfrm>
            <a:off x="5515537" y="2547288"/>
            <a:ext cx="326898" cy="259675"/>
          </a:xfrm>
          <a:prstGeom prst="ellipse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wrap="square" lIns="45720" tIns="45720" rIns="45720" bIns="45720" rtlCol="0" anchor="ctr">
            <a:spAutoFit/>
          </a:bodyPr>
          <a:lstStyle/>
          <a:p>
            <a:pPr algn="ctr"/>
            <a:r>
              <a:rPr lang="en-US" sz="600" dirty="0">
                <a:latin typeface="Avenir Next" panose="020B0503020202020204" pitchFamily="34" charset="0"/>
              </a:rPr>
              <a:t>End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A05A04E9-ADE1-3D41-948A-740AEBB2BB83}"/>
              </a:ext>
            </a:extLst>
          </p:cNvPr>
          <p:cNvSpPr txBox="1"/>
          <p:nvPr/>
        </p:nvSpPr>
        <p:spPr>
          <a:xfrm>
            <a:off x="2967623" y="2020317"/>
            <a:ext cx="105799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600" dirty="0">
                <a:latin typeface="Avenir Next" panose="020B0503020202020204" pitchFamily="34" charset="0"/>
              </a:rPr>
              <a:t>No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9C02EC3-C3A1-D84B-B115-8B632869C718}"/>
              </a:ext>
            </a:extLst>
          </p:cNvPr>
          <p:cNvSpPr txBox="1"/>
          <p:nvPr/>
        </p:nvSpPr>
        <p:spPr>
          <a:xfrm>
            <a:off x="6246170" y="1523792"/>
            <a:ext cx="123432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600" dirty="0">
                <a:latin typeface="Avenir Next" panose="020B0503020202020204" pitchFamily="34" charset="0"/>
              </a:rPr>
              <a:t>Yes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035EA18F-360E-4549-96F4-DEB96F29ABAC}"/>
              </a:ext>
            </a:extLst>
          </p:cNvPr>
          <p:cNvSpPr txBox="1"/>
          <p:nvPr/>
        </p:nvSpPr>
        <p:spPr>
          <a:xfrm>
            <a:off x="5769549" y="2276372"/>
            <a:ext cx="105799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600" dirty="0">
                <a:latin typeface="Avenir Next" panose="020B0503020202020204" pitchFamily="34" charset="0"/>
              </a:rPr>
              <a:t>No</a:t>
            </a:r>
          </a:p>
        </p:txBody>
      </p:sp>
      <p:sp>
        <p:nvSpPr>
          <p:cNvPr id="106" name="Flowchart: Decision 24">
            <a:extLst>
              <a:ext uri="{FF2B5EF4-FFF2-40B4-BE49-F238E27FC236}">
                <a16:creationId xmlns:a16="http://schemas.microsoft.com/office/drawing/2014/main" id="{9DCEEE2E-D8BE-B94B-9C04-085CB6E9041D}"/>
              </a:ext>
            </a:extLst>
          </p:cNvPr>
          <p:cNvSpPr/>
          <p:nvPr/>
        </p:nvSpPr>
        <p:spPr bwMode="auto">
          <a:xfrm>
            <a:off x="7656020" y="1063903"/>
            <a:ext cx="1195283" cy="1253341"/>
          </a:xfrm>
          <a:prstGeom prst="flowChartDecision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wrap="square" lIns="45720" tIns="45720" rIns="45720" bIns="45720" rtlCol="0" anchor="ctr">
            <a:spAutoFit/>
          </a:bodyPr>
          <a:lstStyle/>
          <a:p>
            <a:pPr algn="ctr"/>
            <a:r>
              <a:rPr lang="en-US" sz="700" dirty="0">
                <a:latin typeface="Avenir Next" panose="020B0503020202020204" pitchFamily="34" charset="0"/>
              </a:rPr>
              <a:t>Discovery Stage Gate Exit &amp; obtain funding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8C621C21-8BD1-4046-9BA4-53733627B520}"/>
              </a:ext>
            </a:extLst>
          </p:cNvPr>
          <p:cNvSpPr/>
          <p:nvPr/>
        </p:nvSpPr>
        <p:spPr bwMode="auto">
          <a:xfrm>
            <a:off x="9093096" y="1536687"/>
            <a:ext cx="990600" cy="307777"/>
          </a:xfrm>
          <a:prstGeom prst="rect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wrap="square" lIns="45720" tIns="45720" rIns="45720" bIns="45720" rtlCol="0" anchor="ctr">
            <a:spAutoFit/>
          </a:bodyPr>
          <a:lstStyle/>
          <a:p>
            <a:pPr algn="ctr"/>
            <a:r>
              <a:rPr lang="en-US" sz="700" dirty="0">
                <a:latin typeface="Avenir Next" panose="020B0503020202020204" pitchFamily="34" charset="0"/>
              </a:rPr>
              <a:t>Perform Early Design work</a:t>
            </a:r>
          </a:p>
        </p:txBody>
      </p: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9ADE980C-9027-984F-A205-612B4B573511}"/>
              </a:ext>
            </a:extLst>
          </p:cNvPr>
          <p:cNvCxnSpPr>
            <a:stCxn id="106" idx="3"/>
            <a:endCxn id="107" idx="1"/>
          </p:cNvCxnSpPr>
          <p:nvPr/>
        </p:nvCxnSpPr>
        <p:spPr>
          <a:xfrm>
            <a:off x="8851303" y="1690574"/>
            <a:ext cx="241793" cy="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EB1B9D62-C6C4-B642-8CC2-978D457FD5B3}"/>
              </a:ext>
            </a:extLst>
          </p:cNvPr>
          <p:cNvSpPr txBox="1"/>
          <p:nvPr/>
        </p:nvSpPr>
        <p:spPr>
          <a:xfrm>
            <a:off x="8798036" y="1459773"/>
            <a:ext cx="123432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600" dirty="0">
                <a:latin typeface="Avenir Next" panose="020B0503020202020204" pitchFamily="34" charset="0"/>
              </a:rPr>
              <a:t>Yes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FCA7A22E-6FF2-814D-80E2-BD7717D291C0}"/>
              </a:ext>
            </a:extLst>
          </p:cNvPr>
          <p:cNvSpPr txBox="1"/>
          <p:nvPr/>
        </p:nvSpPr>
        <p:spPr>
          <a:xfrm>
            <a:off x="8309142" y="2133409"/>
            <a:ext cx="105799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600" dirty="0">
                <a:latin typeface="Avenir Next" panose="020B0503020202020204" pitchFamily="34" charset="0"/>
              </a:rPr>
              <a:t>No</a:t>
            </a:r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762661F6-64CF-A242-A4FC-A8B7CC836B63}"/>
              </a:ext>
            </a:extLst>
          </p:cNvPr>
          <p:cNvCxnSpPr>
            <a:stCxn id="93" idx="3"/>
            <a:endCxn id="106" idx="1"/>
          </p:cNvCxnSpPr>
          <p:nvPr/>
        </p:nvCxnSpPr>
        <p:spPr>
          <a:xfrm flipV="1">
            <a:off x="7338062" y="1690574"/>
            <a:ext cx="317958" cy="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Oval 111">
            <a:extLst>
              <a:ext uri="{FF2B5EF4-FFF2-40B4-BE49-F238E27FC236}">
                <a16:creationId xmlns:a16="http://schemas.microsoft.com/office/drawing/2014/main" id="{C3A9EDE7-F8B4-FC4B-B8C7-E672F47DA2E0}"/>
              </a:ext>
            </a:extLst>
          </p:cNvPr>
          <p:cNvSpPr/>
          <p:nvPr/>
        </p:nvSpPr>
        <p:spPr bwMode="auto">
          <a:xfrm>
            <a:off x="8096400" y="2547288"/>
            <a:ext cx="326898" cy="259675"/>
          </a:xfrm>
          <a:prstGeom prst="ellipse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wrap="square" lIns="45720" tIns="45720" rIns="45720" bIns="45720" rtlCol="0" anchor="ctr">
            <a:spAutoFit/>
          </a:bodyPr>
          <a:lstStyle/>
          <a:p>
            <a:pPr algn="ctr"/>
            <a:r>
              <a:rPr lang="en-US" sz="600" dirty="0">
                <a:latin typeface="Avenir Next" panose="020B0503020202020204" pitchFamily="34" charset="0"/>
              </a:rPr>
              <a:t>End</a:t>
            </a:r>
          </a:p>
        </p:txBody>
      </p: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ADCAC8C5-7708-B34D-96CC-E952C75CF73F}"/>
              </a:ext>
            </a:extLst>
          </p:cNvPr>
          <p:cNvCxnSpPr>
            <a:stCxn id="106" idx="2"/>
            <a:endCxn id="112" idx="0"/>
          </p:cNvCxnSpPr>
          <p:nvPr/>
        </p:nvCxnSpPr>
        <p:spPr>
          <a:xfrm>
            <a:off x="8253662" y="2317244"/>
            <a:ext cx="6187" cy="23004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Flowchart: Decision 32">
            <a:extLst>
              <a:ext uri="{FF2B5EF4-FFF2-40B4-BE49-F238E27FC236}">
                <a16:creationId xmlns:a16="http://schemas.microsoft.com/office/drawing/2014/main" id="{E398E319-6296-DC4E-8CCF-EF82783EB27C}"/>
              </a:ext>
            </a:extLst>
          </p:cNvPr>
          <p:cNvSpPr/>
          <p:nvPr/>
        </p:nvSpPr>
        <p:spPr bwMode="auto">
          <a:xfrm>
            <a:off x="8918795" y="2264437"/>
            <a:ext cx="1339202" cy="825371"/>
          </a:xfrm>
          <a:prstGeom prst="flowChartDecision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wrap="square" lIns="45720" tIns="45720" rIns="45720" bIns="45720" rtlCol="0" anchor="ctr">
            <a:spAutoFit/>
          </a:bodyPr>
          <a:lstStyle/>
          <a:p>
            <a:pPr algn="ctr"/>
            <a:r>
              <a:rPr lang="en-US" sz="700" dirty="0">
                <a:latin typeface="Avenir Next" panose="020B0503020202020204" pitchFamily="34" charset="0"/>
              </a:rPr>
              <a:t>Early Design Stage Gate Exit 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92600DF7-EF07-A643-8EA0-D00E33986A59}"/>
              </a:ext>
            </a:extLst>
          </p:cNvPr>
          <p:cNvSpPr/>
          <p:nvPr/>
        </p:nvSpPr>
        <p:spPr bwMode="auto">
          <a:xfrm>
            <a:off x="9093096" y="3360748"/>
            <a:ext cx="990600" cy="307777"/>
          </a:xfrm>
          <a:prstGeom prst="rect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wrap="square" lIns="45720" tIns="45720" rIns="45720" bIns="45720" rtlCol="0" anchor="ctr">
            <a:spAutoFit/>
          </a:bodyPr>
          <a:lstStyle/>
          <a:p>
            <a:pPr algn="ctr"/>
            <a:r>
              <a:rPr lang="en-US" sz="700" dirty="0">
                <a:latin typeface="Avenir Next" panose="020B0503020202020204" pitchFamily="34" charset="0"/>
              </a:rPr>
              <a:t>Determine Owning Department</a:t>
            </a:r>
          </a:p>
        </p:txBody>
      </p: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AF314DAE-EA29-104B-B7C3-C11143054A32}"/>
              </a:ext>
            </a:extLst>
          </p:cNvPr>
          <p:cNvCxnSpPr>
            <a:stCxn id="114" idx="2"/>
            <a:endCxn id="115" idx="0"/>
          </p:cNvCxnSpPr>
          <p:nvPr/>
        </p:nvCxnSpPr>
        <p:spPr>
          <a:xfrm>
            <a:off x="9588396" y="3089808"/>
            <a:ext cx="0" cy="27094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>
            <a:extLst>
              <a:ext uri="{FF2B5EF4-FFF2-40B4-BE49-F238E27FC236}">
                <a16:creationId xmlns:a16="http://schemas.microsoft.com/office/drawing/2014/main" id="{EEA80710-7FAE-C34B-98B3-BA9C03B12AC4}"/>
              </a:ext>
            </a:extLst>
          </p:cNvPr>
          <p:cNvSpPr txBox="1"/>
          <p:nvPr/>
        </p:nvSpPr>
        <p:spPr>
          <a:xfrm>
            <a:off x="9754428" y="3060571"/>
            <a:ext cx="123432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600" dirty="0">
                <a:latin typeface="Avenir Next" panose="020B0503020202020204" pitchFamily="34" charset="0"/>
              </a:rPr>
              <a:t>Yes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4242439F-89A4-7F4B-9C64-85B3B0A837C3}"/>
              </a:ext>
            </a:extLst>
          </p:cNvPr>
          <p:cNvSpPr txBox="1"/>
          <p:nvPr/>
        </p:nvSpPr>
        <p:spPr>
          <a:xfrm>
            <a:off x="8783805" y="2553609"/>
            <a:ext cx="105799" cy="9233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600" dirty="0">
                <a:latin typeface="Avenir Next" panose="020B0503020202020204" pitchFamily="34" charset="0"/>
              </a:rPr>
              <a:t>No</a:t>
            </a:r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9C18EF8-8058-EF46-A1BF-C7685822A67E}"/>
              </a:ext>
            </a:extLst>
          </p:cNvPr>
          <p:cNvCxnSpPr>
            <a:stCxn id="114" idx="1"/>
            <a:endCxn id="112" idx="6"/>
          </p:cNvCxnSpPr>
          <p:nvPr/>
        </p:nvCxnSpPr>
        <p:spPr>
          <a:xfrm flipH="1">
            <a:off x="8423298" y="2677123"/>
            <a:ext cx="495497" cy="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480705E9-2EC5-1242-9625-0F39BBA958CF}"/>
              </a:ext>
            </a:extLst>
          </p:cNvPr>
          <p:cNvCxnSpPr>
            <a:stCxn id="107" idx="2"/>
            <a:endCxn id="114" idx="0"/>
          </p:cNvCxnSpPr>
          <p:nvPr/>
        </p:nvCxnSpPr>
        <p:spPr>
          <a:xfrm>
            <a:off x="9588396" y="1844464"/>
            <a:ext cx="0" cy="41997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>
            <a:extLst>
              <a:ext uri="{FF2B5EF4-FFF2-40B4-BE49-F238E27FC236}">
                <a16:creationId xmlns:a16="http://schemas.microsoft.com/office/drawing/2014/main" id="{C3C6B7BC-80D7-B043-8939-611C2902069E}"/>
              </a:ext>
            </a:extLst>
          </p:cNvPr>
          <p:cNvSpPr txBox="1"/>
          <p:nvPr/>
        </p:nvSpPr>
        <p:spPr>
          <a:xfrm>
            <a:off x="1299869" y="4415372"/>
            <a:ext cx="3219450" cy="19389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b="1" dirty="0">
                <a:latin typeface="Avenir Next" panose="020B0503020202020204" pitchFamily="34" charset="0"/>
              </a:rPr>
              <a:t>Funding levels:</a:t>
            </a:r>
          </a:p>
          <a:p>
            <a:r>
              <a:rPr lang="en-US" sz="1400" dirty="0">
                <a:latin typeface="Avenir Next" panose="020B0503020202020204" pitchFamily="34" charset="0"/>
              </a:rPr>
              <a:t>The Innovation Funding process has three levels:</a:t>
            </a:r>
          </a:p>
          <a:p>
            <a:r>
              <a:rPr lang="en-US" sz="1400" dirty="0">
                <a:latin typeface="Avenir Next" panose="020B0503020202020204" pitchFamily="34" charset="0"/>
              </a:rPr>
              <a:t>1) &lt; $50K will be approved by the Innovation Governance Team</a:t>
            </a:r>
          </a:p>
          <a:p>
            <a:r>
              <a:rPr lang="en-US" sz="1400" dirty="0">
                <a:latin typeface="Avenir Next" panose="020B0503020202020204" pitchFamily="34" charset="0"/>
              </a:rPr>
              <a:t>2) &lt; $0.5M will be approved by the Innovation Council</a:t>
            </a:r>
          </a:p>
          <a:p>
            <a:r>
              <a:rPr lang="en-US" sz="1400" dirty="0">
                <a:latin typeface="Avenir Next" panose="020B0503020202020204" pitchFamily="34" charset="0"/>
              </a:rPr>
              <a:t>3) &gt; $0.5M will be approved by the Innovation Board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4D304E6E-D2A8-DB41-BAD8-CAC0B334CC2B}"/>
              </a:ext>
            </a:extLst>
          </p:cNvPr>
          <p:cNvSpPr txBox="1"/>
          <p:nvPr/>
        </p:nvSpPr>
        <p:spPr>
          <a:xfrm>
            <a:off x="4504601" y="4415373"/>
            <a:ext cx="3219450" cy="17235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b="1" dirty="0">
                <a:latin typeface="Avenir Next" panose="020B0503020202020204" pitchFamily="34" charset="0"/>
              </a:rPr>
              <a:t>Project Expectations:</a:t>
            </a:r>
          </a:p>
          <a:p>
            <a:r>
              <a:rPr lang="en-US" sz="1400" dirty="0">
                <a:latin typeface="Avenir Next" panose="020B0503020202020204" pitchFamily="34" charset="0"/>
              </a:rPr>
              <a:t>Projects funded by the Innovation Bucket will:</a:t>
            </a:r>
          </a:p>
          <a:p>
            <a:r>
              <a:rPr lang="en-US" sz="1400" dirty="0">
                <a:latin typeface="Avenir Next" panose="020B0503020202020204" pitchFamily="34" charset="0"/>
              </a:rPr>
              <a:t>1) Provide project transparency (i.e. project status, issues, risks)</a:t>
            </a:r>
          </a:p>
          <a:p>
            <a:r>
              <a:rPr lang="en-US" sz="1400" dirty="0">
                <a:latin typeface="Avenir Next" panose="020B0503020202020204" pitchFamily="34" charset="0"/>
              </a:rPr>
              <a:t>2) Follow established Strategic Operations process (i.e. Peer Reviews, Project Management practices)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8996A68-3549-0F4A-804B-E4265A1F666D}"/>
              </a:ext>
            </a:extLst>
          </p:cNvPr>
          <p:cNvSpPr txBox="1"/>
          <p:nvPr/>
        </p:nvSpPr>
        <p:spPr>
          <a:xfrm>
            <a:off x="7858196" y="4415373"/>
            <a:ext cx="3219450" cy="19389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b="1" dirty="0">
                <a:latin typeface="Avenir Next" panose="020B0503020202020204" pitchFamily="34" charset="0"/>
              </a:rPr>
              <a:t>Innovation Council/Governance Team Expectations:</a:t>
            </a:r>
          </a:p>
          <a:p>
            <a:r>
              <a:rPr lang="en-US" sz="1400" dirty="0">
                <a:latin typeface="Avenir Next" panose="020B0503020202020204" pitchFamily="34" charset="0"/>
              </a:rPr>
              <a:t>Innovation will:</a:t>
            </a:r>
          </a:p>
          <a:p>
            <a:r>
              <a:rPr lang="en-US" sz="1400" dirty="0">
                <a:latin typeface="Avenir Next" panose="020B0503020202020204" pitchFamily="34" charset="0"/>
              </a:rPr>
              <a:t>1)  Make decisions with the XXX portfolio in mind. </a:t>
            </a:r>
          </a:p>
          <a:p>
            <a:r>
              <a:rPr lang="en-US" sz="1400" dirty="0">
                <a:latin typeface="Avenir Next" panose="020B0503020202020204" pitchFamily="34" charset="0"/>
              </a:rPr>
              <a:t>2)  Make timely decisions</a:t>
            </a:r>
          </a:p>
          <a:p>
            <a:r>
              <a:rPr lang="en-US" sz="1400" dirty="0">
                <a:latin typeface="Avenir Next" panose="020B0503020202020204" pitchFamily="34" charset="0"/>
              </a:rPr>
              <a:t>3)  Knock down barriers</a:t>
            </a:r>
          </a:p>
          <a:p>
            <a:r>
              <a:rPr lang="en-US" sz="1400" dirty="0">
                <a:latin typeface="Avenir Next" panose="020B0503020202020204" pitchFamily="34" charset="0"/>
              </a:rPr>
              <a:t>4)  Assist the project through the process.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E1F11A4A-C651-5448-A2B0-CA3ED68914B2}"/>
              </a:ext>
            </a:extLst>
          </p:cNvPr>
          <p:cNvSpPr/>
          <p:nvPr/>
        </p:nvSpPr>
        <p:spPr bwMode="auto">
          <a:xfrm>
            <a:off x="9093096" y="3896632"/>
            <a:ext cx="990600" cy="200055"/>
          </a:xfrm>
          <a:prstGeom prst="rect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wrap="square" lIns="45720" tIns="45720" rIns="45720" bIns="45720" rtlCol="0" anchor="ctr">
            <a:spAutoFit/>
          </a:bodyPr>
          <a:lstStyle/>
          <a:p>
            <a:pPr algn="ctr"/>
            <a:r>
              <a:rPr lang="en-US" sz="700" dirty="0">
                <a:latin typeface="Avenir Next" panose="020B0503020202020204" pitchFamily="34" charset="0"/>
              </a:rPr>
              <a:t>Dept Funds</a:t>
            </a: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76978C5C-3E8E-2D4A-813B-9F237B19302A}"/>
              </a:ext>
            </a:extLst>
          </p:cNvPr>
          <p:cNvCxnSpPr>
            <a:stCxn id="115" idx="2"/>
            <a:endCxn id="124" idx="0"/>
          </p:cNvCxnSpPr>
          <p:nvPr/>
        </p:nvCxnSpPr>
        <p:spPr>
          <a:xfrm>
            <a:off x="9588396" y="3668525"/>
            <a:ext cx="0" cy="22810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0392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6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Innovation Process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1044575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C41C1A-1B2E-694F-96EB-921BCC4DF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8" descr="Diagram, shape&#10;&#10;Description automatically generated">
            <a:extLst>
              <a:ext uri="{FF2B5EF4-FFF2-40B4-BE49-F238E27FC236}">
                <a16:creationId xmlns:a16="http://schemas.microsoft.com/office/drawing/2014/main" id="{CA630B96-0625-9345-8871-BB744A7107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365" y="1109859"/>
            <a:ext cx="9770387" cy="529526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99EB988-B636-EC41-9E84-0F0610184253}"/>
              </a:ext>
            </a:extLst>
          </p:cNvPr>
          <p:cNvSpPr txBox="1"/>
          <p:nvPr/>
        </p:nvSpPr>
        <p:spPr>
          <a:xfrm>
            <a:off x="684874" y="6405124"/>
            <a:ext cx="70261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venir Next" panose="020B0503020202020204" pitchFamily="34" charset="0"/>
              </a:rPr>
              <a:t>* Developed at Notre Dame University. </a:t>
            </a:r>
            <a:r>
              <a:rPr lang="en-US" sz="1400" dirty="0">
                <a:latin typeface="Avenir Next" panose="020B0503020202020204" pitchFamily="34" charset="0"/>
                <a:hlinkClick r:id="rId5"/>
              </a:rPr>
              <a:t>More info</a:t>
            </a:r>
            <a:r>
              <a:rPr lang="en-US" sz="1400" dirty="0">
                <a:latin typeface="Avenir Next" panose="020B0503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5395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6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Develop, Hold, Kill Model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997898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hevron 33">
            <a:extLst>
              <a:ext uri="{FF2B5EF4-FFF2-40B4-BE49-F238E27FC236}">
                <a16:creationId xmlns:a16="http://schemas.microsoft.com/office/drawing/2014/main" id="{CA01AF0B-9A99-9448-B248-AD53039C0B22}"/>
              </a:ext>
            </a:extLst>
          </p:cNvPr>
          <p:cNvSpPr/>
          <p:nvPr/>
        </p:nvSpPr>
        <p:spPr>
          <a:xfrm>
            <a:off x="1722506" y="3060663"/>
            <a:ext cx="8877364" cy="1980106"/>
          </a:xfrm>
          <a:prstGeom prst="chevron">
            <a:avLst>
              <a:gd name="adj" fmla="val 26530"/>
            </a:avLst>
          </a:prstGeom>
          <a:solidFill>
            <a:schemeClr val="bg1">
              <a:lumMod val="50000"/>
              <a:alpha val="1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Discovery</a:t>
            </a:r>
          </a:p>
        </p:txBody>
      </p:sp>
      <p:sp>
        <p:nvSpPr>
          <p:cNvPr id="35" name="Arc 34">
            <a:extLst>
              <a:ext uri="{FF2B5EF4-FFF2-40B4-BE49-F238E27FC236}">
                <a16:creationId xmlns:a16="http://schemas.microsoft.com/office/drawing/2014/main" id="{CD8FBED6-95BD-5A43-B00F-CE31C3F4E7C2}"/>
              </a:ext>
            </a:extLst>
          </p:cNvPr>
          <p:cNvSpPr/>
          <p:nvPr/>
        </p:nvSpPr>
        <p:spPr>
          <a:xfrm flipH="1">
            <a:off x="2003001" y="5040768"/>
            <a:ext cx="18349010" cy="4281645"/>
          </a:xfrm>
          <a:prstGeom prst="arc">
            <a:avLst>
              <a:gd name="adj1" fmla="val 15928948"/>
              <a:gd name="adj2" fmla="val 21416359"/>
            </a:avLst>
          </a:prstGeom>
          <a:ln w="38100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" panose="020B0503020202020204" pitchFamily="34" charset="0"/>
              <a:sym typeface="DINPro-Regular"/>
            </a:endParaRPr>
          </a:p>
        </p:txBody>
      </p:sp>
      <p:sp>
        <p:nvSpPr>
          <p:cNvPr id="36" name="Arc 35">
            <a:extLst>
              <a:ext uri="{FF2B5EF4-FFF2-40B4-BE49-F238E27FC236}">
                <a16:creationId xmlns:a16="http://schemas.microsoft.com/office/drawing/2014/main" id="{6D114DF9-C7EF-8A4A-B25C-E28881B4B8A4}"/>
              </a:ext>
            </a:extLst>
          </p:cNvPr>
          <p:cNvSpPr/>
          <p:nvPr/>
        </p:nvSpPr>
        <p:spPr>
          <a:xfrm flipH="1" flipV="1">
            <a:off x="2003000" y="-254316"/>
            <a:ext cx="18249149" cy="3380266"/>
          </a:xfrm>
          <a:prstGeom prst="arc">
            <a:avLst>
              <a:gd name="adj1" fmla="val 15928948"/>
              <a:gd name="adj2" fmla="val 21416359"/>
            </a:avLst>
          </a:prstGeom>
          <a:ln w="38100">
            <a:solidFill>
              <a:schemeClr val="bg1">
                <a:lumMod val="6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" panose="020B0503020202020204" pitchFamily="34" charset="0"/>
              <a:sym typeface="DINPro-Regular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E34C30D-0D4D-1B4D-866F-0F80EC6176B7}"/>
              </a:ext>
            </a:extLst>
          </p:cNvPr>
          <p:cNvSpPr txBox="1"/>
          <p:nvPr/>
        </p:nvSpPr>
        <p:spPr>
          <a:xfrm>
            <a:off x="9285099" y="1836171"/>
            <a:ext cx="1827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Start  of stage Gate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65E9CBEC-E655-C64F-9D0C-3998EBC24212}"/>
              </a:ext>
            </a:extLst>
          </p:cNvPr>
          <p:cNvCxnSpPr>
            <a:cxnSpLocks/>
          </p:cNvCxnSpPr>
          <p:nvPr/>
        </p:nvCxnSpPr>
        <p:spPr>
          <a:xfrm>
            <a:off x="9229045" y="1827582"/>
            <a:ext cx="0" cy="28195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0074A003-53E4-3E4B-9AC2-3D3F40772CF0}"/>
              </a:ext>
            </a:extLst>
          </p:cNvPr>
          <p:cNvSpPr txBox="1"/>
          <p:nvPr/>
        </p:nvSpPr>
        <p:spPr>
          <a:xfrm>
            <a:off x="3531152" y="6088181"/>
            <a:ext cx="3003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Kill / Shelve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FFC7DB2-8064-5C45-8B8A-0986FD3892B0}"/>
              </a:ext>
            </a:extLst>
          </p:cNvPr>
          <p:cNvSpPr/>
          <p:nvPr/>
        </p:nvSpPr>
        <p:spPr>
          <a:xfrm>
            <a:off x="442397" y="1176563"/>
            <a:ext cx="11218328" cy="66330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30000"/>
                  <a:satMod val="115000"/>
                </a:schemeClr>
              </a:gs>
              <a:gs pos="0">
                <a:schemeClr val="bg1">
                  <a:lumMod val="95000"/>
                  <a:shade val="67500"/>
                  <a:satMod val="115000"/>
                </a:schemeClr>
              </a:gs>
              <a:gs pos="100000">
                <a:schemeClr val="bg1">
                  <a:lumMod val="9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" panose="020B0503020202020204" pitchFamily="34" charset="0"/>
              <a:sym typeface="DINPro-Regular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4735B69-8C69-E64E-BED2-E1AFF7907173}"/>
              </a:ext>
            </a:extLst>
          </p:cNvPr>
          <p:cNvSpPr txBox="1"/>
          <p:nvPr/>
        </p:nvSpPr>
        <p:spPr>
          <a:xfrm>
            <a:off x="602898" y="1314417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On Deck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1CAD345-6A67-DE4C-B085-8FBF00CA29CF}"/>
              </a:ext>
            </a:extLst>
          </p:cNvPr>
          <p:cNvSpPr txBox="1"/>
          <p:nvPr/>
        </p:nvSpPr>
        <p:spPr>
          <a:xfrm>
            <a:off x="3121613" y="1316792"/>
            <a:ext cx="27826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Exploration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3D5F852-546A-D749-A6CF-81532883A6D9}"/>
              </a:ext>
            </a:extLst>
          </p:cNvPr>
          <p:cNvSpPr txBox="1"/>
          <p:nvPr/>
        </p:nvSpPr>
        <p:spPr>
          <a:xfrm>
            <a:off x="5798839" y="1315488"/>
            <a:ext cx="34881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Project Scoping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E6244BF-22F8-4347-A8AD-3F4F9FB7CCE3}"/>
              </a:ext>
            </a:extLst>
          </p:cNvPr>
          <p:cNvSpPr txBox="1"/>
          <p:nvPr/>
        </p:nvSpPr>
        <p:spPr>
          <a:xfrm>
            <a:off x="9459061" y="1180263"/>
            <a:ext cx="22816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Development Process 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D6696D41-F9D8-D347-A884-FA17CAD91770}"/>
              </a:ext>
            </a:extLst>
          </p:cNvPr>
          <p:cNvCxnSpPr>
            <a:cxnSpLocks/>
          </p:cNvCxnSpPr>
          <p:nvPr/>
        </p:nvCxnSpPr>
        <p:spPr>
          <a:xfrm>
            <a:off x="2550065" y="1535775"/>
            <a:ext cx="889572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DD2B82A-CDBB-A14B-9820-72050BFB53FF}"/>
              </a:ext>
            </a:extLst>
          </p:cNvPr>
          <p:cNvCxnSpPr>
            <a:cxnSpLocks/>
          </p:cNvCxnSpPr>
          <p:nvPr/>
        </p:nvCxnSpPr>
        <p:spPr>
          <a:xfrm>
            <a:off x="5340541" y="1535775"/>
            <a:ext cx="1194085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A34D80D1-57EF-8B48-B98A-96364718E5BE}"/>
              </a:ext>
            </a:extLst>
          </p:cNvPr>
          <p:cNvCxnSpPr>
            <a:cxnSpLocks/>
          </p:cNvCxnSpPr>
          <p:nvPr/>
        </p:nvCxnSpPr>
        <p:spPr>
          <a:xfrm>
            <a:off x="8518835" y="1535775"/>
            <a:ext cx="1046092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470BB46-6C14-454B-BDF5-1D96481AD007}"/>
              </a:ext>
            </a:extLst>
          </p:cNvPr>
          <p:cNvCxnSpPr>
            <a:cxnSpLocks/>
          </p:cNvCxnSpPr>
          <p:nvPr/>
        </p:nvCxnSpPr>
        <p:spPr>
          <a:xfrm flipV="1">
            <a:off x="3030450" y="1176563"/>
            <a:ext cx="0" cy="499827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BA4567-9967-264A-8532-536917E8AF1D}"/>
              </a:ext>
            </a:extLst>
          </p:cNvPr>
          <p:cNvCxnSpPr>
            <a:cxnSpLocks/>
            <a:endCxn id="40" idx="0"/>
          </p:cNvCxnSpPr>
          <p:nvPr/>
        </p:nvCxnSpPr>
        <p:spPr>
          <a:xfrm flipH="1" flipV="1">
            <a:off x="6051561" y="1176563"/>
            <a:ext cx="1346" cy="508249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FC0AF98-66D0-6149-A366-329BDF52FA4B}"/>
              </a:ext>
            </a:extLst>
          </p:cNvPr>
          <p:cNvCxnSpPr>
            <a:cxnSpLocks/>
          </p:cNvCxnSpPr>
          <p:nvPr/>
        </p:nvCxnSpPr>
        <p:spPr>
          <a:xfrm flipH="1" flipV="1">
            <a:off x="9191705" y="1176563"/>
            <a:ext cx="48491" cy="5074794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CE7B2385-C215-5C45-86F0-F02EC6E5AD55}"/>
              </a:ext>
            </a:extLst>
          </p:cNvPr>
          <p:cNvSpPr txBox="1"/>
          <p:nvPr/>
        </p:nvSpPr>
        <p:spPr>
          <a:xfrm>
            <a:off x="4057901" y="2007597"/>
            <a:ext cx="2041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Hold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621C387-A45C-4B4E-9481-7392C3A5ABC5}"/>
              </a:ext>
            </a:extLst>
          </p:cNvPr>
          <p:cNvSpPr txBox="1"/>
          <p:nvPr/>
        </p:nvSpPr>
        <p:spPr>
          <a:xfrm>
            <a:off x="425004" y="3599099"/>
            <a:ext cx="24934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Strategically aligned</a:t>
            </a:r>
          </a:p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Work not yet activated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D5556F5-BFC7-A547-950B-01F4519AD844}"/>
              </a:ext>
            </a:extLst>
          </p:cNvPr>
          <p:cNvSpPr txBox="1"/>
          <p:nvPr/>
        </p:nvSpPr>
        <p:spPr>
          <a:xfrm>
            <a:off x="3282557" y="3322100"/>
            <a:ext cx="29444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Exploration in progress</a:t>
            </a:r>
          </a:p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Early concept testing</a:t>
            </a:r>
          </a:p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“Back of envelope” math done</a:t>
            </a:r>
          </a:p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Prelim effort vs. impact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F400668-AA7A-6F4F-B81E-9EDB1B72279C}"/>
              </a:ext>
            </a:extLst>
          </p:cNvPr>
          <p:cNvSpPr txBox="1"/>
          <p:nvPr/>
        </p:nvSpPr>
        <p:spPr>
          <a:xfrm>
            <a:off x="6495126" y="3599099"/>
            <a:ext cx="2416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8275" marR="0" lvl="0" indent="-1682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Project prioritized</a:t>
            </a:r>
          </a:p>
          <a:p>
            <a:pPr marL="168275" marR="0" lvl="0" indent="-1682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Prep for Discovery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269185C-4347-F048-8B3B-E64421B70B95}"/>
              </a:ext>
            </a:extLst>
          </p:cNvPr>
          <p:cNvSpPr txBox="1"/>
          <p:nvPr/>
        </p:nvSpPr>
        <p:spPr>
          <a:xfrm>
            <a:off x="9593477" y="3737598"/>
            <a:ext cx="1979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Stage Gate process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84ADBAD-D772-7D44-BA73-9EAD5CCF3012}"/>
              </a:ext>
            </a:extLst>
          </p:cNvPr>
          <p:cNvSpPr txBox="1"/>
          <p:nvPr/>
        </p:nvSpPr>
        <p:spPr>
          <a:xfrm>
            <a:off x="6248339" y="5958350"/>
            <a:ext cx="51921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Not strategically aligned</a:t>
            </a:r>
          </a:p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Low appeal</a:t>
            </a:r>
          </a:p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Not technically feasible 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6AB210C-1012-7243-9EC8-236BCA971499}"/>
              </a:ext>
            </a:extLst>
          </p:cNvPr>
          <p:cNvSpPr txBox="1"/>
          <p:nvPr/>
        </p:nvSpPr>
        <p:spPr>
          <a:xfrm>
            <a:off x="6351996" y="2348268"/>
            <a:ext cx="5192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" panose="020B0503020202020204" pitchFamily="34" charset="0"/>
                <a:sym typeface="DINPro-Regular"/>
              </a:rPr>
              <a:t>Deprioritized in favor of other projects</a:t>
            </a:r>
          </a:p>
        </p:txBody>
      </p:sp>
      <p:pic>
        <p:nvPicPr>
          <p:cNvPr id="68" name="Picture 67" descr="A picture containing shape&#10;&#10;Description automatically generated">
            <a:extLst>
              <a:ext uri="{FF2B5EF4-FFF2-40B4-BE49-F238E27FC236}">
                <a16:creationId xmlns:a16="http://schemas.microsoft.com/office/drawing/2014/main" id="{FCFD2484-8020-EF4A-B833-16EC673C4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829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51" grpId="0"/>
      <p:bldP spid="52" grpId="0"/>
      <p:bldP spid="53" grpId="0"/>
      <p:bldP spid="54" grpId="0"/>
      <p:bldP spid="55" grpId="0"/>
      <p:bldP spid="56" grpId="0"/>
      <p:bldP spid="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D67758C-19C3-8D4A-8047-9502CBBC79C5}"/>
              </a:ext>
            </a:extLst>
          </p:cNvPr>
          <p:cNvSpPr/>
          <p:nvPr/>
        </p:nvSpPr>
        <p:spPr>
          <a:xfrm>
            <a:off x="8628845" y="1584101"/>
            <a:ext cx="2794716" cy="303941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6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Innovation Council Goals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997898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8" name="Picture 67" descr="A picture containing shape&#10;&#10;Description automatically generated">
            <a:extLst>
              <a:ext uri="{FF2B5EF4-FFF2-40B4-BE49-F238E27FC236}">
                <a16:creationId xmlns:a16="http://schemas.microsoft.com/office/drawing/2014/main" id="{FCFD2484-8020-EF4A-B833-16EC673C4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2E5A7837-57A4-4247-84A8-AFACE3BEA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938" y="1453908"/>
            <a:ext cx="7585299" cy="4882116"/>
          </a:xfrm>
        </p:spPr>
        <p:txBody>
          <a:bodyPr/>
          <a:lstStyle/>
          <a:p>
            <a:pPr marL="0" lvl="0" indent="0">
              <a:buNone/>
            </a:pPr>
            <a:r>
              <a:rPr lang="en-US" sz="1800" dirty="0">
                <a:latin typeface="Avenir Next" panose="020B0503020202020204" pitchFamily="34" charset="0"/>
              </a:rPr>
              <a:t>What defines success from the perspective of our Innovation Council?</a:t>
            </a:r>
            <a:br>
              <a:rPr lang="en-US" sz="1800" dirty="0">
                <a:latin typeface="Avenir Next" panose="020B0503020202020204" pitchFamily="34" charset="0"/>
              </a:rPr>
            </a:br>
            <a:endParaRPr lang="en-US" sz="1800" dirty="0">
              <a:latin typeface="Avenir Next" panose="020B0503020202020204" pitchFamily="34" charset="0"/>
            </a:endParaRPr>
          </a:p>
          <a:p>
            <a:pPr lvl="0"/>
            <a:r>
              <a:rPr lang="en-US" sz="1800" dirty="0">
                <a:latin typeface="Avenir Next" panose="020B0503020202020204" pitchFamily="34" charset="0"/>
              </a:rPr>
              <a:t> 20 Ideas into discovery that meet our Innovation Definition</a:t>
            </a:r>
          </a:p>
          <a:p>
            <a:pPr marL="0" indent="0">
              <a:buNone/>
            </a:pPr>
            <a:r>
              <a:rPr lang="en-US" sz="1800" dirty="0">
                <a:latin typeface="Avenir Next" panose="020B0503020202020204" pitchFamily="34" charset="0"/>
              </a:rPr>
              <a:t> </a:t>
            </a:r>
          </a:p>
          <a:p>
            <a:pPr lvl="0"/>
            <a:r>
              <a:rPr lang="en-US" sz="1800" dirty="0">
                <a:latin typeface="Avenir Next" panose="020B0503020202020204" pitchFamily="34" charset="0"/>
              </a:rPr>
              <a:t> Appropriately spend the $10M on innovation projects</a:t>
            </a:r>
          </a:p>
          <a:p>
            <a:pPr lvl="0"/>
            <a:endParaRPr lang="en-US" sz="1800" dirty="0">
              <a:latin typeface="Avenir Next" panose="020B0503020202020204" pitchFamily="34" charset="0"/>
            </a:endParaRPr>
          </a:p>
          <a:p>
            <a:pPr lvl="0"/>
            <a:r>
              <a:rPr lang="en-US" sz="1800" dirty="0">
                <a:latin typeface="Avenir Next" panose="020B0503020202020204" pitchFamily="34" charset="0"/>
              </a:rPr>
              <a:t> Create a culture of steady idea generation</a:t>
            </a:r>
          </a:p>
          <a:p>
            <a:pPr lvl="0"/>
            <a:endParaRPr lang="en-US" sz="1800" dirty="0">
              <a:latin typeface="Avenir Next" panose="020B0503020202020204" pitchFamily="34" charset="0"/>
            </a:endParaRPr>
          </a:p>
          <a:p>
            <a:pPr lvl="0"/>
            <a:r>
              <a:rPr lang="en-US" sz="1800" dirty="0">
                <a:latin typeface="Avenir Next" panose="020B0503020202020204" pitchFamily="34" charset="0"/>
              </a:rPr>
              <a:t> 60 percent of project “stops” should happen during discovery.</a:t>
            </a:r>
          </a:p>
          <a:p>
            <a:pPr marL="0" indent="0">
              <a:buNone/>
            </a:pPr>
            <a:endParaRPr lang="en-US" sz="1800" dirty="0">
              <a:latin typeface="Avenir Next" panose="020B0503020202020204" pitchFamily="34" charset="0"/>
            </a:endParaRPr>
          </a:p>
          <a:p>
            <a:pPr lvl="0"/>
            <a:r>
              <a:rPr lang="en-US" sz="1800" dirty="0">
                <a:latin typeface="Avenir Next" panose="020B0503020202020204" pitchFamily="34" charset="0"/>
              </a:rPr>
              <a:t> Innovation Process deployed and communicated</a:t>
            </a:r>
          </a:p>
          <a:p>
            <a:pPr marL="0" indent="0">
              <a:buNone/>
            </a:pPr>
            <a:endParaRPr lang="en-US" sz="1800" dirty="0">
              <a:latin typeface="Avenir Next" panose="020B0503020202020204" pitchFamily="34" charset="0"/>
            </a:endParaRPr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0F5BCE9B-075F-6A41-AAA2-19807BD9BCD8}"/>
              </a:ext>
            </a:extLst>
          </p:cNvPr>
          <p:cNvSpPr txBox="1">
            <a:spLocks/>
          </p:cNvSpPr>
          <p:nvPr/>
        </p:nvSpPr>
        <p:spPr bwMode="auto">
          <a:xfrm>
            <a:off x="8899371" y="1786202"/>
            <a:ext cx="2524190" cy="1111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17475" indent="-117475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  <a:cs typeface="ＭＳ Ｐゴシック"/>
              </a:defRPr>
            </a:lvl1pPr>
            <a:lvl2pPr marL="6286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ＭＳ Ｐゴシック"/>
              </a:defRPr>
            </a:lvl2pPr>
            <a:lvl3pPr marL="9747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ＭＳ Ｐゴシック"/>
              </a:defRPr>
            </a:lvl3pPr>
            <a:lvl4pPr marL="13128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ＭＳ Ｐゴシック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ＭＳ Ｐゴシック"/>
              </a:defRPr>
            </a:lvl5pPr>
            <a:lvl6pPr marL="22288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6860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1432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60045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sz="1400" b="1" dirty="0">
                <a:solidFill>
                  <a:srgbClr val="4B4A4C"/>
                </a:solidFill>
                <a:latin typeface="Avenir Next" panose="020B0503020202020204" pitchFamily="34" charset="0"/>
                <a:ea typeface="ＭＳ Ｐゴシック"/>
              </a:rPr>
              <a:t>Innovation Definition</a:t>
            </a:r>
            <a:r>
              <a:rPr lang="en-US" sz="1400" dirty="0">
                <a:solidFill>
                  <a:srgbClr val="4B4A4C"/>
                </a:solidFill>
                <a:latin typeface="Avenir Next" panose="020B0503020202020204" pitchFamily="34" charset="0"/>
                <a:ea typeface="ＭＳ Ｐゴシック"/>
              </a:rPr>
              <a:t>:  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>
                <a:solidFill>
                  <a:srgbClr val="4B4A4C"/>
                </a:solidFill>
                <a:latin typeface="Avenir Next" panose="020B0503020202020204" pitchFamily="34" charset="0"/>
                <a:ea typeface="ＭＳ Ｐゴシック"/>
              </a:rPr>
              <a:t>  Unique and compelling consumer solution (differentiates our company)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>
                <a:solidFill>
                  <a:srgbClr val="4B4A4C"/>
                </a:solidFill>
                <a:latin typeface="Avenir Next" panose="020B0503020202020204" pitchFamily="34" charset="0"/>
                <a:ea typeface="ＭＳ Ｐゴシック"/>
              </a:rPr>
              <a:t>  Create sustainable competitive advantage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>
                <a:solidFill>
                  <a:srgbClr val="4B4A4C"/>
                </a:solidFill>
                <a:latin typeface="Avenir Next" panose="020B0503020202020204" pitchFamily="34" charset="0"/>
                <a:ea typeface="ＭＳ Ｐゴシック"/>
              </a:rPr>
              <a:t>  Create superior shareholder value (high margin, scalable opportunities)</a:t>
            </a:r>
          </a:p>
        </p:txBody>
      </p:sp>
    </p:spTree>
    <p:extLst>
      <p:ext uri="{BB962C8B-B14F-4D97-AF65-F5344CB8AC3E}">
        <p14:creationId xmlns:p14="http://schemas.microsoft.com/office/powerpoint/2010/main" val="363493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6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Innovation Org Design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1044575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74A0022-8FB5-EE48-B7C2-E1D788E6244B}"/>
              </a:ext>
            </a:extLst>
          </p:cNvPr>
          <p:cNvSpPr/>
          <p:nvPr/>
        </p:nvSpPr>
        <p:spPr>
          <a:xfrm>
            <a:off x="689242" y="1492970"/>
            <a:ext cx="110483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Avenir Next" panose="020B0503020202020204" pitchFamily="34" charset="0"/>
              </a:rPr>
              <a:t>Objective: Fuel the company with new and unique consumer solutions on a sustainable basis, so we can meet our growth objectives across existing and future product and/or service categories.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B6071AA-BCC0-2E46-AA34-795EBFCBFF3B}"/>
              </a:ext>
            </a:extLst>
          </p:cNvPr>
          <p:cNvSpPr/>
          <p:nvPr/>
        </p:nvSpPr>
        <p:spPr>
          <a:xfrm>
            <a:off x="255065" y="2263435"/>
            <a:ext cx="1882588" cy="80666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prstClr val="white"/>
                </a:solidFill>
                <a:latin typeface="Avenir Next" panose="020B0503020202020204" pitchFamily="34" charset="0"/>
              </a:rPr>
              <a:t>Innovation Strategy &amp; Process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00B36F7-231D-BA4B-90A6-41B7295133BF}"/>
              </a:ext>
            </a:extLst>
          </p:cNvPr>
          <p:cNvSpPr/>
          <p:nvPr/>
        </p:nvSpPr>
        <p:spPr>
          <a:xfrm>
            <a:off x="8124785" y="2263435"/>
            <a:ext cx="1882588" cy="80666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prstClr val="white"/>
                </a:solidFill>
                <a:latin typeface="Avenir Next" panose="020B0503020202020204" pitchFamily="34" charset="0"/>
              </a:rPr>
              <a:t>Innovation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prstClr val="white"/>
                </a:solidFill>
                <a:latin typeface="Avenir Next" panose="020B0503020202020204" pitchFamily="34" charset="0"/>
              </a:rPr>
              <a:t>Project Management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EDB6C4C-ADD4-114C-B7E0-159FD2FFDAF3}"/>
              </a:ext>
            </a:extLst>
          </p:cNvPr>
          <p:cNvSpPr/>
          <p:nvPr/>
        </p:nvSpPr>
        <p:spPr>
          <a:xfrm>
            <a:off x="2222495" y="2274108"/>
            <a:ext cx="1882588" cy="80666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prstClr val="white"/>
                </a:solidFill>
                <a:latin typeface="Avenir Next" panose="020B0503020202020204" pitchFamily="34" charset="0"/>
              </a:rPr>
              <a:t>Innovation Product Management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91A8B11-92D6-F74B-B81B-85F0280CDC75}"/>
              </a:ext>
            </a:extLst>
          </p:cNvPr>
          <p:cNvSpPr/>
          <p:nvPr/>
        </p:nvSpPr>
        <p:spPr>
          <a:xfrm>
            <a:off x="4189925" y="2263435"/>
            <a:ext cx="1882588" cy="80666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prstClr val="white"/>
                </a:solidFill>
                <a:latin typeface="Avenir Next" panose="020B0503020202020204" pitchFamily="34" charset="0"/>
              </a:rPr>
              <a:t>Design Thinking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0CCDA08-ED6C-A64B-9507-A607693968E0}"/>
              </a:ext>
            </a:extLst>
          </p:cNvPr>
          <p:cNvSpPr/>
          <p:nvPr/>
        </p:nvSpPr>
        <p:spPr>
          <a:xfrm>
            <a:off x="6157355" y="2266296"/>
            <a:ext cx="1882588" cy="80666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prstClr val="white"/>
                </a:solidFill>
                <a:latin typeface="Avenir Next" panose="020B0503020202020204" pitchFamily="34" charset="0"/>
              </a:rPr>
              <a:t>Open Innovation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2966486-210D-9143-98A5-4CD209605BC6}"/>
              </a:ext>
            </a:extLst>
          </p:cNvPr>
          <p:cNvSpPr txBox="1"/>
          <p:nvPr/>
        </p:nvSpPr>
        <p:spPr>
          <a:xfrm>
            <a:off x="27296" y="3241252"/>
            <a:ext cx="2816729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Create innovation strategy to deliver growth goals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Design and implement process and structure to execute innovation strategies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Develop innovation as a sustainable competitive advantage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Facilitate alignment across BUs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888A9AE-F3FB-544B-BF0D-1A4138AA0DCA}"/>
              </a:ext>
            </a:extLst>
          </p:cNvPr>
          <p:cNvSpPr txBox="1"/>
          <p:nvPr/>
        </p:nvSpPr>
        <p:spPr>
          <a:xfrm>
            <a:off x="5369711" y="4867461"/>
            <a:ext cx="3228961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In collaboration with R&amp;D, coordinate identification and activation outside sources of ideas that can accelerate execution of strategy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Establish processes to do this in a sustainable basis and in alignment with strategy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Identify and manage external partnerships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Avenir Next" panose="020B0503020202020204" pitchFamily="34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3CB0416-AA6E-6648-ABE7-D43E59608227}"/>
              </a:ext>
            </a:extLst>
          </p:cNvPr>
          <p:cNvCxnSpPr/>
          <p:nvPr/>
        </p:nvCxnSpPr>
        <p:spPr>
          <a:xfrm flipV="1">
            <a:off x="3239728" y="3070101"/>
            <a:ext cx="2824" cy="1682556"/>
          </a:xfrm>
          <a:prstGeom prst="line">
            <a:avLst/>
          </a:prstGeom>
          <a:ln w="25400">
            <a:solidFill>
              <a:srgbClr val="007B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D0C493E-E0A2-6042-9112-EF204F9E1FF7}"/>
              </a:ext>
            </a:extLst>
          </p:cNvPr>
          <p:cNvSpPr txBox="1"/>
          <p:nvPr/>
        </p:nvSpPr>
        <p:spPr>
          <a:xfrm>
            <a:off x="3427369" y="3234830"/>
            <a:ext cx="34076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Design and manage market research to create empathy, build insights and to refine and validate concepts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Design and conduct workshops to generate ideas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Facilitate idea screening and prioritization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Turn ideas into compelling product concepts in collaboration with industrial design, R&amp;D and BUs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Manage build-measure-learn loops with consumer insights, industrial design, and engineering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Introduce best practices in UX for Internet of Things products 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A8667F7-96E5-0A43-973F-21BDEEED386C}"/>
              </a:ext>
            </a:extLst>
          </p:cNvPr>
          <p:cNvCxnSpPr/>
          <p:nvPr/>
        </p:nvCxnSpPr>
        <p:spPr>
          <a:xfrm flipH="1" flipV="1">
            <a:off x="1155678" y="3070102"/>
            <a:ext cx="0" cy="172964"/>
          </a:xfrm>
          <a:prstGeom prst="line">
            <a:avLst/>
          </a:prstGeom>
          <a:ln w="25400">
            <a:solidFill>
              <a:srgbClr val="007B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72F5F6C-1474-F04F-BAC6-C555A3F347CF}"/>
              </a:ext>
            </a:extLst>
          </p:cNvPr>
          <p:cNvCxnSpPr/>
          <p:nvPr/>
        </p:nvCxnSpPr>
        <p:spPr>
          <a:xfrm flipH="1" flipV="1">
            <a:off x="5234976" y="3074093"/>
            <a:ext cx="0" cy="172964"/>
          </a:xfrm>
          <a:prstGeom prst="line">
            <a:avLst/>
          </a:prstGeom>
          <a:ln w="25400">
            <a:solidFill>
              <a:srgbClr val="007B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5F36C421-0288-9044-B052-C1B41DF0E8B7}"/>
              </a:ext>
            </a:extLst>
          </p:cNvPr>
          <p:cNvSpPr txBox="1"/>
          <p:nvPr/>
        </p:nvSpPr>
        <p:spPr>
          <a:xfrm>
            <a:off x="1147135" y="4868709"/>
            <a:ext cx="4186107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Shared ownerships of innovation initiatives until fully transferred to business units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Shared definition of strategy, business goals and facilitate process across functions to go from Framing to User Requirements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Ensure uniqueness, feasibility and viability of ideas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Create necessary business plans, business models  and financial scenarios for sizing projects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Serve as the interface with BUs on all projects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Avenir Next" panose="020B0503020202020204" pitchFamily="34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4982692-4457-DD4C-8DC1-7FF3C1A58CFA}"/>
              </a:ext>
            </a:extLst>
          </p:cNvPr>
          <p:cNvCxnSpPr/>
          <p:nvPr/>
        </p:nvCxnSpPr>
        <p:spPr>
          <a:xfrm flipV="1">
            <a:off x="7116368" y="3081436"/>
            <a:ext cx="2824" cy="1682556"/>
          </a:xfrm>
          <a:prstGeom prst="line">
            <a:avLst/>
          </a:prstGeom>
          <a:ln w="25400">
            <a:solidFill>
              <a:srgbClr val="007B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9C23033-B84E-8F4A-A183-41CC0B2C3168}"/>
              </a:ext>
            </a:extLst>
          </p:cNvPr>
          <p:cNvCxnSpPr/>
          <p:nvPr/>
        </p:nvCxnSpPr>
        <p:spPr>
          <a:xfrm flipH="1" flipV="1">
            <a:off x="9066079" y="3080774"/>
            <a:ext cx="0" cy="172964"/>
          </a:xfrm>
          <a:prstGeom prst="line">
            <a:avLst/>
          </a:prstGeom>
          <a:ln w="25400">
            <a:solidFill>
              <a:srgbClr val="007B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C9E504F8-6C1D-D743-A48C-FE1D7E1236DF}"/>
              </a:ext>
            </a:extLst>
          </p:cNvPr>
          <p:cNvSpPr txBox="1"/>
          <p:nvPr/>
        </p:nvSpPr>
        <p:spPr>
          <a:xfrm>
            <a:off x="7671328" y="3304247"/>
            <a:ext cx="33080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Plan, manage and close innovation projects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Facilitate commitment and productivity, remove obstacles and ensure project success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Manage project expectations by ensuring project plan is aligned to business goals and ensuring milestones and are achieved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Avenir Next" panose="020B0503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Avenir Next" panose="020B0503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1CCFFC0-7BD6-7349-83CB-48DC2CD79608}"/>
              </a:ext>
            </a:extLst>
          </p:cNvPr>
          <p:cNvSpPr/>
          <p:nvPr/>
        </p:nvSpPr>
        <p:spPr>
          <a:xfrm>
            <a:off x="10092215" y="2283169"/>
            <a:ext cx="1882588" cy="806666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venir Next" panose="020B0503020202020204" pitchFamily="34" charset="0"/>
              </a:rPr>
              <a:t>Advanced Development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6528085-949D-FD42-A047-ED4BBF1EA1BA}"/>
              </a:ext>
            </a:extLst>
          </p:cNvPr>
          <p:cNvSpPr txBox="1"/>
          <p:nvPr/>
        </p:nvSpPr>
        <p:spPr>
          <a:xfrm>
            <a:off x="9665665" y="4867461"/>
            <a:ext cx="27356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Voice-of-customer ideation and idea screening for tech feasibility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Frankenstein prototyping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Completive technical assessment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Support tech scouting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Support internal ideation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Avenir Next" panose="020B0503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Avenir Next" panose="020B0503020202020204" pitchFamily="34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0D18FB7-18F4-EF49-96CA-864989B7A1BA}"/>
              </a:ext>
            </a:extLst>
          </p:cNvPr>
          <p:cNvCxnSpPr/>
          <p:nvPr/>
        </p:nvCxnSpPr>
        <p:spPr>
          <a:xfrm flipV="1">
            <a:off x="10996725" y="3063133"/>
            <a:ext cx="2824" cy="1682556"/>
          </a:xfrm>
          <a:prstGeom prst="line">
            <a:avLst/>
          </a:prstGeom>
          <a:ln w="25400">
            <a:solidFill>
              <a:srgbClr val="007B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0102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6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Assessing Current Capabilities &amp; Capacity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1044575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5B6071AA-BCC0-2E46-AA34-795EBFCBFF3B}"/>
              </a:ext>
            </a:extLst>
          </p:cNvPr>
          <p:cNvSpPr/>
          <p:nvPr/>
        </p:nvSpPr>
        <p:spPr>
          <a:xfrm>
            <a:off x="255065" y="2263435"/>
            <a:ext cx="1882588" cy="80666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prstClr val="white"/>
                </a:solidFill>
                <a:latin typeface="Avenir Next" panose="020B0503020202020204" pitchFamily="34" charset="0"/>
              </a:rPr>
              <a:t>Innovation Strategy &amp; Process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00B36F7-231D-BA4B-90A6-41B7295133BF}"/>
              </a:ext>
            </a:extLst>
          </p:cNvPr>
          <p:cNvSpPr/>
          <p:nvPr/>
        </p:nvSpPr>
        <p:spPr>
          <a:xfrm>
            <a:off x="8124785" y="2263435"/>
            <a:ext cx="1882588" cy="80666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prstClr val="white"/>
                </a:solidFill>
                <a:latin typeface="Avenir Next" panose="020B0503020202020204" pitchFamily="34" charset="0"/>
              </a:rPr>
              <a:t>Innovation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prstClr val="white"/>
                </a:solidFill>
                <a:latin typeface="Avenir Next" panose="020B0503020202020204" pitchFamily="34" charset="0"/>
              </a:rPr>
              <a:t>Project Management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EDB6C4C-ADD4-114C-B7E0-159FD2FFDAF3}"/>
              </a:ext>
            </a:extLst>
          </p:cNvPr>
          <p:cNvSpPr/>
          <p:nvPr/>
        </p:nvSpPr>
        <p:spPr>
          <a:xfrm>
            <a:off x="2222495" y="2274108"/>
            <a:ext cx="1882588" cy="80666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prstClr val="white"/>
                </a:solidFill>
                <a:latin typeface="Avenir Next" panose="020B0503020202020204" pitchFamily="34" charset="0"/>
              </a:rPr>
              <a:t>Innovation Product Management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91A8B11-92D6-F74B-B81B-85F0280CDC75}"/>
              </a:ext>
            </a:extLst>
          </p:cNvPr>
          <p:cNvSpPr/>
          <p:nvPr/>
        </p:nvSpPr>
        <p:spPr>
          <a:xfrm>
            <a:off x="4189925" y="2263435"/>
            <a:ext cx="1882588" cy="80666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prstClr val="white"/>
                </a:solidFill>
                <a:latin typeface="Avenir Next" panose="020B0503020202020204" pitchFamily="34" charset="0"/>
              </a:rPr>
              <a:t>Design Thinking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0CCDA08-ED6C-A64B-9507-A607693968E0}"/>
              </a:ext>
            </a:extLst>
          </p:cNvPr>
          <p:cNvSpPr/>
          <p:nvPr/>
        </p:nvSpPr>
        <p:spPr>
          <a:xfrm>
            <a:off x="6157355" y="2266296"/>
            <a:ext cx="1882588" cy="80666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prstClr val="white"/>
                </a:solidFill>
                <a:latin typeface="Avenir Next" panose="020B0503020202020204" pitchFamily="34" charset="0"/>
              </a:rPr>
              <a:t>Open Innovation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1CCFFC0-7BD6-7349-83CB-48DC2CD79608}"/>
              </a:ext>
            </a:extLst>
          </p:cNvPr>
          <p:cNvSpPr/>
          <p:nvPr/>
        </p:nvSpPr>
        <p:spPr>
          <a:xfrm>
            <a:off x="10092215" y="2283169"/>
            <a:ext cx="1882588" cy="806666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venir Next" panose="020B0503020202020204" pitchFamily="34" charset="0"/>
              </a:rPr>
              <a:t>Advanced Development</a:t>
            </a:r>
          </a:p>
        </p:txBody>
      </p:sp>
      <p:sp>
        <p:nvSpPr>
          <p:cNvPr id="30" name="Flowchart: Terminator 1">
            <a:extLst>
              <a:ext uri="{FF2B5EF4-FFF2-40B4-BE49-F238E27FC236}">
                <a16:creationId xmlns:a16="http://schemas.microsoft.com/office/drawing/2014/main" id="{8E571FE6-5D90-B949-8849-0B6571834D33}"/>
              </a:ext>
            </a:extLst>
          </p:cNvPr>
          <p:cNvSpPr/>
          <p:nvPr/>
        </p:nvSpPr>
        <p:spPr>
          <a:xfrm>
            <a:off x="331007" y="3406158"/>
            <a:ext cx="1827786" cy="184195"/>
          </a:xfrm>
          <a:prstGeom prst="flowChartTerminator">
            <a:avLst/>
          </a:prstGeom>
          <a:solidFill>
            <a:schemeClr val="bg1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31" name="Flowchart: Terminator 26">
            <a:extLst>
              <a:ext uri="{FF2B5EF4-FFF2-40B4-BE49-F238E27FC236}">
                <a16:creationId xmlns:a16="http://schemas.microsoft.com/office/drawing/2014/main" id="{758CF1CF-0EA8-4440-98F3-227243A708AA}"/>
              </a:ext>
            </a:extLst>
          </p:cNvPr>
          <p:cNvSpPr/>
          <p:nvPr/>
        </p:nvSpPr>
        <p:spPr>
          <a:xfrm>
            <a:off x="331007" y="3821185"/>
            <a:ext cx="1827786" cy="184195"/>
          </a:xfrm>
          <a:prstGeom prst="flowChartTerminator">
            <a:avLst/>
          </a:prstGeom>
          <a:solidFill>
            <a:schemeClr val="bg1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E78969C-AA57-BF4A-8ACF-EFCA57F8CED9}"/>
              </a:ext>
            </a:extLst>
          </p:cNvPr>
          <p:cNvSpPr txBox="1"/>
          <p:nvPr/>
        </p:nvSpPr>
        <p:spPr>
          <a:xfrm>
            <a:off x="233276" y="3175326"/>
            <a:ext cx="202022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latin typeface="Avenir Next" panose="020B0503020202020204" pitchFamily="34" charset="0"/>
              </a:rPr>
              <a:t>Current Skill/Experience in team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AC0A575-0B81-184A-818F-2364D9CE2EC8}"/>
              </a:ext>
            </a:extLst>
          </p:cNvPr>
          <p:cNvSpPr txBox="1"/>
          <p:nvPr/>
        </p:nvSpPr>
        <p:spPr>
          <a:xfrm>
            <a:off x="276205" y="3578936"/>
            <a:ext cx="18825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latin typeface="Avenir Next" panose="020B0503020202020204" pitchFamily="34" charset="0"/>
              </a:rPr>
              <a:t>Current Capacity</a:t>
            </a:r>
          </a:p>
        </p:txBody>
      </p:sp>
      <p:sp>
        <p:nvSpPr>
          <p:cNvPr id="34" name="Flowchart: Terminator 29">
            <a:extLst>
              <a:ext uri="{FF2B5EF4-FFF2-40B4-BE49-F238E27FC236}">
                <a16:creationId xmlns:a16="http://schemas.microsoft.com/office/drawing/2014/main" id="{4E5F16C3-ECFF-E94A-81C1-12037C93BB3F}"/>
              </a:ext>
            </a:extLst>
          </p:cNvPr>
          <p:cNvSpPr/>
          <p:nvPr/>
        </p:nvSpPr>
        <p:spPr>
          <a:xfrm>
            <a:off x="303606" y="4259046"/>
            <a:ext cx="1827786" cy="184195"/>
          </a:xfrm>
          <a:prstGeom prst="flowChartTerminator">
            <a:avLst/>
          </a:prstGeom>
          <a:solidFill>
            <a:schemeClr val="bg1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A3E7B8A-A775-834A-AF6A-407BC6CB54F8}"/>
              </a:ext>
            </a:extLst>
          </p:cNvPr>
          <p:cNvSpPr txBox="1"/>
          <p:nvPr/>
        </p:nvSpPr>
        <p:spPr>
          <a:xfrm>
            <a:off x="248804" y="4016797"/>
            <a:ext cx="18825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latin typeface="Avenir Next" panose="020B0503020202020204" pitchFamily="34" charset="0"/>
              </a:rPr>
              <a:t>Current Need</a:t>
            </a:r>
          </a:p>
        </p:txBody>
      </p:sp>
      <p:sp>
        <p:nvSpPr>
          <p:cNvPr id="36" name="Flowchart: Terminator 40">
            <a:extLst>
              <a:ext uri="{FF2B5EF4-FFF2-40B4-BE49-F238E27FC236}">
                <a16:creationId xmlns:a16="http://schemas.microsoft.com/office/drawing/2014/main" id="{80D91F67-056C-D449-B9BF-6B70E3922405}"/>
              </a:ext>
            </a:extLst>
          </p:cNvPr>
          <p:cNvSpPr/>
          <p:nvPr/>
        </p:nvSpPr>
        <p:spPr>
          <a:xfrm>
            <a:off x="2280905" y="3394741"/>
            <a:ext cx="1827786" cy="184195"/>
          </a:xfrm>
          <a:prstGeom prst="flowChartTerminator">
            <a:avLst/>
          </a:prstGeom>
          <a:solidFill>
            <a:schemeClr val="bg1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37" name="Flowchart: Terminator 41">
            <a:extLst>
              <a:ext uri="{FF2B5EF4-FFF2-40B4-BE49-F238E27FC236}">
                <a16:creationId xmlns:a16="http://schemas.microsoft.com/office/drawing/2014/main" id="{25EFC0A7-8D4A-2241-892B-F450B2C2C181}"/>
              </a:ext>
            </a:extLst>
          </p:cNvPr>
          <p:cNvSpPr/>
          <p:nvPr/>
        </p:nvSpPr>
        <p:spPr>
          <a:xfrm>
            <a:off x="2280905" y="3809768"/>
            <a:ext cx="1827786" cy="184195"/>
          </a:xfrm>
          <a:prstGeom prst="flowChartTerminator">
            <a:avLst/>
          </a:prstGeom>
          <a:solidFill>
            <a:schemeClr val="bg1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38" name="Flowchart: Terminator 42">
            <a:extLst>
              <a:ext uri="{FF2B5EF4-FFF2-40B4-BE49-F238E27FC236}">
                <a16:creationId xmlns:a16="http://schemas.microsoft.com/office/drawing/2014/main" id="{45149F4A-6F7A-6244-B02E-0B35CEE4C5CC}"/>
              </a:ext>
            </a:extLst>
          </p:cNvPr>
          <p:cNvSpPr/>
          <p:nvPr/>
        </p:nvSpPr>
        <p:spPr>
          <a:xfrm>
            <a:off x="2253504" y="4247629"/>
            <a:ext cx="1827786" cy="184195"/>
          </a:xfrm>
          <a:prstGeom prst="flowChartTerminator">
            <a:avLst/>
          </a:prstGeom>
          <a:solidFill>
            <a:schemeClr val="bg1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39" name="Flowchart: Terminator 43">
            <a:extLst>
              <a:ext uri="{FF2B5EF4-FFF2-40B4-BE49-F238E27FC236}">
                <a16:creationId xmlns:a16="http://schemas.microsoft.com/office/drawing/2014/main" id="{385FE083-79E8-0540-AF9F-69D6804FAB9E}"/>
              </a:ext>
            </a:extLst>
          </p:cNvPr>
          <p:cNvSpPr/>
          <p:nvPr/>
        </p:nvSpPr>
        <p:spPr>
          <a:xfrm>
            <a:off x="4273731" y="3394741"/>
            <a:ext cx="1827786" cy="184195"/>
          </a:xfrm>
          <a:prstGeom prst="flowChartTerminator">
            <a:avLst/>
          </a:prstGeom>
          <a:solidFill>
            <a:schemeClr val="bg1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40" name="Flowchart: Terminator 44">
            <a:extLst>
              <a:ext uri="{FF2B5EF4-FFF2-40B4-BE49-F238E27FC236}">
                <a16:creationId xmlns:a16="http://schemas.microsoft.com/office/drawing/2014/main" id="{5AC5583D-6D77-564A-9AEC-42CF49ABF95E}"/>
              </a:ext>
            </a:extLst>
          </p:cNvPr>
          <p:cNvSpPr/>
          <p:nvPr/>
        </p:nvSpPr>
        <p:spPr>
          <a:xfrm>
            <a:off x="4273731" y="3809768"/>
            <a:ext cx="1827786" cy="184195"/>
          </a:xfrm>
          <a:prstGeom prst="flowChartTerminator">
            <a:avLst/>
          </a:prstGeom>
          <a:solidFill>
            <a:schemeClr val="bg1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41" name="Flowchart: Terminator 45">
            <a:extLst>
              <a:ext uri="{FF2B5EF4-FFF2-40B4-BE49-F238E27FC236}">
                <a16:creationId xmlns:a16="http://schemas.microsoft.com/office/drawing/2014/main" id="{7B34E589-C3EF-1943-A868-B01A3A6E98A6}"/>
              </a:ext>
            </a:extLst>
          </p:cNvPr>
          <p:cNvSpPr/>
          <p:nvPr/>
        </p:nvSpPr>
        <p:spPr>
          <a:xfrm>
            <a:off x="4246330" y="4247629"/>
            <a:ext cx="1827786" cy="184195"/>
          </a:xfrm>
          <a:prstGeom prst="flowChartTerminator">
            <a:avLst/>
          </a:prstGeom>
          <a:solidFill>
            <a:schemeClr val="bg1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42" name="Flowchart: Terminator 46">
            <a:extLst>
              <a:ext uri="{FF2B5EF4-FFF2-40B4-BE49-F238E27FC236}">
                <a16:creationId xmlns:a16="http://schemas.microsoft.com/office/drawing/2014/main" id="{639D2AF2-3B46-614C-AF86-B961F469F72E}"/>
              </a:ext>
            </a:extLst>
          </p:cNvPr>
          <p:cNvSpPr/>
          <p:nvPr/>
        </p:nvSpPr>
        <p:spPr>
          <a:xfrm>
            <a:off x="6233297" y="3406158"/>
            <a:ext cx="1827786" cy="184195"/>
          </a:xfrm>
          <a:prstGeom prst="flowChartTerminator">
            <a:avLst/>
          </a:prstGeom>
          <a:solidFill>
            <a:schemeClr val="bg1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43" name="Flowchart: Terminator 47">
            <a:extLst>
              <a:ext uri="{FF2B5EF4-FFF2-40B4-BE49-F238E27FC236}">
                <a16:creationId xmlns:a16="http://schemas.microsoft.com/office/drawing/2014/main" id="{3B41653E-34A1-1D41-BB20-FF0310F3795D}"/>
              </a:ext>
            </a:extLst>
          </p:cNvPr>
          <p:cNvSpPr/>
          <p:nvPr/>
        </p:nvSpPr>
        <p:spPr>
          <a:xfrm>
            <a:off x="6233297" y="3821185"/>
            <a:ext cx="1827786" cy="184195"/>
          </a:xfrm>
          <a:prstGeom prst="flowChartTerminator">
            <a:avLst/>
          </a:prstGeom>
          <a:solidFill>
            <a:schemeClr val="bg1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44" name="Flowchart: Terminator 48">
            <a:extLst>
              <a:ext uri="{FF2B5EF4-FFF2-40B4-BE49-F238E27FC236}">
                <a16:creationId xmlns:a16="http://schemas.microsoft.com/office/drawing/2014/main" id="{DABF8E5C-F3BD-5D4C-83C9-755CCD3D533C}"/>
              </a:ext>
            </a:extLst>
          </p:cNvPr>
          <p:cNvSpPr/>
          <p:nvPr/>
        </p:nvSpPr>
        <p:spPr>
          <a:xfrm>
            <a:off x="6205896" y="4259046"/>
            <a:ext cx="1827786" cy="184195"/>
          </a:xfrm>
          <a:prstGeom prst="flowChartTerminator">
            <a:avLst/>
          </a:prstGeom>
          <a:solidFill>
            <a:schemeClr val="bg1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45" name="Flowchart: Terminator 49">
            <a:extLst>
              <a:ext uri="{FF2B5EF4-FFF2-40B4-BE49-F238E27FC236}">
                <a16:creationId xmlns:a16="http://schemas.microsoft.com/office/drawing/2014/main" id="{7D79367C-4C58-D748-A836-ED1946E51A68}"/>
              </a:ext>
            </a:extLst>
          </p:cNvPr>
          <p:cNvSpPr/>
          <p:nvPr/>
        </p:nvSpPr>
        <p:spPr>
          <a:xfrm>
            <a:off x="8183195" y="3406158"/>
            <a:ext cx="1827786" cy="184195"/>
          </a:xfrm>
          <a:prstGeom prst="flowChartTerminator">
            <a:avLst/>
          </a:prstGeom>
          <a:solidFill>
            <a:schemeClr val="bg1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46" name="Flowchart: Terminator 50">
            <a:extLst>
              <a:ext uri="{FF2B5EF4-FFF2-40B4-BE49-F238E27FC236}">
                <a16:creationId xmlns:a16="http://schemas.microsoft.com/office/drawing/2014/main" id="{89AAA6F0-CB4C-7C4B-B7CA-FF8B2E22AE9B}"/>
              </a:ext>
            </a:extLst>
          </p:cNvPr>
          <p:cNvSpPr/>
          <p:nvPr/>
        </p:nvSpPr>
        <p:spPr>
          <a:xfrm>
            <a:off x="8183195" y="3821185"/>
            <a:ext cx="1827786" cy="184195"/>
          </a:xfrm>
          <a:prstGeom prst="flowChartTerminator">
            <a:avLst/>
          </a:prstGeom>
          <a:solidFill>
            <a:schemeClr val="bg1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47" name="Flowchart: Terminator 51">
            <a:extLst>
              <a:ext uri="{FF2B5EF4-FFF2-40B4-BE49-F238E27FC236}">
                <a16:creationId xmlns:a16="http://schemas.microsoft.com/office/drawing/2014/main" id="{94FD5ED4-680D-5F43-91BF-C68FDDFEB08F}"/>
              </a:ext>
            </a:extLst>
          </p:cNvPr>
          <p:cNvSpPr/>
          <p:nvPr/>
        </p:nvSpPr>
        <p:spPr>
          <a:xfrm>
            <a:off x="8155794" y="4259046"/>
            <a:ext cx="1827786" cy="184195"/>
          </a:xfrm>
          <a:prstGeom prst="flowChartTerminator">
            <a:avLst/>
          </a:prstGeom>
          <a:solidFill>
            <a:schemeClr val="bg1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48" name="Flowchart: Terminator 52">
            <a:extLst>
              <a:ext uri="{FF2B5EF4-FFF2-40B4-BE49-F238E27FC236}">
                <a16:creationId xmlns:a16="http://schemas.microsoft.com/office/drawing/2014/main" id="{8787D7EE-DD71-8142-BCC9-41EB8F34CD2C}"/>
              </a:ext>
            </a:extLst>
          </p:cNvPr>
          <p:cNvSpPr/>
          <p:nvPr/>
        </p:nvSpPr>
        <p:spPr>
          <a:xfrm>
            <a:off x="10133093" y="3394741"/>
            <a:ext cx="1827786" cy="184195"/>
          </a:xfrm>
          <a:prstGeom prst="flowChartTerminator">
            <a:avLst/>
          </a:prstGeom>
          <a:solidFill>
            <a:schemeClr val="bg1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49" name="Flowchart: Terminator 53">
            <a:extLst>
              <a:ext uri="{FF2B5EF4-FFF2-40B4-BE49-F238E27FC236}">
                <a16:creationId xmlns:a16="http://schemas.microsoft.com/office/drawing/2014/main" id="{1B1A37EC-FE44-CB46-9F90-34DE7B0834F9}"/>
              </a:ext>
            </a:extLst>
          </p:cNvPr>
          <p:cNvSpPr/>
          <p:nvPr/>
        </p:nvSpPr>
        <p:spPr>
          <a:xfrm>
            <a:off x="10133093" y="3809768"/>
            <a:ext cx="1827786" cy="184195"/>
          </a:xfrm>
          <a:prstGeom prst="flowChartTerminator">
            <a:avLst/>
          </a:prstGeom>
          <a:solidFill>
            <a:schemeClr val="bg1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50" name="Flowchart: Terminator 54">
            <a:extLst>
              <a:ext uri="{FF2B5EF4-FFF2-40B4-BE49-F238E27FC236}">
                <a16:creationId xmlns:a16="http://schemas.microsoft.com/office/drawing/2014/main" id="{E49DA81B-08BB-9C46-ADA7-4243EC3D6DCA}"/>
              </a:ext>
            </a:extLst>
          </p:cNvPr>
          <p:cNvSpPr/>
          <p:nvPr/>
        </p:nvSpPr>
        <p:spPr>
          <a:xfrm>
            <a:off x="10105692" y="4247629"/>
            <a:ext cx="1827786" cy="184195"/>
          </a:xfrm>
          <a:prstGeom prst="flowChartTerminator">
            <a:avLst/>
          </a:prstGeom>
          <a:solidFill>
            <a:schemeClr val="bg1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51" name="Flowchart: Connector 3">
            <a:extLst>
              <a:ext uri="{FF2B5EF4-FFF2-40B4-BE49-F238E27FC236}">
                <a16:creationId xmlns:a16="http://schemas.microsoft.com/office/drawing/2014/main" id="{EA29FC6F-3AB0-6743-89AB-6415F75BB7DA}"/>
              </a:ext>
            </a:extLst>
          </p:cNvPr>
          <p:cNvSpPr/>
          <p:nvPr/>
        </p:nvSpPr>
        <p:spPr>
          <a:xfrm>
            <a:off x="1899838" y="3406325"/>
            <a:ext cx="148829" cy="166292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52" name="Flowchart: Connector 58">
            <a:extLst>
              <a:ext uri="{FF2B5EF4-FFF2-40B4-BE49-F238E27FC236}">
                <a16:creationId xmlns:a16="http://schemas.microsoft.com/office/drawing/2014/main" id="{6ABF58AF-4F77-D041-BF1B-CCBEC6C01AE1}"/>
              </a:ext>
            </a:extLst>
          </p:cNvPr>
          <p:cNvSpPr/>
          <p:nvPr/>
        </p:nvSpPr>
        <p:spPr>
          <a:xfrm>
            <a:off x="1899837" y="3822798"/>
            <a:ext cx="148829" cy="166292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53" name="Flowchart: Connector 59">
            <a:extLst>
              <a:ext uri="{FF2B5EF4-FFF2-40B4-BE49-F238E27FC236}">
                <a16:creationId xmlns:a16="http://schemas.microsoft.com/office/drawing/2014/main" id="{A509B48E-9834-7F43-9B32-67D469A9E351}"/>
              </a:ext>
            </a:extLst>
          </p:cNvPr>
          <p:cNvSpPr/>
          <p:nvPr/>
        </p:nvSpPr>
        <p:spPr>
          <a:xfrm>
            <a:off x="709975" y="4276949"/>
            <a:ext cx="148829" cy="166292"/>
          </a:xfrm>
          <a:prstGeom prst="flowChartConnector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54" name="Flowchart: Connector 60">
            <a:extLst>
              <a:ext uri="{FF2B5EF4-FFF2-40B4-BE49-F238E27FC236}">
                <a16:creationId xmlns:a16="http://schemas.microsoft.com/office/drawing/2014/main" id="{C0F82FC5-4E53-FD49-A5D1-A3A7BB7637E7}"/>
              </a:ext>
            </a:extLst>
          </p:cNvPr>
          <p:cNvSpPr/>
          <p:nvPr/>
        </p:nvSpPr>
        <p:spPr>
          <a:xfrm>
            <a:off x="3841211" y="3402214"/>
            <a:ext cx="148829" cy="166292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55" name="Flowchart: Connector 61">
            <a:extLst>
              <a:ext uri="{FF2B5EF4-FFF2-40B4-BE49-F238E27FC236}">
                <a16:creationId xmlns:a16="http://schemas.microsoft.com/office/drawing/2014/main" id="{4337A5A8-AAE0-5C4D-A153-869C66222EED}"/>
              </a:ext>
            </a:extLst>
          </p:cNvPr>
          <p:cNvSpPr/>
          <p:nvPr/>
        </p:nvSpPr>
        <p:spPr>
          <a:xfrm>
            <a:off x="2706881" y="3818719"/>
            <a:ext cx="148829" cy="166292"/>
          </a:xfrm>
          <a:prstGeom prst="flowChartConnector">
            <a:avLst/>
          </a:prstGeom>
          <a:solidFill>
            <a:srgbClr val="FF6600"/>
          </a:solidFill>
          <a:ln w="952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56" name="Flowchart: Connector 63">
            <a:extLst>
              <a:ext uri="{FF2B5EF4-FFF2-40B4-BE49-F238E27FC236}">
                <a16:creationId xmlns:a16="http://schemas.microsoft.com/office/drawing/2014/main" id="{A1B2D819-C238-434C-A130-9AFCB5B18340}"/>
              </a:ext>
            </a:extLst>
          </p:cNvPr>
          <p:cNvSpPr/>
          <p:nvPr/>
        </p:nvSpPr>
        <p:spPr>
          <a:xfrm>
            <a:off x="3834959" y="4265532"/>
            <a:ext cx="148829" cy="166292"/>
          </a:xfrm>
          <a:prstGeom prst="flowChartConnector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57" name="Flowchart: Connector 64">
            <a:extLst>
              <a:ext uri="{FF2B5EF4-FFF2-40B4-BE49-F238E27FC236}">
                <a16:creationId xmlns:a16="http://schemas.microsoft.com/office/drawing/2014/main" id="{D5D0A23F-4AC6-BD48-AC4A-3EA809A79BCD}"/>
              </a:ext>
            </a:extLst>
          </p:cNvPr>
          <p:cNvSpPr/>
          <p:nvPr/>
        </p:nvSpPr>
        <p:spPr>
          <a:xfrm>
            <a:off x="5373870" y="3396897"/>
            <a:ext cx="148829" cy="166292"/>
          </a:xfrm>
          <a:prstGeom prst="flowChartConnector">
            <a:avLst/>
          </a:prstGeom>
          <a:solidFill>
            <a:srgbClr val="CCFF66"/>
          </a:solidFill>
          <a:ln w="952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58" name="Flowchart: Connector 67">
            <a:extLst>
              <a:ext uri="{FF2B5EF4-FFF2-40B4-BE49-F238E27FC236}">
                <a16:creationId xmlns:a16="http://schemas.microsoft.com/office/drawing/2014/main" id="{1F38EE1C-2971-4A47-AEBA-483547ADF571}"/>
              </a:ext>
            </a:extLst>
          </p:cNvPr>
          <p:cNvSpPr/>
          <p:nvPr/>
        </p:nvSpPr>
        <p:spPr>
          <a:xfrm>
            <a:off x="6919112" y="3822779"/>
            <a:ext cx="148829" cy="166292"/>
          </a:xfrm>
          <a:prstGeom prst="flowChartConnector">
            <a:avLst/>
          </a:prstGeom>
          <a:solidFill>
            <a:srgbClr val="FFFF00"/>
          </a:solidFill>
          <a:ln w="95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59" name="Flowchart: Connector 68">
            <a:extLst>
              <a:ext uri="{FF2B5EF4-FFF2-40B4-BE49-F238E27FC236}">
                <a16:creationId xmlns:a16="http://schemas.microsoft.com/office/drawing/2014/main" id="{3413D66D-094F-0149-B6E8-85842F23D96C}"/>
              </a:ext>
            </a:extLst>
          </p:cNvPr>
          <p:cNvSpPr/>
          <p:nvPr/>
        </p:nvSpPr>
        <p:spPr>
          <a:xfrm>
            <a:off x="9735669" y="3406325"/>
            <a:ext cx="148829" cy="166292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60" name="Flowchart: Connector 69">
            <a:extLst>
              <a:ext uri="{FF2B5EF4-FFF2-40B4-BE49-F238E27FC236}">
                <a16:creationId xmlns:a16="http://schemas.microsoft.com/office/drawing/2014/main" id="{F2F057AE-031B-2246-861F-9CF082E2A57B}"/>
              </a:ext>
            </a:extLst>
          </p:cNvPr>
          <p:cNvSpPr/>
          <p:nvPr/>
        </p:nvSpPr>
        <p:spPr>
          <a:xfrm>
            <a:off x="9512425" y="3825932"/>
            <a:ext cx="148829" cy="166292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65A215A-F8E6-6D40-B01C-186C3C5E20E1}"/>
              </a:ext>
            </a:extLst>
          </p:cNvPr>
          <p:cNvSpPr txBox="1"/>
          <p:nvPr/>
        </p:nvSpPr>
        <p:spPr>
          <a:xfrm>
            <a:off x="288340" y="4624503"/>
            <a:ext cx="177246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Need more involvement from senior members in team</a:t>
            </a:r>
          </a:p>
        </p:txBody>
      </p:sp>
      <p:sp>
        <p:nvSpPr>
          <p:cNvPr id="62" name="Flowchart: Connector 71">
            <a:extLst>
              <a:ext uri="{FF2B5EF4-FFF2-40B4-BE49-F238E27FC236}">
                <a16:creationId xmlns:a16="http://schemas.microsoft.com/office/drawing/2014/main" id="{29C07CCB-AAA7-D045-BBC2-CC6DC9A0441C}"/>
              </a:ext>
            </a:extLst>
          </p:cNvPr>
          <p:cNvSpPr/>
          <p:nvPr/>
        </p:nvSpPr>
        <p:spPr>
          <a:xfrm>
            <a:off x="4660767" y="3819910"/>
            <a:ext cx="148829" cy="166292"/>
          </a:xfrm>
          <a:prstGeom prst="flowChartConnector">
            <a:avLst/>
          </a:prstGeom>
          <a:solidFill>
            <a:srgbClr val="FF6600"/>
          </a:solidFill>
          <a:ln w="952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63" name="Flowchart: Connector 72">
            <a:extLst>
              <a:ext uri="{FF2B5EF4-FFF2-40B4-BE49-F238E27FC236}">
                <a16:creationId xmlns:a16="http://schemas.microsoft.com/office/drawing/2014/main" id="{88C9C49F-7CA7-2447-A79A-1B83ECB44210}"/>
              </a:ext>
            </a:extLst>
          </p:cNvPr>
          <p:cNvSpPr/>
          <p:nvPr/>
        </p:nvSpPr>
        <p:spPr>
          <a:xfrm>
            <a:off x="7226664" y="4259046"/>
            <a:ext cx="148829" cy="166292"/>
          </a:xfrm>
          <a:prstGeom prst="flowChartConnector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64" name="Flowchart: Connector 73">
            <a:extLst>
              <a:ext uri="{FF2B5EF4-FFF2-40B4-BE49-F238E27FC236}">
                <a16:creationId xmlns:a16="http://schemas.microsoft.com/office/drawing/2014/main" id="{8553603A-BE32-DB43-A647-4E6EAF5BB309}"/>
              </a:ext>
            </a:extLst>
          </p:cNvPr>
          <p:cNvSpPr/>
          <p:nvPr/>
        </p:nvSpPr>
        <p:spPr>
          <a:xfrm>
            <a:off x="9363596" y="4263744"/>
            <a:ext cx="148829" cy="166292"/>
          </a:xfrm>
          <a:prstGeom prst="flowChartConnector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65" name="Flowchart: Connector 74">
            <a:extLst>
              <a:ext uri="{FF2B5EF4-FFF2-40B4-BE49-F238E27FC236}">
                <a16:creationId xmlns:a16="http://schemas.microsoft.com/office/drawing/2014/main" id="{BB0CC7AD-79D3-4446-B9B6-B9B60C058AFC}"/>
              </a:ext>
            </a:extLst>
          </p:cNvPr>
          <p:cNvSpPr/>
          <p:nvPr/>
        </p:nvSpPr>
        <p:spPr>
          <a:xfrm>
            <a:off x="11678779" y="4255024"/>
            <a:ext cx="148829" cy="166292"/>
          </a:xfrm>
          <a:prstGeom prst="flowChartConnector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66" name="Flowchart: Connector 76">
            <a:extLst>
              <a:ext uri="{FF2B5EF4-FFF2-40B4-BE49-F238E27FC236}">
                <a16:creationId xmlns:a16="http://schemas.microsoft.com/office/drawing/2014/main" id="{98EBA595-07A5-1E49-9BA3-C598A04CC516}"/>
              </a:ext>
            </a:extLst>
          </p:cNvPr>
          <p:cNvSpPr/>
          <p:nvPr/>
        </p:nvSpPr>
        <p:spPr>
          <a:xfrm>
            <a:off x="10614634" y="3809768"/>
            <a:ext cx="148829" cy="166292"/>
          </a:xfrm>
          <a:prstGeom prst="flowChartConnector">
            <a:avLst/>
          </a:prstGeom>
          <a:solidFill>
            <a:srgbClr val="FFFF00"/>
          </a:solidFill>
          <a:ln w="95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67" name="Flowchart: Connector 77">
            <a:extLst>
              <a:ext uri="{FF2B5EF4-FFF2-40B4-BE49-F238E27FC236}">
                <a16:creationId xmlns:a16="http://schemas.microsoft.com/office/drawing/2014/main" id="{AD8DFDA8-4821-9D49-AD4B-5D451AFE0749}"/>
              </a:ext>
            </a:extLst>
          </p:cNvPr>
          <p:cNvSpPr/>
          <p:nvPr/>
        </p:nvSpPr>
        <p:spPr>
          <a:xfrm>
            <a:off x="11200239" y="3392276"/>
            <a:ext cx="148829" cy="166292"/>
          </a:xfrm>
          <a:prstGeom prst="flowChartConnector">
            <a:avLst/>
          </a:prstGeom>
          <a:solidFill>
            <a:srgbClr val="CCFF66"/>
          </a:solidFill>
          <a:ln w="952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CDD754EC-C5C3-0346-A645-557D5C35457B}"/>
              </a:ext>
            </a:extLst>
          </p:cNvPr>
          <p:cNvSpPr txBox="1"/>
          <p:nvPr/>
        </p:nvSpPr>
        <p:spPr>
          <a:xfrm>
            <a:off x="2199328" y="4531763"/>
            <a:ext cx="1881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Good skillset, not enough capacity to conduct project portfolio in depth and with speed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AAF7465-8E3E-2543-8151-8CD3D925B921}"/>
              </a:ext>
            </a:extLst>
          </p:cNvPr>
          <p:cNvSpPr txBox="1"/>
          <p:nvPr/>
        </p:nvSpPr>
        <p:spPr>
          <a:xfrm>
            <a:off x="248804" y="4447608"/>
            <a:ext cx="18825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latin typeface="Avenir Next" panose="020B0503020202020204" pitchFamily="34" charset="0"/>
              </a:rPr>
              <a:t>Gaps/Notes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2D7B025F-D662-CD46-B875-98E48F4A42BD}"/>
              </a:ext>
            </a:extLst>
          </p:cNvPr>
          <p:cNvSpPr txBox="1"/>
          <p:nvPr/>
        </p:nvSpPr>
        <p:spPr>
          <a:xfrm>
            <a:off x="4167845" y="4494284"/>
            <a:ext cx="19062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Good skill in the team, we need capacity to do a lot of tactical work pre, during and post idea labs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Need capacity to accelerate market research and test and learn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Space deficient for tasks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6A50897-8662-AB40-BF95-1C8631413A9A}"/>
              </a:ext>
            </a:extLst>
          </p:cNvPr>
          <p:cNvSpPr txBox="1"/>
          <p:nvPr/>
        </p:nvSpPr>
        <p:spPr>
          <a:xfrm>
            <a:off x="6160502" y="4480589"/>
            <a:ext cx="188196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Central point of coordination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Need to improve their marketing of open innovation challenges when live to attract more submissions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Avenir Next" panose="020B050302020202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DB7A48A-0B37-3A42-9B58-29890EF0925E}"/>
              </a:ext>
            </a:extLst>
          </p:cNvPr>
          <p:cNvSpPr txBox="1"/>
          <p:nvPr/>
        </p:nvSpPr>
        <p:spPr>
          <a:xfrm>
            <a:off x="10078916" y="4444645"/>
            <a:ext cx="20380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Broader engineering expertise could be leveraged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Tighter coordination with engineering organization for added capacity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Need prototyping space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Need to more quickly test new products in the electric vehicle ecosystem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Avenir Next" panose="020B0503020202020204" pitchFamily="34" charset="0"/>
            </a:endParaRPr>
          </a:p>
        </p:txBody>
      </p:sp>
      <p:sp>
        <p:nvSpPr>
          <p:cNvPr id="73" name="Flowchart: Connector 55">
            <a:extLst>
              <a:ext uri="{FF2B5EF4-FFF2-40B4-BE49-F238E27FC236}">
                <a16:creationId xmlns:a16="http://schemas.microsoft.com/office/drawing/2014/main" id="{2FBC52CE-7DFC-A849-87B7-E61F0DC668B6}"/>
              </a:ext>
            </a:extLst>
          </p:cNvPr>
          <p:cNvSpPr/>
          <p:nvPr/>
        </p:nvSpPr>
        <p:spPr>
          <a:xfrm>
            <a:off x="5697235" y="4256580"/>
            <a:ext cx="148829" cy="166292"/>
          </a:xfrm>
          <a:prstGeom prst="flowChartConnector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FB05492-CE99-B449-8A9F-AA454BC0A606}"/>
              </a:ext>
            </a:extLst>
          </p:cNvPr>
          <p:cNvSpPr txBox="1"/>
          <p:nvPr/>
        </p:nvSpPr>
        <p:spPr>
          <a:xfrm>
            <a:off x="8088440" y="4494284"/>
            <a:ext cx="1881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venir Next" panose="020B0503020202020204" pitchFamily="34" charset="0"/>
              </a:rPr>
              <a:t>Team could use support to free up time for greater depth of design thinking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Avenir Next" panose="020B0503020202020204" pitchFamily="34" charset="0"/>
            </a:endParaRPr>
          </a:p>
        </p:txBody>
      </p:sp>
      <p:sp>
        <p:nvSpPr>
          <p:cNvPr id="75" name="Flowchart: Connector 57">
            <a:extLst>
              <a:ext uri="{FF2B5EF4-FFF2-40B4-BE49-F238E27FC236}">
                <a16:creationId xmlns:a16="http://schemas.microsoft.com/office/drawing/2014/main" id="{4DE01421-1D59-F24D-9194-F3EF1E08B20A}"/>
              </a:ext>
            </a:extLst>
          </p:cNvPr>
          <p:cNvSpPr/>
          <p:nvPr/>
        </p:nvSpPr>
        <p:spPr>
          <a:xfrm>
            <a:off x="7505636" y="3410905"/>
            <a:ext cx="148829" cy="166292"/>
          </a:xfrm>
          <a:prstGeom prst="flowChartConnector">
            <a:avLst/>
          </a:prstGeom>
          <a:solidFill>
            <a:srgbClr val="CCFF66"/>
          </a:solidFill>
          <a:ln w="952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756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6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Recommended Structure and Roles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1044575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A6F4581B-35BD-4592-9632-1F214F7BC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18B286D1-6BE5-BA4C-8320-9232B071EF0F}"/>
              </a:ext>
            </a:extLst>
          </p:cNvPr>
          <p:cNvCxnSpPr/>
          <p:nvPr/>
        </p:nvCxnSpPr>
        <p:spPr>
          <a:xfrm>
            <a:off x="4947759" y="1191760"/>
            <a:ext cx="0" cy="51509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78">
            <a:extLst>
              <a:ext uri="{FF2B5EF4-FFF2-40B4-BE49-F238E27FC236}">
                <a16:creationId xmlns:a16="http://schemas.microsoft.com/office/drawing/2014/main" id="{E03F38E0-D5B3-6A44-9373-F7164227E109}"/>
              </a:ext>
            </a:extLst>
          </p:cNvPr>
          <p:cNvSpPr/>
          <p:nvPr/>
        </p:nvSpPr>
        <p:spPr>
          <a:xfrm>
            <a:off x="5491944" y="1524996"/>
            <a:ext cx="1361426" cy="471760"/>
          </a:xfrm>
          <a:prstGeom prst="rect">
            <a:avLst/>
          </a:prstGeom>
          <a:solidFill>
            <a:srgbClr val="688D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prstClr val="white"/>
                </a:solidFill>
                <a:latin typeface="Avenir Next" panose="020B0503020202020204" pitchFamily="34" charset="0"/>
              </a:rPr>
              <a:t>VP Innovation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900" b="1" i="1" dirty="0">
              <a:solidFill>
                <a:prstClr val="white"/>
              </a:solidFill>
              <a:latin typeface="Avenir Next" panose="020B0503020202020204" pitchFamily="34" charset="0"/>
            </a:endParaRPr>
          </a:p>
        </p:txBody>
      </p:sp>
      <p:sp>
        <p:nvSpPr>
          <p:cNvPr id="80" name="Rectangle 2">
            <a:extLst>
              <a:ext uri="{FF2B5EF4-FFF2-40B4-BE49-F238E27FC236}">
                <a16:creationId xmlns:a16="http://schemas.microsoft.com/office/drawing/2014/main" id="{598E2F1D-9863-A645-AF57-56FB889FDD9D}"/>
              </a:ext>
            </a:extLst>
          </p:cNvPr>
          <p:cNvSpPr txBox="1">
            <a:spLocks noChangeArrowheads="1"/>
          </p:cNvSpPr>
          <p:nvPr/>
        </p:nvSpPr>
        <p:spPr>
          <a:xfrm>
            <a:off x="5200161" y="1145856"/>
            <a:ext cx="3694691" cy="36090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u="sng" dirty="0">
                <a:solidFill>
                  <a:srgbClr val="5B7F95">
                    <a:lumMod val="75000"/>
                  </a:srgbClr>
                </a:solidFill>
                <a:latin typeface="Avenir Next" panose="020B0503020202020204" pitchFamily="34" charset="0"/>
              </a:rPr>
              <a:t>Key Roles &amp; Responsibilities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11164B23-2DD5-B249-972E-BA2B12A4ACE5}"/>
              </a:ext>
            </a:extLst>
          </p:cNvPr>
          <p:cNvSpPr/>
          <p:nvPr/>
        </p:nvSpPr>
        <p:spPr>
          <a:xfrm>
            <a:off x="5491944" y="2223461"/>
            <a:ext cx="1361426" cy="471760"/>
          </a:xfrm>
          <a:prstGeom prst="rect">
            <a:avLst/>
          </a:prstGeom>
          <a:solidFill>
            <a:srgbClr val="688D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prstClr val="white"/>
                </a:solidFill>
                <a:latin typeface="Avenir Next" panose="020B0503020202020204" pitchFamily="34" charset="0"/>
              </a:rPr>
              <a:t>Sr. Director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prstClr val="white"/>
                </a:solidFill>
                <a:latin typeface="Avenir Next" panose="020B0503020202020204" pitchFamily="34" charset="0"/>
              </a:rPr>
              <a:t>Innovation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900" b="1" i="1" dirty="0">
              <a:solidFill>
                <a:prstClr val="white"/>
              </a:solidFill>
              <a:latin typeface="Avenir Next" panose="020B050302020202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DAD3CB6-7D4B-E942-BF84-FC2733ED54CA}"/>
              </a:ext>
            </a:extLst>
          </p:cNvPr>
          <p:cNvSpPr/>
          <p:nvPr/>
        </p:nvSpPr>
        <p:spPr>
          <a:xfrm>
            <a:off x="5491943" y="2972260"/>
            <a:ext cx="1361427" cy="471760"/>
          </a:xfrm>
          <a:prstGeom prst="rect">
            <a:avLst/>
          </a:prstGeom>
          <a:solidFill>
            <a:srgbClr val="688D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prstClr val="white"/>
                </a:solidFill>
                <a:latin typeface="Avenir Next" panose="020B0503020202020204" pitchFamily="34" charset="0"/>
              </a:rPr>
              <a:t>Sr. Product Manager, Innovation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900" b="1" i="1" dirty="0">
              <a:solidFill>
                <a:prstClr val="white"/>
              </a:solidFill>
              <a:latin typeface="Avenir Next" panose="020B0503020202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92494DE3-774E-444C-9210-3D5ED552AC92}"/>
              </a:ext>
            </a:extLst>
          </p:cNvPr>
          <p:cNvSpPr/>
          <p:nvPr/>
        </p:nvSpPr>
        <p:spPr>
          <a:xfrm>
            <a:off x="5491944" y="3687503"/>
            <a:ext cx="1361426" cy="471760"/>
          </a:xfrm>
          <a:prstGeom prst="rect">
            <a:avLst/>
          </a:prstGeom>
          <a:solidFill>
            <a:srgbClr val="688D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prstClr val="white"/>
                </a:solidFill>
                <a:latin typeface="Avenir Next" panose="020B0503020202020204" pitchFamily="34" charset="0"/>
              </a:rPr>
              <a:t>Product Manager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prstClr val="white"/>
                </a:solidFill>
                <a:latin typeface="Avenir Next" panose="020B0503020202020204" pitchFamily="34" charset="0"/>
              </a:rPr>
              <a:t>Innovation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900" b="1" i="1" dirty="0">
                <a:solidFill>
                  <a:prstClr val="white"/>
                </a:solidFill>
                <a:latin typeface="Avenir Next" panose="020B0503020202020204" pitchFamily="34" charset="0"/>
              </a:rPr>
              <a:t>Open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C236FA81-7BAB-3448-8320-ED1D3A4E1A00}"/>
              </a:ext>
            </a:extLst>
          </p:cNvPr>
          <p:cNvSpPr/>
          <p:nvPr/>
        </p:nvSpPr>
        <p:spPr>
          <a:xfrm>
            <a:off x="5491944" y="5101211"/>
            <a:ext cx="1361426" cy="471760"/>
          </a:xfrm>
          <a:prstGeom prst="rect">
            <a:avLst/>
          </a:prstGeom>
          <a:solidFill>
            <a:srgbClr val="688D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prstClr val="white"/>
                </a:solidFill>
                <a:latin typeface="Avenir Next" panose="020B0503020202020204" pitchFamily="34" charset="0"/>
              </a:rPr>
              <a:t>Design Thinking Manager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900" b="1" i="1" dirty="0">
                <a:solidFill>
                  <a:prstClr val="white"/>
                </a:solidFill>
                <a:latin typeface="Avenir Next" panose="020B0503020202020204" pitchFamily="34" charset="0"/>
              </a:rPr>
              <a:t>Open</a:t>
            </a:r>
            <a:r>
              <a:rPr lang="en-US" sz="900" dirty="0">
                <a:solidFill>
                  <a:prstClr val="white"/>
                </a:solidFill>
                <a:latin typeface="Avenir Next" panose="020B0503020202020204" pitchFamily="34" charset="0"/>
              </a:rPr>
              <a:t> 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8881B44-CC87-3C43-8BC0-06BB56D7A83F}"/>
              </a:ext>
            </a:extLst>
          </p:cNvPr>
          <p:cNvSpPr/>
          <p:nvPr/>
        </p:nvSpPr>
        <p:spPr>
          <a:xfrm>
            <a:off x="5491944" y="5824845"/>
            <a:ext cx="1361426" cy="471760"/>
          </a:xfrm>
          <a:prstGeom prst="rect">
            <a:avLst/>
          </a:prstGeom>
          <a:solidFill>
            <a:srgbClr val="688D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prstClr val="white"/>
                </a:solidFill>
                <a:latin typeface="Avenir Next" panose="020B0503020202020204" pitchFamily="34" charset="0"/>
              </a:rPr>
              <a:t>Innovation Analytics  Manager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900" b="1" i="1" dirty="0">
                <a:solidFill>
                  <a:prstClr val="white"/>
                </a:solidFill>
                <a:latin typeface="Avenir Next" panose="020B0503020202020204" pitchFamily="34" charset="0"/>
              </a:rPr>
              <a:t>Open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9777AB6B-F187-9C47-A32E-54DA17990367}"/>
              </a:ext>
            </a:extLst>
          </p:cNvPr>
          <p:cNvSpPr/>
          <p:nvPr/>
        </p:nvSpPr>
        <p:spPr>
          <a:xfrm>
            <a:off x="5491944" y="4377579"/>
            <a:ext cx="1361426" cy="471760"/>
          </a:xfrm>
          <a:prstGeom prst="rect">
            <a:avLst/>
          </a:prstGeom>
          <a:solidFill>
            <a:srgbClr val="688D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prstClr val="white"/>
                </a:solidFill>
                <a:latin typeface="Avenir Next" panose="020B0503020202020204" pitchFamily="34" charset="0"/>
              </a:rPr>
              <a:t>Sr. Project Manager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prstClr val="white"/>
                </a:solidFill>
                <a:latin typeface="Avenir Next" panose="020B0503020202020204" pitchFamily="34" charset="0"/>
              </a:rPr>
              <a:t>Innovation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900" b="1" i="1" dirty="0">
              <a:solidFill>
                <a:prstClr val="white"/>
              </a:solidFill>
              <a:latin typeface="Avenir Next" panose="020B0503020202020204" pitchFamily="3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F3E9DB5-0033-4C47-B5A5-F4D075E64024}"/>
              </a:ext>
            </a:extLst>
          </p:cNvPr>
          <p:cNvSpPr txBox="1"/>
          <p:nvPr/>
        </p:nvSpPr>
        <p:spPr>
          <a:xfrm>
            <a:off x="6858698" y="1527541"/>
            <a:ext cx="4308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Ensure delivery of innovation program organization-wide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Lead all aspects of innovation strategy and execution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Liaison to Executive Team and VPs in BUs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8179ECF-68B7-5A41-B963-1204F658C1FE}"/>
              </a:ext>
            </a:extLst>
          </p:cNvPr>
          <p:cNvSpPr txBox="1"/>
          <p:nvPr/>
        </p:nvSpPr>
        <p:spPr>
          <a:xfrm>
            <a:off x="6853370" y="2089651"/>
            <a:ext cx="4252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Ensure robustness of the front-end idea funnel and quality of idea handoff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Oversight of innovation pipeline: advance, hold, kill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Lead / support elements of open innovation strategy/execution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Support innovation strategy development; lead execution of certain elements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Liaison to Product Directors in BUs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02947B8-4AA1-8F47-BE5A-5BB9993D2CFE}"/>
              </a:ext>
            </a:extLst>
          </p:cNvPr>
          <p:cNvSpPr txBox="1"/>
          <p:nvPr/>
        </p:nvSpPr>
        <p:spPr>
          <a:xfrm>
            <a:off x="6853370" y="2844471"/>
            <a:ext cx="4319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Product marketing lead on strategic innovation projects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venir Next" panose="020B0503020202020204" pitchFamily="34" charset="0"/>
              </a:rPr>
              <a:t>Ensure success of core innovation projects on 3 year product plan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venir Next" panose="020B0503020202020204" pitchFamily="34" charset="0"/>
              </a:rPr>
              <a:t>Frame and align core and strategic innovation projects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venir Next" panose="020B0503020202020204" pitchFamily="34" charset="0"/>
              </a:rPr>
              <a:t>Team lead for implementation of innovation branding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venir Next" panose="020B0503020202020204" pitchFamily="34" charset="0"/>
              </a:rPr>
              <a:t>Liaison to Product Mangers in BUs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624EF65E-CDB8-8944-81A3-E9B942AB0435}"/>
              </a:ext>
            </a:extLst>
          </p:cNvPr>
          <p:cNvSpPr txBox="1"/>
          <p:nvPr/>
        </p:nvSpPr>
        <p:spPr>
          <a:xfrm>
            <a:off x="6874682" y="3559994"/>
            <a:ext cx="42086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800" dirty="0">
              <a:latin typeface="Avenir Next" panose="020B0503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Avenir Next" panose="020B0503020202020204" pitchFamily="34" charset="0"/>
              </a:rPr>
              <a:t>Product marketing lead on core </a:t>
            </a:r>
            <a:r>
              <a:rPr lang="en-US" sz="800" dirty="0">
                <a:latin typeface="Avenir Next" panose="020B0503020202020204" pitchFamily="34" charset="0"/>
              </a:rPr>
              <a:t>innovation projects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Supports Sr. Product Manager in execution of strategic innovation projects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Work with product managers to identify opportunities to close business gaps in product plans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3E9573F-7400-4B4F-8386-14860A71A8A8}"/>
              </a:ext>
            </a:extLst>
          </p:cNvPr>
          <p:cNvSpPr txBox="1"/>
          <p:nvPr/>
        </p:nvSpPr>
        <p:spPr>
          <a:xfrm>
            <a:off x="6853369" y="4266704"/>
            <a:ext cx="47712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Ensure project plans are aligned to business goals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Plan, manage &amp; close innovation projects; remove obstacles &amp; ensure success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Facilitate creation, documentation and transfer of successful projects  to execution teams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Manage expense planning for innovation projects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Support elements of design-thinking process and building innovation culture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346F27E0-0A1F-EC40-9554-777152E38BE8}"/>
              </a:ext>
            </a:extLst>
          </p:cNvPr>
          <p:cNvSpPr txBox="1"/>
          <p:nvPr/>
        </p:nvSpPr>
        <p:spPr>
          <a:xfrm>
            <a:off x="6864026" y="5005026"/>
            <a:ext cx="4298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Apply the best design-thinking methodologies and tools available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Lead activities to synthesize data into insights / themes for ideation activities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Design and facilitate Idea labs; prioritize ideas and write product concepts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Introduce best practices in UX for Internet-connected products 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D856A292-2A18-2041-AB48-D3AAE6213663}"/>
              </a:ext>
            </a:extLst>
          </p:cNvPr>
          <p:cNvSpPr txBox="1"/>
          <p:nvPr/>
        </p:nvSpPr>
        <p:spPr>
          <a:xfrm>
            <a:off x="6874682" y="5690621"/>
            <a:ext cx="42982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Analyze, monitor and report key innovation metrics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Partner with product managers and customer insights to assess and understand markets and turn data into solid business insights teams can use for framing and refining innovation projects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Work with product managers to assess and size ideas and business concepts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venir Next" panose="020B0503020202020204" pitchFamily="34" charset="0"/>
              </a:rPr>
              <a:t>Design and prepare financial modeling and initial business case development</a:t>
            </a:r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38E0B719-AC76-A046-8254-C2785820B87E}"/>
              </a:ext>
            </a:extLst>
          </p:cNvPr>
          <p:cNvCxnSpPr/>
          <p:nvPr/>
        </p:nvCxnSpPr>
        <p:spPr>
          <a:xfrm>
            <a:off x="5483964" y="2048003"/>
            <a:ext cx="560450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AAC2388B-8FBF-6A44-A788-1451F9D21A66}"/>
              </a:ext>
            </a:extLst>
          </p:cNvPr>
          <p:cNvCxnSpPr/>
          <p:nvPr/>
        </p:nvCxnSpPr>
        <p:spPr>
          <a:xfrm>
            <a:off x="5478783" y="2862653"/>
            <a:ext cx="560450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03E08D27-623E-064F-94F0-DD15940353F4}"/>
              </a:ext>
            </a:extLst>
          </p:cNvPr>
          <p:cNvCxnSpPr/>
          <p:nvPr/>
        </p:nvCxnSpPr>
        <p:spPr>
          <a:xfrm>
            <a:off x="5491942" y="3559994"/>
            <a:ext cx="560450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EF7B0273-A29D-ED49-BD9A-A7085907615E}"/>
              </a:ext>
            </a:extLst>
          </p:cNvPr>
          <p:cNvCxnSpPr/>
          <p:nvPr/>
        </p:nvCxnSpPr>
        <p:spPr>
          <a:xfrm>
            <a:off x="5483965" y="4251824"/>
            <a:ext cx="560450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62D76669-6319-5248-8772-ECE235FC9131}"/>
              </a:ext>
            </a:extLst>
          </p:cNvPr>
          <p:cNvCxnSpPr/>
          <p:nvPr/>
        </p:nvCxnSpPr>
        <p:spPr>
          <a:xfrm>
            <a:off x="5483964" y="4976719"/>
            <a:ext cx="560450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E821C667-2740-6243-8889-645D1C8B81EB}"/>
              </a:ext>
            </a:extLst>
          </p:cNvPr>
          <p:cNvCxnSpPr/>
          <p:nvPr/>
        </p:nvCxnSpPr>
        <p:spPr>
          <a:xfrm>
            <a:off x="5491942" y="5692569"/>
            <a:ext cx="560450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>
            <a:extLst>
              <a:ext uri="{FF2B5EF4-FFF2-40B4-BE49-F238E27FC236}">
                <a16:creationId xmlns:a16="http://schemas.microsoft.com/office/drawing/2014/main" id="{3E3B41D5-8542-3A41-BE48-FC284AF8C1A5}"/>
              </a:ext>
            </a:extLst>
          </p:cNvPr>
          <p:cNvSpPr/>
          <p:nvPr/>
        </p:nvSpPr>
        <p:spPr>
          <a:xfrm>
            <a:off x="324707" y="5745876"/>
            <a:ext cx="222191" cy="22219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75A602C3-280B-7E47-BA98-4ABA13C09850}"/>
              </a:ext>
            </a:extLst>
          </p:cNvPr>
          <p:cNvSpPr txBox="1"/>
          <p:nvPr/>
        </p:nvSpPr>
        <p:spPr>
          <a:xfrm>
            <a:off x="584304" y="5745876"/>
            <a:ext cx="2339233" cy="385117"/>
          </a:xfrm>
          <a:prstGeom prst="rect">
            <a:avLst/>
          </a:prstGeom>
          <a:noFill/>
        </p:spPr>
        <p:txBody>
          <a:bodyPr wrap="none" lIns="36000" rIns="36000" rtlCol="0" anchor="t" anchorCtr="0">
            <a:noAutofit/>
          </a:bodyPr>
          <a:lstStyle/>
          <a:p>
            <a:r>
              <a:rPr lang="en-US" sz="1100" dirty="0">
                <a:latin typeface="Avenir Next" panose="020B0503020202020204" pitchFamily="34" charset="0"/>
              </a:rPr>
              <a:t>Resources residing in Global organization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7BF7AA95-1970-A84B-806E-D6751056EF60}"/>
              </a:ext>
            </a:extLst>
          </p:cNvPr>
          <p:cNvSpPr/>
          <p:nvPr/>
        </p:nvSpPr>
        <p:spPr>
          <a:xfrm>
            <a:off x="324706" y="5471854"/>
            <a:ext cx="222191" cy="2221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94A25F8C-5109-0F41-8F5A-3FFA28CCAA7B}"/>
              </a:ext>
            </a:extLst>
          </p:cNvPr>
          <p:cNvSpPr/>
          <p:nvPr/>
        </p:nvSpPr>
        <p:spPr>
          <a:xfrm>
            <a:off x="1443327" y="5491272"/>
            <a:ext cx="222191" cy="22219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venir Next" panose="020B0503020202020204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CEBEC5F-27F4-C44A-A508-F5D58C6826B9}"/>
              </a:ext>
            </a:extLst>
          </p:cNvPr>
          <p:cNvSpPr txBox="1"/>
          <p:nvPr/>
        </p:nvSpPr>
        <p:spPr>
          <a:xfrm>
            <a:off x="621710" y="5458859"/>
            <a:ext cx="2339233" cy="385117"/>
          </a:xfrm>
          <a:prstGeom prst="rect">
            <a:avLst/>
          </a:prstGeom>
          <a:noFill/>
          <a:ln>
            <a:noFill/>
          </a:ln>
        </p:spPr>
        <p:txBody>
          <a:bodyPr wrap="none" lIns="36000" rIns="36000" rtlCol="0" anchor="t" anchorCtr="0">
            <a:noAutofit/>
          </a:bodyPr>
          <a:lstStyle/>
          <a:p>
            <a:r>
              <a:rPr lang="en-US" sz="1100" dirty="0">
                <a:latin typeface="Avenir Next" panose="020B0503020202020204" pitchFamily="34" charset="0"/>
              </a:rPr>
              <a:t>New roles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4237A04-D4FA-2345-B86E-C66C4B695A5F}"/>
              </a:ext>
            </a:extLst>
          </p:cNvPr>
          <p:cNvSpPr txBox="1"/>
          <p:nvPr/>
        </p:nvSpPr>
        <p:spPr>
          <a:xfrm>
            <a:off x="1764576" y="5458859"/>
            <a:ext cx="2339233" cy="385117"/>
          </a:xfrm>
          <a:prstGeom prst="rect">
            <a:avLst/>
          </a:prstGeom>
          <a:noFill/>
        </p:spPr>
        <p:txBody>
          <a:bodyPr wrap="none" lIns="36000" rIns="36000" rtlCol="0" anchor="t" anchorCtr="0">
            <a:noAutofit/>
          </a:bodyPr>
          <a:lstStyle/>
          <a:p>
            <a:r>
              <a:rPr lang="en-US" sz="1100" dirty="0">
                <a:latin typeface="Avenir Next" panose="020B0503020202020204" pitchFamily="34" charset="0"/>
              </a:rPr>
              <a:t>Existing roles</a:t>
            </a:r>
          </a:p>
        </p:txBody>
      </p:sp>
      <p:graphicFrame>
        <p:nvGraphicFramePr>
          <p:cNvPr id="106" name="Diagram 105">
            <a:extLst>
              <a:ext uri="{FF2B5EF4-FFF2-40B4-BE49-F238E27FC236}">
                <a16:creationId xmlns:a16="http://schemas.microsoft.com/office/drawing/2014/main" id="{A88FE218-2D4F-0C40-98AC-93485D119E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9698456"/>
              </p:ext>
            </p:extLst>
          </p:nvPr>
        </p:nvGraphicFramePr>
        <p:xfrm>
          <a:off x="324706" y="1395076"/>
          <a:ext cx="5170540" cy="37177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9610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EA1D-914C-4C0D-B43E-8A39B4DE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45" y="0"/>
            <a:ext cx="11067909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panose="020B0503020202020204" pitchFamily="34" charset="0"/>
              </a:rPr>
              <a:t>Choosing Focus &amp; Assessing Portfolio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4BC1301-6F1F-495D-BCBA-49D7A18D8FF2}"/>
              </a:ext>
            </a:extLst>
          </p:cNvPr>
          <p:cNvCxnSpPr>
            <a:cxnSpLocks/>
          </p:cNvCxnSpPr>
          <p:nvPr/>
        </p:nvCxnSpPr>
        <p:spPr>
          <a:xfrm>
            <a:off x="562046" y="997898"/>
            <a:ext cx="1106790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8" name="Picture 67" descr="A picture containing shape&#10;&#10;Description automatically generated">
            <a:extLst>
              <a:ext uri="{FF2B5EF4-FFF2-40B4-BE49-F238E27FC236}">
                <a16:creationId xmlns:a16="http://schemas.microsoft.com/office/drawing/2014/main" id="{FCFD2484-8020-EF4A-B833-16EC673C4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3253" y="5908432"/>
            <a:ext cx="787382" cy="855185"/>
          </a:xfrm>
          <a:prstGeom prst="rect">
            <a:avLst/>
          </a:prstGeom>
        </p:spPr>
      </p:pic>
      <p:sp>
        <p:nvSpPr>
          <p:cNvPr id="10" name="Pentagon 9">
            <a:extLst>
              <a:ext uri="{FF2B5EF4-FFF2-40B4-BE49-F238E27FC236}">
                <a16:creationId xmlns:a16="http://schemas.microsoft.com/office/drawing/2014/main" id="{486DD955-1D6B-AE40-909A-7935D1268C9A}"/>
              </a:ext>
            </a:extLst>
          </p:cNvPr>
          <p:cNvSpPr/>
          <p:nvPr/>
        </p:nvSpPr>
        <p:spPr>
          <a:xfrm>
            <a:off x="2002453" y="1283315"/>
            <a:ext cx="2494758" cy="1028860"/>
          </a:xfrm>
          <a:prstGeom prst="homePlate">
            <a:avLst>
              <a:gd name="adj" fmla="val 25832"/>
            </a:avLst>
          </a:prstGeom>
          <a:solidFill>
            <a:schemeClr val="bg1">
              <a:lumMod val="65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venir Next" panose="020B0503020202020204" pitchFamily="34" charset="0"/>
                <a:cs typeface="Arial" pitchFamily="34" charset="0"/>
              </a:rPr>
              <a:t>DISCOVER</a:t>
            </a:r>
            <a:endParaRPr lang="en-US" sz="1000" b="1" dirty="0">
              <a:solidFill>
                <a:schemeClr val="bg1"/>
              </a:solidFill>
              <a:latin typeface="Avenir Next" panose="020B0503020202020204" pitchFamily="34" charset="0"/>
              <a:cs typeface="Arial" pitchFamily="34" charset="0"/>
            </a:endParaRPr>
          </a:p>
          <a:p>
            <a:pPr algn="ctr"/>
            <a:r>
              <a:rPr lang="en-US" sz="1200" i="1" dirty="0">
                <a:solidFill>
                  <a:schemeClr val="bg1"/>
                </a:solidFill>
                <a:latin typeface="Avenir Next" panose="020B0503020202020204" pitchFamily="34" charset="0"/>
                <a:cs typeface="Arial" pitchFamily="34" charset="0"/>
              </a:rPr>
              <a:t>Set the strategy and vision</a:t>
            </a:r>
            <a:endParaRPr lang="en-US" sz="1100" i="1" dirty="0">
              <a:solidFill>
                <a:schemeClr val="bg1"/>
              </a:solidFill>
              <a:latin typeface="Avenir Next" panose="020B0503020202020204" pitchFamily="34" charset="0"/>
              <a:cs typeface="Arial" pitchFamily="34" charset="0"/>
            </a:endParaRPr>
          </a:p>
        </p:txBody>
      </p:sp>
      <p:sp>
        <p:nvSpPr>
          <p:cNvPr id="11" name="Pentagon 10">
            <a:extLst>
              <a:ext uri="{FF2B5EF4-FFF2-40B4-BE49-F238E27FC236}">
                <a16:creationId xmlns:a16="http://schemas.microsoft.com/office/drawing/2014/main" id="{ECB0047E-3942-1842-96BF-7D5A0B4FA6A8}"/>
              </a:ext>
            </a:extLst>
          </p:cNvPr>
          <p:cNvSpPr/>
          <p:nvPr/>
        </p:nvSpPr>
        <p:spPr>
          <a:xfrm>
            <a:off x="5000050" y="1303828"/>
            <a:ext cx="2607126" cy="1024226"/>
          </a:xfrm>
          <a:prstGeom prst="homePlate">
            <a:avLst>
              <a:gd name="adj" fmla="val 29639"/>
            </a:avLst>
          </a:prstGeom>
          <a:solidFill>
            <a:schemeClr val="bg1">
              <a:lumMod val="65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venir Next" panose="020B0503020202020204" pitchFamily="34" charset="0"/>
                <a:cs typeface="Arial" pitchFamily="34" charset="0"/>
              </a:rPr>
              <a:t>DEVELOP/PROTOTYPE</a:t>
            </a:r>
          </a:p>
          <a:p>
            <a:pPr algn="ctr"/>
            <a:r>
              <a:rPr lang="en-US" sz="1200" i="1" dirty="0">
                <a:solidFill>
                  <a:schemeClr val="bg1"/>
                </a:solidFill>
                <a:latin typeface="Avenir Next" panose="020B0503020202020204" pitchFamily="34" charset="0"/>
                <a:cs typeface="Arial" pitchFamily="34" charset="0"/>
              </a:rPr>
              <a:t>Stretch the ideas  and support  their development</a:t>
            </a:r>
          </a:p>
        </p:txBody>
      </p:sp>
      <p:sp>
        <p:nvSpPr>
          <p:cNvPr id="12" name="Pentagon 11">
            <a:extLst>
              <a:ext uri="{FF2B5EF4-FFF2-40B4-BE49-F238E27FC236}">
                <a16:creationId xmlns:a16="http://schemas.microsoft.com/office/drawing/2014/main" id="{B36F1548-F6C6-0A4E-96A1-C92FD110A776}"/>
              </a:ext>
            </a:extLst>
          </p:cNvPr>
          <p:cNvSpPr/>
          <p:nvPr/>
        </p:nvSpPr>
        <p:spPr>
          <a:xfrm>
            <a:off x="8104482" y="1294280"/>
            <a:ext cx="2562397" cy="1006937"/>
          </a:xfrm>
          <a:prstGeom prst="homePlate">
            <a:avLst>
              <a:gd name="adj" fmla="val 28492"/>
            </a:avLst>
          </a:prstGeom>
          <a:solidFill>
            <a:schemeClr val="bg1">
              <a:lumMod val="65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venir Next" panose="020B0503020202020204" pitchFamily="34" charset="0"/>
                <a:cs typeface="Arial" pitchFamily="34" charset="0"/>
              </a:rPr>
              <a:t>EXECUTE</a:t>
            </a:r>
          </a:p>
          <a:p>
            <a:pPr algn="ctr"/>
            <a:r>
              <a:rPr lang="en-US" sz="1200" i="1" dirty="0">
                <a:solidFill>
                  <a:schemeClr val="bg1"/>
                </a:solidFill>
                <a:latin typeface="Avenir Next" panose="020B0503020202020204" pitchFamily="34" charset="0"/>
                <a:cs typeface="Arial" pitchFamily="34" charset="0"/>
              </a:rPr>
              <a:t>Provide resources and break barriers to accelerate</a:t>
            </a:r>
            <a:endParaRPr lang="en-US" sz="1400" i="1" dirty="0">
              <a:solidFill>
                <a:schemeClr val="bg1"/>
              </a:solidFill>
              <a:latin typeface="Avenir Next" panose="020B0503020202020204" pitchFamily="34" charset="0"/>
              <a:cs typeface="Arial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3F1F598-D605-5448-B0C9-6A474B41C655}"/>
              </a:ext>
            </a:extLst>
          </p:cNvPr>
          <p:cNvSpPr/>
          <p:nvPr/>
        </p:nvSpPr>
        <p:spPr>
          <a:xfrm>
            <a:off x="4538266" y="1595362"/>
            <a:ext cx="417095" cy="44115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venir Next" panose="020B0503020202020204" pitchFamily="34" charset="0"/>
                <a:cs typeface="Arial" pitchFamily="34" charset="0"/>
              </a:rPr>
              <a:t>2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354C598-8803-CA42-8F02-EB925EDBF301}"/>
              </a:ext>
            </a:extLst>
          </p:cNvPr>
          <p:cNvSpPr/>
          <p:nvPr/>
        </p:nvSpPr>
        <p:spPr>
          <a:xfrm>
            <a:off x="7639262" y="1595362"/>
            <a:ext cx="417095" cy="441158"/>
          </a:xfrm>
          <a:prstGeom prst="ellipse">
            <a:avLst/>
          </a:prstGeom>
          <a:solidFill>
            <a:srgbClr val="CCFF66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venir Next" panose="020B0503020202020204" pitchFamily="34" charset="0"/>
                <a:cs typeface="Arial" pitchFamily="34" charset="0"/>
              </a:rPr>
              <a:t>3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9B8E426-2939-154C-A0FD-A3A5ABBC7326}"/>
              </a:ext>
            </a:extLst>
          </p:cNvPr>
          <p:cNvSpPr/>
          <p:nvPr/>
        </p:nvSpPr>
        <p:spPr>
          <a:xfrm>
            <a:off x="1490094" y="1595362"/>
            <a:ext cx="417095" cy="441158"/>
          </a:xfrm>
          <a:prstGeom prst="ellipse">
            <a:avLst/>
          </a:prstGeom>
          <a:solidFill>
            <a:srgbClr val="4BC7E9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venir Next" panose="020B0503020202020204" pitchFamily="34" charset="0"/>
                <a:cs typeface="Arial" pitchFamily="34" charset="0"/>
              </a:rPr>
              <a:t>1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FE4B8DE-23F6-E749-BE68-B87E19E122DB}"/>
              </a:ext>
            </a:extLst>
          </p:cNvPr>
          <p:cNvSpPr/>
          <p:nvPr/>
        </p:nvSpPr>
        <p:spPr>
          <a:xfrm>
            <a:off x="1762725" y="4759393"/>
            <a:ext cx="417095" cy="403790"/>
          </a:xfrm>
          <a:prstGeom prst="ellipse">
            <a:avLst/>
          </a:prstGeom>
          <a:solidFill>
            <a:srgbClr val="4BC7E9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venir Next" panose="020B0503020202020204" pitchFamily="34" charset="0"/>
                <a:cs typeface="Arial" pitchFamily="34" charset="0"/>
              </a:rPr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40803A-F04D-F34D-8E6D-65F2DD29CD98}"/>
              </a:ext>
            </a:extLst>
          </p:cNvPr>
          <p:cNvSpPr txBox="1"/>
          <p:nvPr/>
        </p:nvSpPr>
        <p:spPr>
          <a:xfrm>
            <a:off x="1677684" y="4368242"/>
            <a:ext cx="2646878" cy="427979"/>
          </a:xfrm>
          <a:prstGeom prst="rect">
            <a:avLst/>
          </a:prstGeom>
          <a:noFill/>
        </p:spPr>
        <p:txBody>
          <a:bodyPr wrap="none" tIns="90000" bIns="90000" rtlCol="0">
            <a:spAutoFit/>
          </a:bodyPr>
          <a:lstStyle/>
          <a:p>
            <a:r>
              <a:rPr lang="en-US" sz="1600" u="sng" dirty="0">
                <a:latin typeface="Avenir Next" panose="020B0503020202020204" pitchFamily="34" charset="0"/>
                <a:cs typeface="Arial" pitchFamily="34" charset="0"/>
              </a:rPr>
              <a:t>Key actions and decisions:</a:t>
            </a:r>
            <a:endParaRPr lang="en-US" u="sng" dirty="0">
              <a:latin typeface="Avenir Next" panose="020B0503020202020204" pitchFamily="34" charset="0"/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94F763B-572E-D748-AFE4-716EE333AD62}"/>
              </a:ext>
            </a:extLst>
          </p:cNvPr>
          <p:cNvSpPr txBox="1"/>
          <p:nvPr/>
        </p:nvSpPr>
        <p:spPr>
          <a:xfrm>
            <a:off x="2295305" y="4765987"/>
            <a:ext cx="2582758" cy="397201"/>
          </a:xfrm>
          <a:prstGeom prst="rect">
            <a:avLst/>
          </a:prstGeom>
          <a:noFill/>
        </p:spPr>
        <p:txBody>
          <a:bodyPr wrap="none" tIns="90000" bIns="90000" rtlCol="0">
            <a:spAutoFit/>
          </a:bodyPr>
          <a:lstStyle/>
          <a:p>
            <a:r>
              <a:rPr lang="en-US" sz="1400" dirty="0">
                <a:latin typeface="Avenir Next" panose="020B0503020202020204" pitchFamily="34" charset="0"/>
                <a:cs typeface="Arial" pitchFamily="34" charset="0"/>
              </a:rPr>
              <a:t>Select strategic areas of focus</a:t>
            </a:r>
            <a:endParaRPr lang="en-US" sz="1600" dirty="0">
              <a:latin typeface="Avenir Next" panose="020B0503020202020204" pitchFamily="34" charset="0"/>
              <a:cs typeface="Arial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9DDB252-DEA1-504D-B700-9B838138D30B}"/>
              </a:ext>
            </a:extLst>
          </p:cNvPr>
          <p:cNvSpPr/>
          <p:nvPr/>
        </p:nvSpPr>
        <p:spPr>
          <a:xfrm>
            <a:off x="1770533" y="5262338"/>
            <a:ext cx="417095" cy="403790"/>
          </a:xfrm>
          <a:prstGeom prst="ellipse">
            <a:avLst/>
          </a:prstGeom>
          <a:solidFill>
            <a:srgbClr val="4BC7E9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venir Next" panose="020B0503020202020204" pitchFamily="34" charset="0"/>
                <a:cs typeface="Arial" pitchFamily="34" charset="0"/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FFEBCFB-79F9-504F-9C65-9DEAF4FDAC56}"/>
              </a:ext>
            </a:extLst>
          </p:cNvPr>
          <p:cNvSpPr txBox="1"/>
          <p:nvPr/>
        </p:nvSpPr>
        <p:spPr>
          <a:xfrm>
            <a:off x="2303114" y="5268932"/>
            <a:ext cx="4815742" cy="397201"/>
          </a:xfrm>
          <a:prstGeom prst="rect">
            <a:avLst/>
          </a:prstGeom>
          <a:noFill/>
        </p:spPr>
        <p:txBody>
          <a:bodyPr wrap="none" tIns="90000" bIns="90000" rtlCol="0">
            <a:spAutoFit/>
          </a:bodyPr>
          <a:lstStyle/>
          <a:p>
            <a:r>
              <a:rPr lang="en-US" sz="1400" dirty="0">
                <a:latin typeface="Avenir Next" panose="020B0503020202020204" pitchFamily="34" charset="0"/>
                <a:cs typeface="Arial" pitchFamily="34" charset="0"/>
              </a:rPr>
              <a:t>Go/</a:t>
            </a:r>
            <a:r>
              <a:rPr lang="en-US" sz="1400" dirty="0" err="1">
                <a:latin typeface="Avenir Next" panose="020B0503020202020204" pitchFamily="34" charset="0"/>
                <a:cs typeface="Arial" pitchFamily="34" charset="0"/>
              </a:rPr>
              <a:t>NoGo</a:t>
            </a:r>
            <a:r>
              <a:rPr lang="en-US" sz="1400" dirty="0">
                <a:latin typeface="Avenir Next" panose="020B0503020202020204" pitchFamily="34" charset="0"/>
                <a:cs typeface="Arial" pitchFamily="34" charset="0"/>
              </a:rPr>
              <a:t> - Resource specific concepts for development </a:t>
            </a:r>
            <a:endParaRPr lang="en-US" sz="1600" dirty="0">
              <a:latin typeface="Avenir Next" panose="020B0503020202020204" pitchFamily="34" charset="0"/>
              <a:cs typeface="Arial" pitchFamily="34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F5C00E3-96CE-C648-B832-DEC0AAB208F9}"/>
              </a:ext>
            </a:extLst>
          </p:cNvPr>
          <p:cNvSpPr/>
          <p:nvPr/>
        </p:nvSpPr>
        <p:spPr>
          <a:xfrm>
            <a:off x="1762725" y="5757617"/>
            <a:ext cx="417095" cy="403790"/>
          </a:xfrm>
          <a:prstGeom prst="ellipse">
            <a:avLst/>
          </a:prstGeom>
          <a:solidFill>
            <a:srgbClr val="4BC7E9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venir Next" panose="020B0503020202020204" pitchFamily="34" charset="0"/>
                <a:cs typeface="Arial" pitchFamily="34" charset="0"/>
              </a:rPr>
              <a:t>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646339D-080A-354C-9968-52139054014F}"/>
              </a:ext>
            </a:extLst>
          </p:cNvPr>
          <p:cNvSpPr txBox="1"/>
          <p:nvPr/>
        </p:nvSpPr>
        <p:spPr>
          <a:xfrm>
            <a:off x="2295304" y="5764211"/>
            <a:ext cx="5636479" cy="828089"/>
          </a:xfrm>
          <a:prstGeom prst="rect">
            <a:avLst/>
          </a:prstGeom>
          <a:noFill/>
        </p:spPr>
        <p:txBody>
          <a:bodyPr wrap="none" tIns="90000" bIns="90000" rtlCol="0">
            <a:spAutoFit/>
          </a:bodyPr>
          <a:lstStyle/>
          <a:p>
            <a:r>
              <a:rPr lang="en-US" sz="1400" dirty="0">
                <a:latin typeface="Avenir Next" panose="020B0503020202020204" pitchFamily="34" charset="0"/>
                <a:cs typeface="Arial" pitchFamily="34" charset="0"/>
              </a:rPr>
              <a:t>Go/</a:t>
            </a:r>
            <a:r>
              <a:rPr lang="en-US" sz="1400" dirty="0" err="1">
                <a:latin typeface="Avenir Next" panose="020B0503020202020204" pitchFamily="34" charset="0"/>
                <a:cs typeface="Arial" pitchFamily="34" charset="0"/>
              </a:rPr>
              <a:t>NoGo</a:t>
            </a:r>
            <a:r>
              <a:rPr lang="en-US" sz="1400" dirty="0">
                <a:latin typeface="Avenir Next" panose="020B0503020202020204" pitchFamily="34" charset="0"/>
                <a:cs typeface="Arial" pitchFamily="34" charset="0"/>
              </a:rPr>
              <a:t> - Resource pilots and prototypes</a:t>
            </a:r>
            <a:br>
              <a:rPr lang="en-US" sz="1400" dirty="0">
                <a:latin typeface="Avenir Next" panose="020B0503020202020204" pitchFamily="34" charset="0"/>
                <a:cs typeface="Arial" pitchFamily="34" charset="0"/>
              </a:rPr>
            </a:br>
            <a:endParaRPr lang="en-US" sz="1400" dirty="0">
              <a:latin typeface="Avenir Next" panose="020B0503020202020204" pitchFamily="34" charset="0"/>
              <a:cs typeface="Arial" pitchFamily="34" charset="0"/>
            </a:endParaRPr>
          </a:p>
          <a:p>
            <a:r>
              <a:rPr lang="en-US" sz="1400" dirty="0">
                <a:latin typeface="Avenir Next" panose="020B0503020202020204" pitchFamily="34" charset="0"/>
                <a:cs typeface="Arial" pitchFamily="34" charset="0"/>
              </a:rPr>
              <a:t>Thoroughly polish all innovation work and push the thinking ahead</a:t>
            </a:r>
            <a:endParaRPr lang="en-US" sz="1600" dirty="0">
              <a:latin typeface="Avenir Next" panose="020B0503020202020204" pitchFamily="34" charset="0"/>
              <a:cs typeface="Arial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B2428FA-E201-6947-BB50-2755AED8B7F5}"/>
              </a:ext>
            </a:extLst>
          </p:cNvPr>
          <p:cNvSpPr txBox="1"/>
          <p:nvPr/>
        </p:nvSpPr>
        <p:spPr>
          <a:xfrm>
            <a:off x="1979080" y="2339132"/>
            <a:ext cx="8462917" cy="1905307"/>
          </a:xfrm>
          <a:prstGeom prst="rect">
            <a:avLst/>
          </a:prstGeom>
          <a:noFill/>
        </p:spPr>
        <p:txBody>
          <a:bodyPr wrap="square" tIns="90000" bIns="90000" rtlCol="0">
            <a:spAutoFit/>
          </a:bodyPr>
          <a:lstStyle/>
          <a:p>
            <a:r>
              <a:rPr lang="en-US" sz="1400" u="sng" dirty="0">
                <a:latin typeface="Avenir Next" panose="020B0503020202020204" pitchFamily="34" charset="0"/>
                <a:cs typeface="Arial" pitchFamily="34" charset="0"/>
              </a:rPr>
              <a:t>Proposed process:</a:t>
            </a:r>
          </a:p>
          <a:p>
            <a:r>
              <a:rPr lang="en-US" sz="1400" b="1" dirty="0">
                <a:latin typeface="Avenir Next" panose="020B0503020202020204" pitchFamily="34" charset="0"/>
                <a:cs typeface="Arial" pitchFamily="34" charset="0"/>
              </a:rPr>
              <a:t>Annually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venir Next" panose="020B0503020202020204" pitchFamily="34" charset="0"/>
                <a:cs typeface="Arial" pitchFamily="34" charset="0"/>
              </a:rPr>
              <a:t>Set an executive annual deep dive on a mega trend (proposed Q2: drone and robotic delivery)</a:t>
            </a:r>
          </a:p>
          <a:p>
            <a:r>
              <a:rPr lang="en-US" sz="1400" b="1" dirty="0">
                <a:latin typeface="Avenir Next" panose="020B0503020202020204" pitchFamily="34" charset="0"/>
                <a:cs typeface="Arial" pitchFamily="34" charset="0"/>
              </a:rPr>
              <a:t>Quarterly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venir Next" panose="020B0503020202020204" pitchFamily="34" charset="0"/>
                <a:cs typeface="Arial" pitchFamily="34" charset="0"/>
              </a:rPr>
              <a:t>Review status on overall portfolio and reprioritize as needed (set agenda for upcoming meetings)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venir Next" panose="020B0503020202020204" pitchFamily="34" charset="0"/>
                <a:cs typeface="Arial" pitchFamily="34" charset="0"/>
              </a:rPr>
              <a:t>Assess how much progress we are making against overall goals</a:t>
            </a:r>
          </a:p>
          <a:p>
            <a:r>
              <a:rPr lang="en-US" sz="1400" b="1" dirty="0">
                <a:latin typeface="Avenir Next" panose="020B0503020202020204" pitchFamily="34" charset="0"/>
                <a:cs typeface="Arial" pitchFamily="34" charset="0"/>
              </a:rPr>
              <a:t>On-going meetings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venir Next" panose="020B0503020202020204" pitchFamily="34" charset="0"/>
                <a:cs typeface="Arial" pitchFamily="34" charset="0"/>
              </a:rPr>
              <a:t>Deep dives and key decisions (see below) on prioritized projects 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FDA82D6-160B-7D43-AFD8-E289E88E3867}"/>
              </a:ext>
            </a:extLst>
          </p:cNvPr>
          <p:cNvSpPr/>
          <p:nvPr/>
        </p:nvSpPr>
        <p:spPr>
          <a:xfrm>
            <a:off x="1769651" y="6242529"/>
            <a:ext cx="417095" cy="403790"/>
          </a:xfrm>
          <a:prstGeom prst="ellipse">
            <a:avLst/>
          </a:prstGeom>
          <a:solidFill>
            <a:srgbClr val="4BC7E9"/>
          </a:solidFill>
          <a:ln w="9525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venir Next" panose="020B0503020202020204" pitchFamily="34" charset="0"/>
                <a:cs typeface="Arial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767969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1787</TotalTime>
  <Words>1905</Words>
  <Application>Microsoft Macintosh PowerPoint</Application>
  <PresentationFormat>Widescreen</PresentationFormat>
  <Paragraphs>351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DINPro-Regular</vt:lpstr>
      <vt:lpstr>ＭＳ Ｐゴシック</vt:lpstr>
      <vt:lpstr>Arial</vt:lpstr>
      <vt:lpstr>Avenir Next</vt:lpstr>
      <vt:lpstr>Avenir Roman</vt:lpstr>
      <vt:lpstr>Calibri</vt:lpstr>
      <vt:lpstr>Calibri Light</vt:lpstr>
      <vt:lpstr>Wingdings</vt:lpstr>
      <vt:lpstr>Office Theme</vt:lpstr>
      <vt:lpstr>Options to Consider for Org Structure, Innovation Process, and Measurement July 2022</vt:lpstr>
      <vt:lpstr>Innovation Process Flow Chart</vt:lpstr>
      <vt:lpstr>Innovation Process </vt:lpstr>
      <vt:lpstr>Develop, Hold, Kill Model</vt:lpstr>
      <vt:lpstr>Innovation Council Goals</vt:lpstr>
      <vt:lpstr>Innovation Org Design </vt:lpstr>
      <vt:lpstr>Assessing Current Capabilities &amp; Capacity </vt:lpstr>
      <vt:lpstr>Recommended Structure and Roles</vt:lpstr>
      <vt:lpstr>Choosing Focus &amp; Assessing Portfolio</vt:lpstr>
      <vt:lpstr>Evaluating Individual Projects</vt:lpstr>
      <vt:lpstr>Mapping Out the Innovation Portfolio (Project Mix)</vt:lpstr>
      <vt:lpstr>Mapping Out the Innovation Portfolio (Project Status)</vt:lpstr>
      <vt:lpstr>Measuring Performance (Proposed Framework)</vt:lpstr>
      <vt:lpstr>Measuring Performance (Another Framework)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\</dc:title>
  <dc:creator>Don Moi</dc:creator>
  <cp:lastModifiedBy>Scott Kirsner</cp:lastModifiedBy>
  <cp:revision>41</cp:revision>
  <dcterms:created xsi:type="dcterms:W3CDTF">2021-06-16T01:47:58Z</dcterms:created>
  <dcterms:modified xsi:type="dcterms:W3CDTF">2022-07-19T14:27:19Z</dcterms:modified>
</cp:coreProperties>
</file>