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315" r:id="rId2"/>
    <p:sldId id="347" r:id="rId3"/>
    <p:sldId id="338" r:id="rId4"/>
    <p:sldId id="353" r:id="rId5"/>
    <p:sldId id="354" r:id="rId6"/>
    <p:sldId id="358" r:id="rId7"/>
    <p:sldId id="355" r:id="rId8"/>
    <p:sldId id="352" r:id="rId9"/>
    <p:sldId id="357" r:id="rId10"/>
    <p:sldId id="359" r:id="rId11"/>
    <p:sldId id="360" r:id="rId12"/>
    <p:sldId id="350" r:id="rId13"/>
    <p:sldId id="356" r:id="rId14"/>
    <p:sldId id="344" r:id="rId15"/>
    <p:sldId id="336" r:id="rId16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FF9900"/>
    <a:srgbClr val="A1BEEB"/>
    <a:srgbClr val="C00000"/>
    <a:srgbClr val="F0F0F0"/>
    <a:srgbClr val="4BC7E9"/>
    <a:srgbClr val="FFFFFF"/>
    <a:srgbClr val="0000FF"/>
    <a:srgbClr val="7857A5"/>
    <a:srgbClr val="82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9" autoAdjust="0"/>
    <p:restoredTop sz="70863" autoAdjust="0"/>
  </p:normalViewPr>
  <p:slideViewPr>
    <p:cSldViewPr snapToGrid="0">
      <p:cViewPr varScale="1">
        <p:scale>
          <a:sx n="100" d="100"/>
          <a:sy n="100" d="100"/>
        </p:scale>
        <p:origin x="19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Sheet1!$A$2:$A$6</cx:f>
        <cx:lvl ptCount="5">
          <cx:pt idx="0">1995-2005</cx:pt>
          <cx:pt idx="1">2006-2010</cx:pt>
          <cx:pt idx="2">2011-2015</cx:pt>
          <cx:pt idx="3">2016-2021</cx:pt>
          <cx:pt idx="4">Total</cx:pt>
        </cx:lvl>
      </cx:strDim>
      <cx:numDim type="val">
        <cx:f>Sheet1!$B$2:$B$6</cx:f>
        <cx:lvl ptCount="5" formatCode="General">
          <cx:pt idx="0">38</cx:pt>
          <cx:pt idx="1">73</cx:pt>
          <cx:pt idx="2">240</cx:pt>
          <cx:pt idx="3">372</cx:pt>
          <cx:pt idx="4">724</cx:pt>
        </cx:lvl>
      </cx:numDim>
    </cx:data>
  </cx:chartData>
  <cx:chart>
    <cx:title pos="t" align="ctr" overlay="0">
      <cx:tx>
        <cx:txData>
          <cx:v/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862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en-US" dirty="0">
            <a:latin typeface="Avenir Black" panose="020B0803020203020204" pitchFamily="34" charset="0"/>
          </a:endParaRPr>
        </a:p>
      </cx:txPr>
    </cx:title>
    <cx:plotArea>
      <cx:plotAreaRegion>
        <cx:series layoutId="waterfall" uniqueId="{FF7C75DB-E132-49E7-903C-0EA0C8AFDA6C}">
          <cx:tx>
            <cx:txData>
              <cx:f>Sheet1!$B$1</cx:f>
              <cx:v>Series 1</cx:v>
            </cx:txData>
          </cx:tx>
          <cx:spPr>
            <a:solidFill>
              <a:srgbClr val="4BC7E9"/>
            </a:solidFill>
          </cx:spPr>
          <cx:dataPt idx="4">
            <cx:spPr>
              <a:solidFill>
                <a:srgbClr val="FFFFFF">
                  <a:lumMod val="50000"/>
                </a:srgbClr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latin typeface="Avenir Black" panose="020B0803020203020204" pitchFamily="34" charset="0"/>
                    <a:ea typeface="Avenir Black" panose="020B0803020203020204" pitchFamily="34" charset="0"/>
                    <a:cs typeface="Avenir Black" panose="020B0803020203020204" pitchFamily="34" charset="0"/>
                  </a:defRPr>
                </a:pPr>
                <a:endParaRPr lang="en-US" sz="1197" b="1" i="0" u="none" strike="noStrike" kern="1200" baseline="0">
                  <a:solidFill>
                    <a:srgbClr val="000000">
                      <a:lumMod val="75000"/>
                      <a:lumOff val="25000"/>
                    </a:srgbClr>
                  </a:solidFill>
                  <a:latin typeface="Avenir Black" panose="020B0803020203020204" pitchFamily="34" charset="0"/>
                </a:endParaRPr>
              </a:p>
            </cx:txPr>
            <cx:visibility seriesName="0" categoryName="0" value="1"/>
          </cx:dataLabels>
          <cx:dataId val="0"/>
          <cx:layoutPr>
            <cx:visibility connectorLines="0"/>
            <cx:subtotals>
              <cx:idx val="4"/>
            </cx:subtotals>
          </cx:layoutPr>
        </cx:series>
      </cx:plotAreaRegion>
      <cx:axis id="0">
        <cx:catScaling gapWidth="2.19000006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0">
                <a:latin typeface="Avenir Roman" panose="020B0503020203020204" pitchFamily="34" charset="0"/>
                <a:ea typeface="Avenir Roman" panose="020B0503020203020204" pitchFamily="34" charset="0"/>
                <a:cs typeface="Avenir Roman" panose="020B0503020203020204" pitchFamily="34" charset="0"/>
              </a:defRPr>
            </a:pPr>
            <a:endParaRPr lang="en-US" sz="12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Avenir Roman" panose="020B0503020203020204" pitchFamily="34" charset="0"/>
            </a:endParaRPr>
          </a:p>
        </cx:txPr>
      </cx:axis>
      <cx:axis id="1">
        <cx:valScaling/>
        <cx:majorGridlines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0">
                <a:latin typeface="Avenir Roman" panose="020B0503020203020204" pitchFamily="34" charset="0"/>
                <a:ea typeface="Avenir Roman" panose="020B0503020203020204" pitchFamily="34" charset="0"/>
                <a:cs typeface="Avenir Roman" panose="020B0503020203020204" pitchFamily="34" charset="0"/>
              </a:defRPr>
            </a:pPr>
            <a:endParaRPr lang="en-US" sz="1200" b="0" i="0" u="none" strike="noStrike" kern="1200" baseline="0">
              <a:solidFill>
                <a:srgbClr val="000000">
                  <a:lumMod val="65000"/>
                  <a:lumOff val="35000"/>
                </a:srgbClr>
              </a:solidFill>
              <a:latin typeface="Avenir Roman" panose="020B0503020203020204" pitchFamily="34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6" tIns="96636" rIns="96636" bIns="96636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800" indent="0" defTabSz="966520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6652" tIns="48326" rIns="96652" bIns="48326"/>
          <a:lstStyle/>
          <a:p>
            <a:fld id="{989CD253-A9AF-44B6-8258-823D8402DF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27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6935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05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71069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662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71069" indent="0" defTabSz="985357">
              <a:buNone/>
              <a:defRPr/>
            </a:pPr>
            <a:endParaRPr lang="en-US" sz="1100" b="0" dirty="0"/>
          </a:p>
        </p:txBody>
      </p:sp>
    </p:spTree>
    <p:extLst>
      <p:ext uri="{BB962C8B-B14F-4D97-AF65-F5344CB8AC3E}">
        <p14:creationId xmlns:p14="http://schemas.microsoft.com/office/powerpoint/2010/main" val="2408502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17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71069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675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678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11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678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6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678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16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9846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16780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900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65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bc4d373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bc4d3738d_0_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6" tIns="96636" rIns="96636" bIns="96636" anchor="t" anchorCtr="0">
            <a:noAutofit/>
          </a:bodyPr>
          <a:lstStyle/>
          <a:p>
            <a:pPr marL="0" indent="0">
              <a:buNone/>
            </a:pP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47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4C09F-69EC-CD4D-A318-82BFF864F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170" y="4443413"/>
            <a:ext cx="619105" cy="670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FEB99F2-F213-44DC-A9D0-EFF4817978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6FB000C-A2CC-4A98-8994-338EDD0AC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A62D15D-8F08-4613-A575-8BB542182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FBE2837-C114-494F-A204-DD7898FFC4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D97E3F69-F339-4A67-9A8C-06E6AF597F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B36B1CAC-7F08-4AD5-9F75-0A8797D80F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5405936-F55C-40E9-BD2E-908D280642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0E4E0477-6036-481D-BB8E-888DC80F97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FED162E3-C37D-4E5C-AEBA-1F7DF62DF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458" y="4474550"/>
            <a:ext cx="601718" cy="65353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70486" y="275487"/>
            <a:ext cx="8852491" cy="1908260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lvl="1" algn="l" defTabSz="283418">
              <a:defRPr sz="9200" b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4200" dirty="0">
                <a:solidFill>
                  <a:schemeClr val="tx1"/>
                </a:solidFill>
              </a:rPr>
              <a:t>Venture Studio Initiative Kickoff</a:t>
            </a:r>
            <a:br>
              <a:rPr lang="en-US" sz="4200" dirty="0">
                <a:solidFill>
                  <a:srgbClr val="00B0F0"/>
                </a:solidFill>
              </a:rPr>
            </a:br>
            <a:r>
              <a:rPr lang="en-US" sz="2400" dirty="0">
                <a:solidFill>
                  <a:srgbClr val="4BC7E9"/>
                </a:solidFill>
              </a:rPr>
              <a:t>7.28.22</a:t>
            </a:r>
            <a:br>
              <a:rPr lang="en-US" sz="3800" dirty="0">
                <a:solidFill>
                  <a:srgbClr val="4BC7E9"/>
                </a:solidFill>
              </a:rPr>
            </a:br>
            <a:br>
              <a:rPr lang="en-US" sz="3800" dirty="0">
                <a:solidFill>
                  <a:srgbClr val="4BC7E9"/>
                </a:solidFill>
              </a:rPr>
            </a:br>
            <a:br>
              <a:rPr lang="en-US" sz="3800" dirty="0">
                <a:solidFill>
                  <a:srgbClr val="4BC7E9"/>
                </a:solidFill>
              </a:rPr>
            </a:br>
            <a:br>
              <a:rPr lang="en-US" sz="3800" dirty="0">
                <a:solidFill>
                  <a:srgbClr val="4BC7E9"/>
                </a:solidFill>
              </a:rPr>
            </a:br>
            <a:br>
              <a:rPr lang="en-US" sz="3800" dirty="0">
                <a:solidFill>
                  <a:srgbClr val="4BC7E9"/>
                </a:solidFill>
              </a:rPr>
            </a:br>
            <a:br>
              <a:rPr lang="en-US" sz="3800" dirty="0">
                <a:solidFill>
                  <a:srgbClr val="4BC7E9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Alex Slawsby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Chief Growth Officer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A5B7523B-44EE-458E-BF01-E2F8345A1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505" y="3496241"/>
            <a:ext cx="1921360" cy="1371772"/>
          </a:xfrm>
          <a:prstGeom prst="rect">
            <a:avLst/>
          </a:prstGeom>
        </p:spPr>
      </p:pic>
      <p:pic>
        <p:nvPicPr>
          <p:cNvPr id="1026" name="Picture 2" descr="Venture Studios Illustration">
            <a:extLst>
              <a:ext uri="{FF2B5EF4-FFF2-40B4-BE49-F238E27FC236}">
                <a16:creationId xmlns:a16="http://schemas.microsoft.com/office/drawing/2014/main" id="{CC77A5C2-1E4B-5C4B-BF2F-E92C5468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70" y="1532878"/>
            <a:ext cx="2825261" cy="207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2444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A potential solution…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5C6CA-FFBE-FA83-031A-D58F8700783D}"/>
              </a:ext>
            </a:extLst>
          </p:cNvPr>
          <p:cNvSpPr txBox="1"/>
          <p:nvPr/>
        </p:nvSpPr>
        <p:spPr>
          <a:xfrm>
            <a:off x="2213945" y="742391"/>
            <a:ext cx="471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lack" panose="020B0803020203020204" pitchFamily="34" charset="0"/>
              </a:rPr>
              <a:t>Venture Studios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BB4D3B-4439-F3A0-5180-8E93FF3E0DB4}"/>
              </a:ext>
            </a:extLst>
          </p:cNvPr>
          <p:cNvSpPr txBox="1"/>
          <p:nvPr/>
        </p:nvSpPr>
        <p:spPr>
          <a:xfrm>
            <a:off x="942152" y="1513861"/>
            <a:ext cx="7259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venir Black" panose="020B0803020203020204" pitchFamily="34" charset="0"/>
              </a:rPr>
              <a:t>Organizations that exist to build startups by bringing together some combination of strategic and operational support</a:t>
            </a:r>
          </a:p>
        </p:txBody>
      </p:sp>
    </p:spTree>
    <p:extLst>
      <p:ext uri="{BB962C8B-B14F-4D97-AF65-F5344CB8AC3E}">
        <p14:creationId xmlns:p14="http://schemas.microsoft.com/office/powerpoint/2010/main" val="41989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4" name="Chart 13">
                <a:extLst>
                  <a:ext uri="{FF2B5EF4-FFF2-40B4-BE49-F238E27FC236}">
                    <a16:creationId xmlns:a16="http://schemas.microsoft.com/office/drawing/2014/main" id="{FE43F11F-6B54-0619-FFDD-D39A065F11CD}"/>
                  </a:ext>
                </a:extLst>
              </p:cNvPr>
              <p:cNvGraphicFramePr/>
              <p:nvPr/>
            </p:nvGraphicFramePr>
            <p:xfrm>
              <a:off x="2007304" y="995358"/>
              <a:ext cx="5129392" cy="32385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4" name="Chart 13">
                <a:extLst>
                  <a:ext uri="{FF2B5EF4-FFF2-40B4-BE49-F238E27FC236}">
                    <a16:creationId xmlns:a16="http://schemas.microsoft.com/office/drawing/2014/main" id="{FE43F11F-6B54-0619-FFDD-D39A065F11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7304" y="995358"/>
                <a:ext cx="5129392" cy="3238551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A potential solution…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5C6CA-FFBE-FA83-031A-D58F8700783D}"/>
              </a:ext>
            </a:extLst>
          </p:cNvPr>
          <p:cNvSpPr txBox="1"/>
          <p:nvPr/>
        </p:nvSpPr>
        <p:spPr>
          <a:xfrm>
            <a:off x="2213945" y="742391"/>
            <a:ext cx="471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venir Black" panose="020B0803020203020204" pitchFamily="34" charset="0"/>
              </a:rPr>
              <a:t>Venture Studios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BE8265-2E1B-D8BE-6896-B9438A29638A}"/>
              </a:ext>
            </a:extLst>
          </p:cNvPr>
          <p:cNvSpPr txBox="1"/>
          <p:nvPr/>
        </p:nvSpPr>
        <p:spPr>
          <a:xfrm>
            <a:off x="7136696" y="1614008"/>
            <a:ext cx="16854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venir Black" panose="020B0803020203020204" pitchFamily="34" charset="0"/>
              </a:rPr>
              <a:t>&lt;- Total active venture studios (as of January)</a:t>
            </a:r>
            <a:endParaRPr lang="en-US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E2F05E-88AD-1064-A112-5C3245BEBB2E}"/>
              </a:ext>
            </a:extLst>
          </p:cNvPr>
          <p:cNvSpPr txBox="1"/>
          <p:nvPr/>
        </p:nvSpPr>
        <p:spPr>
          <a:xfrm>
            <a:off x="2308229" y="4332231"/>
            <a:ext cx="4527543" cy="21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venir Black" panose="020B0803020203020204" pitchFamily="34" charset="0"/>
              </a:rPr>
              <a:t>Source: Enhance Ventures</a:t>
            </a:r>
            <a:endParaRPr lang="en-US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853E9D-FDB9-C35A-DA26-2CF5A0C54312}"/>
              </a:ext>
            </a:extLst>
          </p:cNvPr>
          <p:cNvSpPr txBox="1"/>
          <p:nvPr/>
        </p:nvSpPr>
        <p:spPr>
          <a:xfrm>
            <a:off x="2264569" y="1167870"/>
            <a:ext cx="4586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venir Black" panose="020B0803020203020204" pitchFamily="34" charset="0"/>
              </a:rPr>
              <a:t>Count by Launch Year</a:t>
            </a:r>
          </a:p>
        </p:txBody>
      </p:sp>
    </p:spTree>
    <p:extLst>
      <p:ext uri="{BB962C8B-B14F-4D97-AF65-F5344CB8AC3E}">
        <p14:creationId xmlns:p14="http://schemas.microsoft.com/office/powerpoint/2010/main" val="120605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But…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29293C5-268F-09C7-36C1-2EA526E06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750" y="1370200"/>
            <a:ext cx="8520600" cy="2937203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spcAft>
                <a:spcPts val="800"/>
              </a:spcAft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venir Black" panose="020B0803020203020204" pitchFamily="34" charset="0"/>
              </a:rPr>
              <a:t>Corporates vs. Corporates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venir Black" panose="020B0803020203020204" pitchFamily="34" charset="0"/>
              </a:rPr>
              <a:t>Internal Team vs. Internal Team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venir Black" panose="020B0803020203020204" pitchFamily="34" charset="0"/>
              </a:rPr>
              <a:t>Own fund vs. Own fund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venir Black" panose="020B0803020203020204" pitchFamily="34" charset="0"/>
              </a:rPr>
              <a:t>Co-invest vs. Co-invest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</a:pPr>
            <a:r>
              <a:rPr lang="en-US" sz="2000" b="1" dirty="0">
                <a:solidFill>
                  <a:srgbClr val="000000"/>
                </a:solidFill>
                <a:latin typeface="Avenir Black" panose="020B0803020203020204" pitchFamily="34" charset="0"/>
              </a:rPr>
              <a:t>Equity vs. Equity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A86B38-28A6-459C-E8BC-AF6722F341BE}"/>
              </a:ext>
            </a:extLst>
          </p:cNvPr>
          <p:cNvSpPr txBox="1"/>
          <p:nvPr/>
        </p:nvSpPr>
        <p:spPr>
          <a:xfrm>
            <a:off x="398974" y="742555"/>
            <a:ext cx="83460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venir Black" panose="020B0803020203020204" pitchFamily="34" charset="0"/>
              </a:rPr>
              <a:t>Venture Studio vs. </a:t>
            </a:r>
            <a:r>
              <a:rPr lang="en-US" sz="2400" dirty="0">
                <a:latin typeface="Avenir Black" panose="020B0803020203020204" pitchFamily="34" charset="0"/>
              </a:rPr>
              <a:t>Startup Studio vs. Venture Builder?</a:t>
            </a:r>
            <a:endParaRPr lang="en-US" sz="24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E7C768-5E16-A5C9-ED88-C59151EA9250}"/>
              </a:ext>
            </a:extLst>
          </p:cNvPr>
          <p:cNvCxnSpPr>
            <a:cxnSpLocks/>
          </p:cNvCxnSpPr>
          <p:nvPr/>
        </p:nvCxnSpPr>
        <p:spPr>
          <a:xfrm>
            <a:off x="3046498" y="1726670"/>
            <a:ext cx="146304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DB5C32-167D-B6A1-A680-2C82E8B8C7A6}"/>
              </a:ext>
            </a:extLst>
          </p:cNvPr>
          <p:cNvCxnSpPr>
            <a:cxnSpLocks/>
          </p:cNvCxnSpPr>
          <p:nvPr/>
        </p:nvCxnSpPr>
        <p:spPr>
          <a:xfrm>
            <a:off x="3353203" y="2268176"/>
            <a:ext cx="17373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3F9865-38CE-1759-243C-562BA6D277E6}"/>
              </a:ext>
            </a:extLst>
          </p:cNvPr>
          <p:cNvCxnSpPr>
            <a:cxnSpLocks/>
          </p:cNvCxnSpPr>
          <p:nvPr/>
        </p:nvCxnSpPr>
        <p:spPr>
          <a:xfrm>
            <a:off x="2886478" y="2809682"/>
            <a:ext cx="12801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DBF02F-A2FE-7F1A-49A0-993E6F4D08CD}"/>
              </a:ext>
            </a:extLst>
          </p:cNvPr>
          <p:cNvCxnSpPr>
            <a:cxnSpLocks/>
          </p:cNvCxnSpPr>
          <p:nvPr/>
        </p:nvCxnSpPr>
        <p:spPr>
          <a:xfrm>
            <a:off x="2836948" y="3351189"/>
            <a:ext cx="11887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7528F8-AF6F-BD82-44BA-532DDD63283B}"/>
              </a:ext>
            </a:extLst>
          </p:cNvPr>
          <p:cNvCxnSpPr>
            <a:cxnSpLocks/>
          </p:cNvCxnSpPr>
          <p:nvPr/>
        </p:nvCxnSpPr>
        <p:spPr>
          <a:xfrm>
            <a:off x="2505478" y="3892696"/>
            <a:ext cx="82296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4CC2B67-17B3-23C7-C899-737EA2DD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41" y="1485111"/>
            <a:ext cx="2483029" cy="194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Let’s learn…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4D050-B484-4CE0-9D86-F24A7D19651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225D00-0842-F0F3-4DDC-B01906B8B9A9}"/>
              </a:ext>
            </a:extLst>
          </p:cNvPr>
          <p:cNvGrpSpPr/>
          <p:nvPr/>
        </p:nvGrpSpPr>
        <p:grpSpPr>
          <a:xfrm>
            <a:off x="1360079" y="759012"/>
            <a:ext cx="6423842" cy="3683284"/>
            <a:chOff x="2622686" y="759012"/>
            <a:chExt cx="6423842" cy="36832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8A193-E4BA-7B84-12DC-4D96A536F31D}"/>
                </a:ext>
              </a:extLst>
            </p:cNvPr>
            <p:cNvGrpSpPr/>
            <p:nvPr/>
          </p:nvGrpSpPr>
          <p:grpSpPr>
            <a:xfrm>
              <a:off x="2622686" y="759012"/>
              <a:ext cx="2248593" cy="3683284"/>
              <a:chOff x="3644090" y="759012"/>
              <a:chExt cx="2248593" cy="368328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553593-15DD-1999-05A2-472CD95FD3F5}"/>
                  </a:ext>
                </a:extLst>
              </p:cNvPr>
              <p:cNvGrpSpPr/>
              <p:nvPr/>
            </p:nvGrpSpPr>
            <p:grpSpPr>
              <a:xfrm>
                <a:off x="3644090" y="759012"/>
                <a:ext cx="2248593" cy="2831409"/>
                <a:chOff x="3644090" y="700850"/>
                <a:chExt cx="2248593" cy="2831409"/>
              </a:xfrm>
            </p:grpSpPr>
            <p:sp>
              <p:nvSpPr>
                <p:cNvPr id="22" name="Text Placeholder 2">
                  <a:extLst>
                    <a:ext uri="{FF2B5EF4-FFF2-40B4-BE49-F238E27FC236}">
                      <a16:creationId xmlns:a16="http://schemas.microsoft.com/office/drawing/2014/main" id="{FD8F3D11-B248-EA19-114B-F9D6A29DE1A1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644090" y="2639737"/>
                  <a:ext cx="2248593" cy="8925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429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800"/>
                    <a:buFont typeface="Arial"/>
                    <a:buChar char="●"/>
                    <a:defRPr sz="18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L="914400" marR="0" lvl="1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L="1371600" marR="0" lvl="2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L="1828800" marR="0" lvl="3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●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L="2286000" marR="0" lvl="4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L="2743200" marR="0" lvl="5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L="3200400" marR="0" lvl="6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●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L="3657600" marR="0" lvl="7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L="4114800" marR="0" lvl="8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114300" indent="0" algn="ctr">
                    <a:lnSpc>
                      <a:spcPct val="100000"/>
                    </a:lnSpc>
                    <a:buSzPct val="125000"/>
                    <a:buFont typeface="Arial"/>
                    <a:buNone/>
                  </a:pPr>
                  <a:r>
                    <a:rPr lang="en-US" b="1" dirty="0">
                      <a:solidFill>
                        <a:srgbClr val="000000"/>
                      </a:solidFill>
                      <a:latin typeface="Avenir Black" panose="020B0803020203020204" pitchFamily="34" charset="0"/>
                    </a:rPr>
                    <a:t>Bryan Smith</a:t>
                  </a:r>
                </a:p>
                <a:p>
                  <a:pPr marL="114300" indent="0" algn="ctr">
                    <a:lnSpc>
                      <a:spcPct val="100000"/>
                    </a:lnSpc>
                    <a:buSzPct val="125000"/>
                    <a:buFont typeface="Arial"/>
                    <a:buNone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Black" panose="020B0803020203020204" pitchFamily="34" charset="0"/>
                      <a:cs typeface="Arial"/>
                      <a:sym typeface="Arial"/>
                    </a:rPr>
                    <a:t>Director of Product,</a:t>
                  </a:r>
                </a:p>
                <a:p>
                  <a:pPr marL="114300" indent="0" algn="ctr">
                    <a:lnSpc>
                      <a:spcPct val="100000"/>
                    </a:lnSpc>
                    <a:buSzPct val="125000"/>
                    <a:buFont typeface="Arial"/>
                    <a:buNone/>
                  </a:pPr>
                  <a:r>
                    <a:rPr lang="en-US" sz="1400" b="1" dirty="0">
                      <a:solidFill>
                        <a:srgbClr val="000000"/>
                      </a:solidFill>
                      <a:latin typeface="Avenir Black" panose="020B0803020203020204" pitchFamily="34" charset="0"/>
                    </a:rPr>
                    <a:t>Mobility Solutions</a:t>
                  </a:r>
                  <a:endParaRPr lang="en-US" b="1" dirty="0">
                    <a:solidFill>
                      <a:srgbClr val="000000"/>
                    </a:solidFill>
                    <a:latin typeface="Avenir Black" panose="020B0803020203020204" pitchFamily="34" charset="0"/>
                  </a:endParaRPr>
                </a:p>
              </p:txBody>
            </p:sp>
            <p:pic>
              <p:nvPicPr>
                <p:cNvPr id="23" name="Picture 2" descr="Profile photo of Bryan Smith">
                  <a:extLst>
                    <a:ext uri="{FF2B5EF4-FFF2-40B4-BE49-F238E27FC236}">
                      <a16:creationId xmlns:a16="http://schemas.microsoft.com/office/drawing/2014/main" id="{5121477F-9797-C60D-CAEB-959FDAC501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0478" y="700850"/>
                  <a:ext cx="1855819" cy="1855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7" name="Picture 6" descr="Bridgestone India enters two-wheeler tyre segment with its 'NEURUN' range">
                <a:extLst>
                  <a:ext uri="{FF2B5EF4-FFF2-40B4-BE49-F238E27FC236}">
                    <a16:creationId xmlns:a16="http://schemas.microsoft.com/office/drawing/2014/main" id="{B9881ABE-016C-695F-55F3-B08961ABFF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6696" y="3673489"/>
                <a:ext cx="1103380" cy="768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1809FF9-179E-338A-63C6-15E00ED28839}"/>
                </a:ext>
              </a:extLst>
            </p:cNvPr>
            <p:cNvGrpSpPr/>
            <p:nvPr/>
          </p:nvGrpSpPr>
          <p:grpSpPr>
            <a:xfrm>
              <a:off x="6067419" y="759012"/>
              <a:ext cx="2979109" cy="3637419"/>
              <a:chOff x="6067419" y="759012"/>
              <a:chExt cx="2979109" cy="363741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C4389C1-4BAE-D943-F86D-251882C5C8A0}"/>
                  </a:ext>
                </a:extLst>
              </p:cNvPr>
              <p:cNvGrpSpPr/>
              <p:nvPr/>
            </p:nvGrpSpPr>
            <p:grpSpPr>
              <a:xfrm>
                <a:off x="6067419" y="759012"/>
                <a:ext cx="2979109" cy="2831409"/>
                <a:chOff x="6067419" y="700850"/>
                <a:chExt cx="2979109" cy="2831409"/>
              </a:xfrm>
            </p:grpSpPr>
            <p:pic>
              <p:nvPicPr>
                <p:cNvPr id="25" name="Picture 4" descr="Profile photo of Brent Cross">
                  <a:extLst>
                    <a:ext uri="{FF2B5EF4-FFF2-40B4-BE49-F238E27FC236}">
                      <a16:creationId xmlns:a16="http://schemas.microsoft.com/office/drawing/2014/main" id="{F8C1BDB4-4731-59D0-21F8-A48C77FFB3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29065" y="700850"/>
                  <a:ext cx="1855819" cy="1855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Text Placeholder 2">
                  <a:extLst>
                    <a:ext uri="{FF2B5EF4-FFF2-40B4-BE49-F238E27FC236}">
                      <a16:creationId xmlns:a16="http://schemas.microsoft.com/office/drawing/2014/main" id="{27759B8D-4632-57B2-8AFE-7184E4AA302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067419" y="2639737"/>
                  <a:ext cx="2979109" cy="8925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L="457200" marR="0" lvl="0" indent="-3429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800"/>
                    <a:buFont typeface="Arial"/>
                    <a:buChar char="●"/>
                    <a:defRPr sz="18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L="914400" marR="0" lvl="1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L="1371600" marR="0" lvl="2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L="1828800" marR="0" lvl="3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●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L="2286000" marR="0" lvl="4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L="2743200" marR="0" lvl="5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L="3200400" marR="0" lvl="6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●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L="3657600" marR="0" lvl="7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○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L="4114800" marR="0" lvl="8" indent="-317500" algn="l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2"/>
                    </a:buClr>
                    <a:buSzPts val="1400"/>
                    <a:buFont typeface="Arial"/>
                    <a:buChar char="■"/>
                    <a:defRPr sz="1400" b="0" i="0" u="none" strike="noStrike" cap="none">
                      <a:solidFill>
                        <a:schemeClr val="dk2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114300" indent="0" algn="ctr">
                    <a:lnSpc>
                      <a:spcPct val="100000"/>
                    </a:lnSpc>
                    <a:buSzPct val="125000"/>
                    <a:buFont typeface="Arial"/>
                    <a:buNone/>
                  </a:pPr>
                  <a:r>
                    <a:rPr lang="en-US" b="1" dirty="0">
                      <a:solidFill>
                        <a:srgbClr val="000000"/>
                      </a:solidFill>
                      <a:latin typeface="Avenir Black" panose="020B0803020203020204" pitchFamily="34" charset="0"/>
                    </a:rPr>
                    <a:t>Brent Cross</a:t>
                  </a:r>
                </a:p>
                <a:p>
                  <a:pPr marL="114300" indent="0" algn="ctr">
                    <a:lnSpc>
                      <a:spcPct val="100000"/>
                    </a:lnSpc>
                    <a:buSzPct val="125000"/>
                    <a:buFont typeface="Arial"/>
                    <a:buNone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venir Black" panose="020B0803020203020204" pitchFamily="34" charset="0"/>
                      <a:cs typeface="Arial"/>
                      <a:sym typeface="Arial"/>
                    </a:rPr>
                    <a:t>Director of Transformational Innovation &amp; Commercialization</a:t>
                  </a:r>
                  <a:endParaRPr lang="en-US" b="1" dirty="0">
                    <a:solidFill>
                      <a:srgbClr val="000000"/>
                    </a:solidFill>
                    <a:latin typeface="Avenir Black" panose="020B0803020203020204" pitchFamily="34" charset="0"/>
                  </a:endParaRPr>
                </a:p>
              </p:txBody>
            </p:sp>
          </p:grpSp>
          <p:pic>
            <p:nvPicPr>
              <p:cNvPr id="28" name="Picture 8" descr="OSF Ventures Backing Company Focused on Precision Medicine">
                <a:extLst>
                  <a:ext uri="{FF2B5EF4-FFF2-40B4-BE49-F238E27FC236}">
                    <a16:creationId xmlns:a16="http://schemas.microsoft.com/office/drawing/2014/main" id="{946B03E1-A465-A80F-855E-CA3A4563CD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9101" y="3719353"/>
                <a:ext cx="1575745" cy="677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1733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What’s next…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7DEE05-43E5-4144-BC61-B710B3273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9378"/>
            <a:ext cx="5660475" cy="4182221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b="1" dirty="0">
                <a:solidFill>
                  <a:schemeClr val="tx1"/>
                </a:solidFill>
                <a:latin typeface="Avenir Black" panose="020B0803020203020204" pitchFamily="34" charset="0"/>
              </a:rPr>
              <a:t>Profiles of Enhance Ventures, Highline Beta, Pioneer Square Labs, Rainmaking and U+ with others to come</a:t>
            </a:r>
            <a:endParaRPr lang="en-US" b="1" noProof="0" dirty="0">
              <a:solidFill>
                <a:schemeClr val="tx1"/>
              </a:solidFill>
              <a:latin typeface="Avenir Black" panose="020B0803020203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b="1" dirty="0">
                <a:solidFill>
                  <a:schemeClr val="tx1"/>
                </a:solidFill>
                <a:latin typeface="Avenir Black" panose="020B0803020203020204" pitchFamily="34" charset="0"/>
              </a:rPr>
              <a:t>Case studies and thought leadership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b="1" dirty="0">
                <a:solidFill>
                  <a:schemeClr val="tx1"/>
                </a:solidFill>
                <a:latin typeface="Avenir Black" panose="020B0803020203020204" pitchFamily="34" charset="0"/>
              </a:rPr>
              <a:t>Panels of Venture Builder and Venture Studio leaders (September+)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b="1" dirty="0">
                <a:solidFill>
                  <a:schemeClr val="tx1"/>
                </a:solidFill>
                <a:latin typeface="Avenir Black" panose="020B0803020203020204" pitchFamily="34" charset="0"/>
              </a:rPr>
              <a:t>Deep-dive webcasts with individual Venture Builders and Venture Studios (October+)</a:t>
            </a:r>
          </a:p>
          <a:p>
            <a:pPr marL="228600" indent="-2286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  <a:tabLst>
                <a:tab pos="517525" algn="l"/>
              </a:tabLst>
            </a:pPr>
            <a:r>
              <a:rPr lang="en-US" b="1" dirty="0">
                <a:solidFill>
                  <a:schemeClr val="tx1"/>
                </a:solidFill>
                <a:latin typeface="Avenir Black" panose="020B0803020203020204" pitchFamily="34" charset="0"/>
              </a:rPr>
              <a:t>Sessions at Impact Silicon Valley         (November 2 – 3)</a:t>
            </a:r>
            <a:endParaRPr lang="en-US" b="1" dirty="0">
              <a:solidFill>
                <a:srgbClr val="000000"/>
              </a:solidFill>
              <a:latin typeface="Avenir Roman" panose="02000503020000020003" pitchFamily="2" charset="0"/>
            </a:endParaRPr>
          </a:p>
        </p:txBody>
      </p:sp>
      <p:pic>
        <p:nvPicPr>
          <p:cNvPr id="6" name="Picture 2" descr="Venture Studios Illustration">
            <a:extLst>
              <a:ext uri="{FF2B5EF4-FFF2-40B4-BE49-F238E27FC236}">
                <a16:creationId xmlns:a16="http://schemas.microsoft.com/office/drawing/2014/main" id="{E70CA94C-3DE2-7307-A0A1-2C2FC22C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45" y="589806"/>
            <a:ext cx="2825261" cy="207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A5F956C-DE87-6C32-71A2-24B2CFE9B22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</p:spTree>
    <p:extLst>
      <p:ext uri="{BB962C8B-B14F-4D97-AF65-F5344CB8AC3E}">
        <p14:creationId xmlns:p14="http://schemas.microsoft.com/office/powerpoint/2010/main" val="34709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84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Thanks!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97DEE05-43E5-4144-BC61-B710B3273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9378"/>
            <a:ext cx="7975500" cy="3919275"/>
          </a:xfrm>
        </p:spPr>
        <p:txBody>
          <a:bodyPr>
            <a:noAutofit/>
          </a:bodyPr>
          <a:lstStyle/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lack" panose="020B0803020203020204" pitchFamily="34" charset="0"/>
                <a:sym typeface="Arial"/>
              </a:rPr>
              <a:t>Contact</a:t>
            </a: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lack" panose="020B0803020203020204" pitchFamily="34" charset="0"/>
                <a:sym typeface="Arial"/>
              </a:rPr>
              <a:t> us…</a:t>
            </a: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lang="en-US" sz="2200" b="1" baseline="0" dirty="0">
                <a:solidFill>
                  <a:srgbClr val="000000"/>
                </a:solidFill>
                <a:latin typeface="Avenir Roman" panose="02000503020000020003" pitchFamily="2" charset="0"/>
              </a:rPr>
              <a:t>	</a:t>
            </a:r>
            <a:r>
              <a:rPr lang="en-US" sz="2200" b="1" baseline="0" dirty="0">
                <a:solidFill>
                  <a:srgbClr val="4BC7E9"/>
                </a:solidFill>
                <a:latin typeface="Avenir Black" panose="020B0803020203020204" pitchFamily="34" charset="0"/>
              </a:rPr>
              <a:t>alex@innovationleader.com</a:t>
            </a: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kumimoji="0" lang="en-US" sz="2200" b="1" i="0" u="none" strike="noStrike" kern="0" cap="none" spc="0" normalizeH="0" noProof="0" dirty="0">
                <a:ln>
                  <a:noFill/>
                </a:ln>
                <a:solidFill>
                  <a:srgbClr val="4BC7E9"/>
                </a:solidFill>
                <a:effectLst/>
                <a:uLnTx/>
                <a:uFillTx/>
                <a:latin typeface="Avenir Black" panose="020B0803020203020204" pitchFamily="34" charset="0"/>
                <a:sym typeface="Arial"/>
              </a:rPr>
              <a:t>	</a:t>
            </a:r>
            <a:r>
              <a:rPr lang="en-US" sz="2200" b="1" dirty="0">
                <a:solidFill>
                  <a:srgbClr val="4BC7E9"/>
                </a:solidFill>
                <a:latin typeface="Avenir Black" panose="020B0803020203020204" pitchFamily="34" charset="0"/>
              </a:rPr>
              <a:t>bryansmith@bfusa.com</a:t>
            </a: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lang="en-US" sz="2200" b="1" dirty="0">
                <a:solidFill>
                  <a:srgbClr val="4BC7E9"/>
                </a:solidFill>
                <a:latin typeface="Avenir Black" panose="020B0803020203020204" pitchFamily="34" charset="0"/>
              </a:rPr>
              <a:t>	brent.s.cross@osfhealthcare.org</a:t>
            </a:r>
            <a:endParaRPr kumimoji="0" lang="en-US" sz="2200" b="1" i="0" strike="noStrike" kern="0" cap="none" spc="0" normalizeH="0" noProof="0" dirty="0">
              <a:ln>
                <a:noFill/>
              </a:ln>
              <a:solidFill>
                <a:srgbClr val="4BC7E9"/>
              </a:solidFill>
              <a:effectLst/>
              <a:uLnTx/>
              <a:uFillTx/>
              <a:latin typeface="Avenir Black" panose="020B0803020203020204" pitchFamily="34" charset="0"/>
              <a:sym typeface="Arial"/>
            </a:endParaRP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endParaRPr kumimoji="0" lang="en-US" sz="22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Black" panose="020B0803020203020204" pitchFamily="34" charset="0"/>
              <a:sym typeface="Arial"/>
            </a:endParaRP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lack" panose="020B0803020203020204" pitchFamily="34" charset="0"/>
                <a:sym typeface="Arial"/>
              </a:rPr>
              <a:t>Check out the content at…</a:t>
            </a:r>
          </a:p>
          <a:p>
            <a:pPr marL="114300" indent="0">
              <a:spcBef>
                <a:spcPts val="400"/>
              </a:spcBef>
              <a:spcAft>
                <a:spcPts val="400"/>
              </a:spcAft>
              <a:buSzPct val="150000"/>
              <a:buNone/>
            </a:pPr>
            <a:r>
              <a:rPr lang="en-US" sz="2200" b="1" dirty="0">
                <a:solidFill>
                  <a:srgbClr val="000000"/>
                </a:solidFill>
                <a:latin typeface="Avenir Black" panose="020B0803020203020204" pitchFamily="34" charset="0"/>
              </a:rPr>
              <a:t>	</a:t>
            </a:r>
            <a:r>
              <a:rPr lang="en-US" sz="2200" b="1" dirty="0">
                <a:solidFill>
                  <a:srgbClr val="4BC7E9"/>
                </a:solidFill>
                <a:latin typeface="Avenir Black" panose="020B0803020203020204" pitchFamily="34" charset="0"/>
              </a:rPr>
              <a:t>innovationleader.com/</a:t>
            </a:r>
            <a:r>
              <a:rPr lang="en-US" sz="2200" b="1" dirty="0" err="1">
                <a:solidFill>
                  <a:srgbClr val="4BC7E9"/>
                </a:solidFill>
                <a:latin typeface="Avenir Black" panose="020B0803020203020204" pitchFamily="34" charset="0"/>
              </a:rPr>
              <a:t>venturestudios</a:t>
            </a:r>
            <a:endParaRPr lang="en-US" sz="2200" b="1" dirty="0">
              <a:solidFill>
                <a:srgbClr val="4BC7E9"/>
              </a:solidFill>
              <a:latin typeface="Avenir Black" panose="020B0803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69A53-2ED1-81BE-389C-8570AD49391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</p:spTree>
    <p:extLst>
      <p:ext uri="{BB962C8B-B14F-4D97-AF65-F5344CB8AC3E}">
        <p14:creationId xmlns:p14="http://schemas.microsoft.com/office/powerpoint/2010/main" val="8157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Introductions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4D050-B484-4CE0-9D86-F24A7D19651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839647-E859-4FAE-0E2F-56E88AF0C342}"/>
              </a:ext>
            </a:extLst>
          </p:cNvPr>
          <p:cNvGrpSpPr/>
          <p:nvPr/>
        </p:nvGrpSpPr>
        <p:grpSpPr>
          <a:xfrm>
            <a:off x="3644090" y="759012"/>
            <a:ext cx="2248593" cy="3683284"/>
            <a:chOff x="3644090" y="759012"/>
            <a:chExt cx="2248593" cy="368328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3E47979-1E69-31DB-68D3-767AA2D8A80C}"/>
                </a:ext>
              </a:extLst>
            </p:cNvPr>
            <p:cNvGrpSpPr/>
            <p:nvPr/>
          </p:nvGrpSpPr>
          <p:grpSpPr>
            <a:xfrm>
              <a:off x="3644090" y="759012"/>
              <a:ext cx="2248593" cy="2831409"/>
              <a:chOff x="3644090" y="700850"/>
              <a:chExt cx="2248593" cy="2831409"/>
            </a:xfrm>
          </p:grpSpPr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0BD2A23C-B188-A83F-0EF1-C7A28E0CC5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4090" y="2639737"/>
                <a:ext cx="2248593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venir Black" panose="020B0803020203020204" pitchFamily="34" charset="0"/>
                  </a:rPr>
                  <a:t>Bryan Smith</a:t>
                </a:r>
              </a:p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lack" panose="020B0803020203020204" pitchFamily="34" charset="0"/>
                    <a:cs typeface="Arial"/>
                    <a:sym typeface="Arial"/>
                  </a:rPr>
                  <a:t>Director of Product,</a:t>
                </a:r>
              </a:p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lang="en-US" sz="1400" b="1" dirty="0">
                    <a:solidFill>
                      <a:srgbClr val="000000"/>
                    </a:solidFill>
                    <a:latin typeface="Avenir Black" panose="020B0803020203020204" pitchFamily="34" charset="0"/>
                  </a:rPr>
                  <a:t>Mobility Solutions</a:t>
                </a:r>
                <a:endParaRPr lang="en-US" b="1" dirty="0">
                  <a:solidFill>
                    <a:srgbClr val="000000"/>
                  </a:solidFill>
                  <a:latin typeface="Avenir Black" panose="020B0803020203020204" pitchFamily="34" charset="0"/>
                </a:endParaRPr>
              </a:p>
            </p:txBody>
          </p:sp>
          <p:pic>
            <p:nvPicPr>
              <p:cNvPr id="2050" name="Picture 2" descr="Profile photo of Bryan Smith">
                <a:extLst>
                  <a:ext uri="{FF2B5EF4-FFF2-40B4-BE49-F238E27FC236}">
                    <a16:creationId xmlns:a16="http://schemas.microsoft.com/office/drawing/2014/main" id="{5F29A9E1-301C-CBA2-EC65-C87115C467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478" y="700850"/>
                <a:ext cx="1855819" cy="18558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054" name="Picture 6" descr="Bridgestone India enters two-wheeler tyre segment with its 'NEURUN' range">
              <a:extLst>
                <a:ext uri="{FF2B5EF4-FFF2-40B4-BE49-F238E27FC236}">
                  <a16:creationId xmlns:a16="http://schemas.microsoft.com/office/drawing/2014/main" id="{6060AEC3-2128-CB52-1D7E-8BF06A0BB5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696" y="3673489"/>
              <a:ext cx="1103380" cy="768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A58542-0874-7759-A3E8-FA3DE66374B9}"/>
              </a:ext>
            </a:extLst>
          </p:cNvPr>
          <p:cNvGrpSpPr/>
          <p:nvPr/>
        </p:nvGrpSpPr>
        <p:grpSpPr>
          <a:xfrm>
            <a:off x="6067419" y="759012"/>
            <a:ext cx="2979109" cy="3637419"/>
            <a:chOff x="6067419" y="759012"/>
            <a:chExt cx="2979109" cy="36374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0C6B156-5C98-10EC-5414-23DE3231FCF1}"/>
                </a:ext>
              </a:extLst>
            </p:cNvPr>
            <p:cNvGrpSpPr/>
            <p:nvPr/>
          </p:nvGrpSpPr>
          <p:grpSpPr>
            <a:xfrm>
              <a:off x="6067419" y="759012"/>
              <a:ext cx="2979109" cy="2831409"/>
              <a:chOff x="6067419" y="700850"/>
              <a:chExt cx="2979109" cy="2831409"/>
            </a:xfrm>
          </p:grpSpPr>
          <p:pic>
            <p:nvPicPr>
              <p:cNvPr id="2052" name="Picture 4" descr="Profile photo of Brent Cross">
                <a:extLst>
                  <a:ext uri="{FF2B5EF4-FFF2-40B4-BE49-F238E27FC236}">
                    <a16:creationId xmlns:a16="http://schemas.microsoft.com/office/drawing/2014/main" id="{BB687948-D9E0-43CF-5303-2CB6D7C917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065" y="700850"/>
                <a:ext cx="1855819" cy="185581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 Placeholder 2">
                <a:extLst>
                  <a:ext uri="{FF2B5EF4-FFF2-40B4-BE49-F238E27FC236}">
                    <a16:creationId xmlns:a16="http://schemas.microsoft.com/office/drawing/2014/main" id="{FB90CB8C-A189-080F-F11F-4606D88F06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67419" y="2639737"/>
                <a:ext cx="2979109" cy="892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venir Black" panose="020B0803020203020204" pitchFamily="34" charset="0"/>
                  </a:rPr>
                  <a:t>Brent Cross</a:t>
                </a:r>
              </a:p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lack" panose="020B0803020203020204" pitchFamily="34" charset="0"/>
                    <a:cs typeface="Arial"/>
                    <a:sym typeface="Arial"/>
                  </a:rPr>
                  <a:t>Director of Transformational Innovation &amp; Commercialization</a:t>
                </a:r>
                <a:endParaRPr lang="en-US" b="1" dirty="0">
                  <a:solidFill>
                    <a:srgbClr val="000000"/>
                  </a:solidFill>
                  <a:latin typeface="Avenir Black" panose="020B0803020203020204" pitchFamily="34" charset="0"/>
                </a:endParaRPr>
              </a:p>
            </p:txBody>
          </p:sp>
        </p:grpSp>
        <p:pic>
          <p:nvPicPr>
            <p:cNvPr id="2056" name="Picture 8" descr="OSF Ventures Backing Company Focused on Precision Medicine">
              <a:extLst>
                <a:ext uri="{FF2B5EF4-FFF2-40B4-BE49-F238E27FC236}">
                  <a16:creationId xmlns:a16="http://schemas.microsoft.com/office/drawing/2014/main" id="{D6050B99-B410-71A2-7996-48F9C25D7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9101" y="3719353"/>
              <a:ext cx="1575745" cy="677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1C71449-2BFF-36B9-20E0-846D2DE96FD9}"/>
              </a:ext>
            </a:extLst>
          </p:cNvPr>
          <p:cNvGrpSpPr/>
          <p:nvPr/>
        </p:nvGrpSpPr>
        <p:grpSpPr>
          <a:xfrm>
            <a:off x="659117" y="759708"/>
            <a:ext cx="2248593" cy="3527458"/>
            <a:chOff x="659117" y="759708"/>
            <a:chExt cx="2248593" cy="352745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259C0D8-519A-E4EA-8024-576A46D197E9}"/>
                </a:ext>
              </a:extLst>
            </p:cNvPr>
            <p:cNvGrpSpPr/>
            <p:nvPr/>
          </p:nvGrpSpPr>
          <p:grpSpPr>
            <a:xfrm>
              <a:off x="659117" y="759708"/>
              <a:ext cx="2248593" cy="2615269"/>
              <a:chOff x="659117" y="701546"/>
              <a:chExt cx="2248593" cy="2615269"/>
            </a:xfrm>
          </p:grpSpPr>
          <p:sp>
            <p:nvSpPr>
              <p:cNvPr id="11" name="Text Placeholder 2">
                <a:extLst>
                  <a:ext uri="{FF2B5EF4-FFF2-40B4-BE49-F238E27FC236}">
                    <a16:creationId xmlns:a16="http://schemas.microsoft.com/office/drawing/2014/main" id="{8E6912ED-95AC-4437-B9DE-977794158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117" y="2639737"/>
                <a:ext cx="2248593" cy="6770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lang="en-US" b="1" dirty="0">
                    <a:solidFill>
                      <a:srgbClr val="000000"/>
                    </a:solidFill>
                    <a:latin typeface="Avenir Black" panose="020B0803020203020204" pitchFamily="34" charset="0"/>
                  </a:rPr>
                  <a:t>Alex Slawsby</a:t>
                </a:r>
              </a:p>
              <a:p>
                <a:pPr marL="114300" indent="0" algn="ctr">
                  <a:lnSpc>
                    <a:spcPct val="100000"/>
                  </a:lnSpc>
                  <a:buSzPct val="125000"/>
                  <a:buFont typeface="Arial"/>
                  <a:buNone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venir Black" panose="020B0803020203020204" pitchFamily="34" charset="0"/>
                    <a:cs typeface="Arial"/>
                    <a:sym typeface="Arial"/>
                  </a:rPr>
                  <a:t>Chief Growth Officer</a:t>
                </a:r>
                <a:endParaRPr lang="en-US" b="1" dirty="0">
                  <a:solidFill>
                    <a:srgbClr val="000000"/>
                  </a:solidFill>
                  <a:latin typeface="Avenir Black" panose="020B0803020203020204" pitchFamily="34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DA7A2BE2-8D6F-DF49-968B-C65761ACAD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9117" y="701546"/>
                <a:ext cx="2248593" cy="18592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2058" name="Picture 10" descr="InnoLead">
              <a:extLst>
                <a:ext uri="{FF2B5EF4-FFF2-40B4-BE49-F238E27FC236}">
                  <a16:creationId xmlns:a16="http://schemas.microsoft.com/office/drawing/2014/main" id="{D2ADAF6F-44EE-6A2A-CD66-A1D9FF464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325" y="3828618"/>
              <a:ext cx="1680176" cy="458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931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90849-828B-4ABF-B165-6BF8BC70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1214"/>
            <a:ext cx="8520600" cy="4182221"/>
          </a:xfrm>
        </p:spPr>
        <p:txBody>
          <a:bodyPr>
            <a:noAutofit/>
          </a:bodyPr>
          <a:lstStyle/>
          <a:p>
            <a:pPr>
              <a:spcBef>
                <a:spcPts val="7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lack" panose="020B0803020203020204" pitchFamily="34" charset="0"/>
              </a:rPr>
              <a:t>Introduce the Initiative’s “Why, How, What”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lack" panose="020B0803020203020204" pitchFamily="34" charset="0"/>
              </a:rPr>
              <a:t>Learn from Bryan and Brent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lack" panose="020B0803020203020204" pitchFamily="34" charset="0"/>
              </a:rPr>
              <a:t>Share what’s next</a:t>
            </a:r>
          </a:p>
          <a:p>
            <a:pPr>
              <a:spcBef>
                <a:spcPts val="700"/>
              </a:spcBef>
              <a:spcAft>
                <a:spcPts val="8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venir Black" panose="020B0803020203020204" pitchFamily="34" charset="0"/>
              </a:rPr>
              <a:t>Make sure you’re involved throughout!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C693E-37C2-B797-7C2B-AABC52B2BCB1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</p:spTree>
    <p:extLst>
      <p:ext uri="{BB962C8B-B14F-4D97-AF65-F5344CB8AC3E}">
        <p14:creationId xmlns:p14="http://schemas.microsoft.com/office/powerpoint/2010/main" val="247101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The imperative…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C693E-37C2-B797-7C2B-AABC52B2BCB1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pic>
        <p:nvPicPr>
          <p:cNvPr id="6146" name="Picture 2" descr="Free vector graphics of Sapling">
            <a:extLst>
              <a:ext uri="{FF2B5EF4-FFF2-40B4-BE49-F238E27FC236}">
                <a16:creationId xmlns:a16="http://schemas.microsoft.com/office/drawing/2014/main" id="{75568462-94BE-C2DA-E75F-B464C512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5"/>
          <a:stretch/>
        </p:blipFill>
        <p:spPr bwMode="auto">
          <a:xfrm>
            <a:off x="979517" y="565200"/>
            <a:ext cx="1853879" cy="4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vector graphics of Sapling">
            <a:extLst>
              <a:ext uri="{FF2B5EF4-FFF2-40B4-BE49-F238E27FC236}">
                <a16:creationId xmlns:a16="http://schemas.microsoft.com/office/drawing/2014/main" id="{A8BDD2AB-5437-43BF-7127-C4AF7800F7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7" r="43967"/>
          <a:stretch/>
        </p:blipFill>
        <p:spPr bwMode="auto">
          <a:xfrm>
            <a:off x="3023681" y="565200"/>
            <a:ext cx="2003899" cy="4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vector graphics of Sapling">
            <a:extLst>
              <a:ext uri="{FF2B5EF4-FFF2-40B4-BE49-F238E27FC236}">
                <a16:creationId xmlns:a16="http://schemas.microsoft.com/office/drawing/2014/main" id="{3C3720CE-BA6E-570B-B3EB-A7623F26F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9"/>
          <a:stretch/>
        </p:blipFill>
        <p:spPr bwMode="auto">
          <a:xfrm>
            <a:off x="5217864" y="565200"/>
            <a:ext cx="2946619" cy="4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The requirement…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C693E-37C2-B797-7C2B-AABC52B2BCB1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E99EBE-E119-1B1A-7B03-A1E6330C62B4}"/>
              </a:ext>
            </a:extLst>
          </p:cNvPr>
          <p:cNvGrpSpPr/>
          <p:nvPr/>
        </p:nvGrpSpPr>
        <p:grpSpPr>
          <a:xfrm>
            <a:off x="523267" y="683019"/>
            <a:ext cx="1566153" cy="1334318"/>
            <a:chOff x="523267" y="683019"/>
            <a:chExt cx="1566153" cy="133431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E6DCC0A-7D4A-2DE8-EE12-98D94BD623BF}"/>
                </a:ext>
              </a:extLst>
            </p:cNvPr>
            <p:cNvSpPr/>
            <p:nvPr/>
          </p:nvSpPr>
          <p:spPr>
            <a:xfrm>
              <a:off x="1077743" y="1560137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C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7B62E8-22F3-083F-2561-A1465B556C6B}"/>
                </a:ext>
              </a:extLst>
            </p:cNvPr>
            <p:cNvSpPr txBox="1"/>
            <p:nvPr/>
          </p:nvSpPr>
          <p:spPr>
            <a:xfrm>
              <a:off x="523267" y="683019"/>
              <a:ext cx="1566153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50000"/>
                    </a:schemeClr>
                  </a:solidFill>
                  <a:latin typeface="Avenir Black" panose="020B0803020203020204" pitchFamily="34" charset="0"/>
                </a:rPr>
                <a:t>Core</a:t>
              </a:r>
            </a:p>
            <a:p>
              <a:pPr algn="ctr"/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Avenir Roman" panose="020B0503020203020204" pitchFamily="34" charset="0"/>
                </a:rPr>
                <a:t>Existing Customers + Existing Offerings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02D541-F4A8-9166-5317-86BA1696C8AF}"/>
              </a:ext>
            </a:extLst>
          </p:cNvPr>
          <p:cNvGrpSpPr/>
          <p:nvPr/>
        </p:nvGrpSpPr>
        <p:grpSpPr>
          <a:xfrm>
            <a:off x="2925998" y="683019"/>
            <a:ext cx="1707206" cy="1334318"/>
            <a:chOff x="2925998" y="683019"/>
            <a:chExt cx="1707206" cy="133431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91CAD-8897-CB0F-4F8A-C72BE92A22AD}"/>
                </a:ext>
              </a:extLst>
            </p:cNvPr>
            <p:cNvSpPr/>
            <p:nvPr/>
          </p:nvSpPr>
          <p:spPr>
            <a:xfrm>
              <a:off x="3551001" y="1560137"/>
              <a:ext cx="457200" cy="4572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081E427-761A-9485-ACF3-459F5EF17626}"/>
                </a:ext>
              </a:extLst>
            </p:cNvPr>
            <p:cNvSpPr txBox="1"/>
            <p:nvPr/>
          </p:nvSpPr>
          <p:spPr>
            <a:xfrm>
              <a:off x="2925998" y="683019"/>
              <a:ext cx="170720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9900"/>
                  </a:solidFill>
                  <a:latin typeface="Avenir Black" panose="020B0803020203020204" pitchFamily="34" charset="0"/>
                </a:rPr>
                <a:t>Adjacent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New Customers </a:t>
              </a:r>
              <a:r>
                <a:rPr kumimoji="0" lang="en-US" sz="1100" b="1" i="0" u="sng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or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    New Offerings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E4A01E-FEEE-CEEE-590E-B7029F844DC9}"/>
              </a:ext>
            </a:extLst>
          </p:cNvPr>
          <p:cNvGrpSpPr/>
          <p:nvPr/>
        </p:nvGrpSpPr>
        <p:grpSpPr>
          <a:xfrm>
            <a:off x="5469782" y="683019"/>
            <a:ext cx="3150951" cy="1334318"/>
            <a:chOff x="5469782" y="683019"/>
            <a:chExt cx="3150951" cy="133431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65A6287-5E05-0702-52C3-96F45EAE1661}"/>
                </a:ext>
              </a:extLst>
            </p:cNvPr>
            <p:cNvSpPr/>
            <p:nvPr/>
          </p:nvSpPr>
          <p:spPr>
            <a:xfrm>
              <a:off x="6816657" y="1560137"/>
              <a:ext cx="457200" cy="457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A7920B-3053-B54D-66B2-A9DFF786E8B6}"/>
                </a:ext>
              </a:extLst>
            </p:cNvPr>
            <p:cNvSpPr txBox="1"/>
            <p:nvPr/>
          </p:nvSpPr>
          <p:spPr>
            <a:xfrm>
              <a:off x="5469782" y="683019"/>
              <a:ext cx="3150951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00B050"/>
                  </a:solidFill>
                  <a:latin typeface="Avenir Black" panose="020B0803020203020204" pitchFamily="34" charset="0"/>
                </a:rPr>
                <a:t>Transformational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New Customers </a:t>
              </a:r>
              <a:r>
                <a:rPr kumimoji="0" lang="en-US" sz="1100" b="1" i="0" u="sng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and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 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venir Roman" panose="020B0503020203020204" pitchFamily="34" charset="0"/>
                  <a:cs typeface="Arial"/>
                  <a:sym typeface="Arial"/>
                </a:rPr>
                <a:t>New Offerings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450CE0-8792-7ED5-B780-7C95EE4FDA7D}"/>
              </a:ext>
            </a:extLst>
          </p:cNvPr>
          <p:cNvGrpSpPr/>
          <p:nvPr/>
        </p:nvGrpSpPr>
        <p:grpSpPr>
          <a:xfrm>
            <a:off x="576437" y="2860412"/>
            <a:ext cx="1324502" cy="1239048"/>
            <a:chOff x="565217" y="2412498"/>
            <a:chExt cx="1324502" cy="123904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F476B65-AB3D-C8A0-6696-85A0AA562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217" y="2412498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C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7083FB6-BA11-B91A-D38F-2428D3117358}"/>
                </a:ext>
              </a:extLst>
            </p:cNvPr>
            <p:cNvSpPr/>
            <p:nvPr/>
          </p:nvSpPr>
          <p:spPr>
            <a:xfrm>
              <a:off x="1216768" y="2833343"/>
              <a:ext cx="661481" cy="685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A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E358B9B-02EC-2ABC-0D15-C04EDA1A61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5399" y="3377226"/>
              <a:ext cx="274320" cy="27432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Avenir Black" panose="020B0803020203020204" pitchFamily="34" charset="0"/>
                </a:rPr>
                <a:t>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5383AA6-4DB9-7695-77C6-55116FF912B3}"/>
              </a:ext>
            </a:extLst>
          </p:cNvPr>
          <p:cNvGrpSpPr/>
          <p:nvPr/>
        </p:nvGrpSpPr>
        <p:grpSpPr>
          <a:xfrm>
            <a:off x="2415474" y="2814692"/>
            <a:ext cx="1704236" cy="1330488"/>
            <a:chOff x="2592895" y="2412498"/>
            <a:chExt cx="1704236" cy="133048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0A9BCF3-185E-347C-24B0-DE32057EAD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2895" y="2412498"/>
              <a:ext cx="1143000" cy="1143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C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AA3876F-679B-E1E0-9D57-E13BF26FC2B0}"/>
                </a:ext>
              </a:extLst>
            </p:cNvPr>
            <p:cNvSpPr/>
            <p:nvPr/>
          </p:nvSpPr>
          <p:spPr>
            <a:xfrm>
              <a:off x="3302204" y="2719043"/>
              <a:ext cx="9144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A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AC8604A-2B38-5397-E4FF-10DA5969E9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9931" y="3285786"/>
              <a:ext cx="457200" cy="457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Avenir Black" panose="020B0803020203020204" pitchFamily="34" charset="0"/>
                </a:rPr>
                <a:t>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19D265-5ACB-2784-51B6-AFA3DD756155}"/>
              </a:ext>
            </a:extLst>
          </p:cNvPr>
          <p:cNvGrpSpPr/>
          <p:nvPr/>
        </p:nvGrpSpPr>
        <p:grpSpPr>
          <a:xfrm>
            <a:off x="6888070" y="2780018"/>
            <a:ext cx="1679494" cy="1399836"/>
            <a:chOff x="6876850" y="2571750"/>
            <a:chExt cx="1679494" cy="1399836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91CFC4C-F1C1-9E14-17F1-9349FB4350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850" y="2571750"/>
              <a:ext cx="4572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C</a:t>
              </a: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E2601C-A6D1-3DFB-086E-C77520D71B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45097" y="2833343"/>
              <a:ext cx="685800" cy="685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A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3AC9AB7-6C83-C65C-99D7-8DBCD7E6B1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1944" y="3057186"/>
              <a:ext cx="914400" cy="9144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T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6B3EE7-C57B-E4A4-9340-C9C82E6C24E6}"/>
              </a:ext>
            </a:extLst>
          </p:cNvPr>
          <p:cNvGrpSpPr/>
          <p:nvPr/>
        </p:nvGrpSpPr>
        <p:grpSpPr>
          <a:xfrm>
            <a:off x="4634245" y="2814692"/>
            <a:ext cx="1739291" cy="1330488"/>
            <a:chOff x="4849173" y="2412498"/>
            <a:chExt cx="1739291" cy="133048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64DE4F0-F5EE-38CA-4878-F268EFE15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9173" y="2412498"/>
              <a:ext cx="914400" cy="914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C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14D0F59-E1A9-14FA-D659-F3D783918E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48727" y="2719043"/>
              <a:ext cx="914400" cy="9144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latin typeface="Avenir Black" panose="020B0803020203020204" pitchFamily="34" charset="0"/>
                </a:rPr>
                <a:t>A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A966874-7CCA-B195-5EC3-EFA84DB19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31264" y="3285786"/>
              <a:ext cx="457200" cy="457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>
                  <a:latin typeface="Avenir Black" panose="020B0803020203020204" pitchFamily="34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94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Poll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4DB4B9-3827-288C-ADF9-0646D7AA05D4}"/>
              </a:ext>
            </a:extLst>
          </p:cNvPr>
          <p:cNvSpPr txBox="1"/>
          <p:nvPr/>
        </p:nvSpPr>
        <p:spPr>
          <a:xfrm>
            <a:off x="1141354" y="1513861"/>
            <a:ext cx="68612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venir Black" panose="020B0803020203020204" pitchFamily="34" charset="0"/>
              </a:rPr>
              <a:t>“Our innovation portfolio investments are balanced optimally across core, adjacent and transformational opportunities.”</a:t>
            </a:r>
          </a:p>
        </p:txBody>
      </p:sp>
    </p:spTree>
    <p:extLst>
      <p:ext uri="{BB962C8B-B14F-4D97-AF65-F5344CB8AC3E}">
        <p14:creationId xmlns:p14="http://schemas.microsoft.com/office/powerpoint/2010/main" val="42180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The problem…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0C693E-37C2-B797-7C2B-AABC52B2BCB1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4DDFE9-3E4F-9F04-837E-497C4624BFCE}"/>
              </a:ext>
            </a:extLst>
          </p:cNvPr>
          <p:cNvSpPr txBox="1"/>
          <p:nvPr/>
        </p:nvSpPr>
        <p:spPr>
          <a:xfrm>
            <a:off x="3884984" y="2401371"/>
            <a:ext cx="1374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Black" panose="020B0803020203020204" pitchFamily="34" charset="0"/>
                <a:cs typeface="Arial"/>
                <a:sym typeface="Arial"/>
              </a:rPr>
              <a:t>and/or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4102E9-08E1-B742-3230-9066F229CDCB}"/>
              </a:ext>
            </a:extLst>
          </p:cNvPr>
          <p:cNvSpPr txBox="1"/>
          <p:nvPr/>
        </p:nvSpPr>
        <p:spPr>
          <a:xfrm>
            <a:off x="631589" y="2401371"/>
            <a:ext cx="310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venir Black" panose="020B0803020203020204" pitchFamily="34" charset="0"/>
              </a:rPr>
              <a:t>Capability Model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068AA8-22A8-EA18-A397-D56DC9E6613B}"/>
              </a:ext>
            </a:extLst>
          </p:cNvPr>
          <p:cNvCxnSpPr>
            <a:cxnSpLocks/>
          </p:cNvCxnSpPr>
          <p:nvPr/>
        </p:nvCxnSpPr>
        <p:spPr>
          <a:xfrm>
            <a:off x="631589" y="2662981"/>
            <a:ext cx="3108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5D6E76D-39A6-B67E-26C5-E6994F80BC79}"/>
              </a:ext>
            </a:extLst>
          </p:cNvPr>
          <p:cNvSpPr txBox="1"/>
          <p:nvPr/>
        </p:nvSpPr>
        <p:spPr>
          <a:xfrm>
            <a:off x="5540611" y="2401371"/>
            <a:ext cx="2834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venir Black" panose="020B0803020203020204" pitchFamily="34" charset="0"/>
              </a:rPr>
              <a:t>Business Model</a:t>
            </a:r>
            <a:endParaRPr lang="en-US" sz="28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284C1B0-BC52-F29F-0375-E70D6C93A562}"/>
              </a:ext>
            </a:extLst>
          </p:cNvPr>
          <p:cNvCxnSpPr>
            <a:cxnSpLocks/>
          </p:cNvCxnSpPr>
          <p:nvPr/>
        </p:nvCxnSpPr>
        <p:spPr>
          <a:xfrm>
            <a:off x="5403451" y="2662981"/>
            <a:ext cx="31089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1D9620B-8C14-2404-2CD9-46742206A948}"/>
              </a:ext>
            </a:extLst>
          </p:cNvPr>
          <p:cNvSpPr txBox="1"/>
          <p:nvPr/>
        </p:nvSpPr>
        <p:spPr>
          <a:xfrm>
            <a:off x="3432344" y="3637403"/>
            <a:ext cx="2279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200" b="0" i="0" u="non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Black" panose="020B0803020203020204" pitchFamily="34" charset="0"/>
                <a:cs typeface="Arial"/>
                <a:sym typeface="Arial"/>
              </a:rPr>
              <a:t>Antibodies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B5B4B4C-6DDD-2D12-0893-F11E82FB2556}"/>
              </a:ext>
            </a:extLst>
          </p:cNvPr>
          <p:cNvGrpSpPr/>
          <p:nvPr/>
        </p:nvGrpSpPr>
        <p:grpSpPr>
          <a:xfrm>
            <a:off x="1724633" y="683019"/>
            <a:ext cx="5694735" cy="1334318"/>
            <a:chOff x="2925998" y="683019"/>
            <a:chExt cx="5694735" cy="13343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A98A0FE-B3B5-6558-3AD7-8820BD6C7C44}"/>
                </a:ext>
              </a:extLst>
            </p:cNvPr>
            <p:cNvGrpSpPr/>
            <p:nvPr/>
          </p:nvGrpSpPr>
          <p:grpSpPr>
            <a:xfrm>
              <a:off x="2925998" y="683019"/>
              <a:ext cx="1707206" cy="1334318"/>
              <a:chOff x="2925998" y="683019"/>
              <a:chExt cx="1707206" cy="1334318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8FD4984-3F25-BFC9-664D-F8FA26EDD178}"/>
                  </a:ext>
                </a:extLst>
              </p:cNvPr>
              <p:cNvSpPr/>
              <p:nvPr/>
            </p:nvSpPr>
            <p:spPr>
              <a:xfrm>
                <a:off x="3551001" y="1560137"/>
                <a:ext cx="457200" cy="4572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latin typeface="Avenir Black" panose="020B0803020203020204" pitchFamily="34" charset="0"/>
                  </a:rPr>
                  <a:t>A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6353CD4-E022-503D-BE01-BF075DEE8731}"/>
                  </a:ext>
                </a:extLst>
              </p:cNvPr>
              <p:cNvSpPr txBox="1"/>
              <p:nvPr/>
            </p:nvSpPr>
            <p:spPr>
              <a:xfrm>
                <a:off x="2925998" y="683019"/>
                <a:ext cx="1707206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9900"/>
                    </a:solidFill>
                    <a:latin typeface="Avenir Black" panose="020B0803020203020204" pitchFamily="34" charset="0"/>
                  </a:rPr>
                  <a:t>Adjacent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New Customers </a:t>
                </a: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or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    New Offerings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53FCB9-67CF-571D-66BB-DC53630DC17C}"/>
                </a:ext>
              </a:extLst>
            </p:cNvPr>
            <p:cNvGrpSpPr/>
            <p:nvPr/>
          </p:nvGrpSpPr>
          <p:grpSpPr>
            <a:xfrm>
              <a:off x="5469782" y="683019"/>
              <a:ext cx="3150951" cy="1334318"/>
              <a:chOff x="5469782" y="683019"/>
              <a:chExt cx="3150951" cy="133431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D0BDC6E-A710-A710-E3F7-D85460871122}"/>
                  </a:ext>
                </a:extLst>
              </p:cNvPr>
              <p:cNvSpPr/>
              <p:nvPr/>
            </p:nvSpPr>
            <p:spPr>
              <a:xfrm>
                <a:off x="6816657" y="1560137"/>
                <a:ext cx="457200" cy="457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400" dirty="0">
                    <a:latin typeface="Avenir Black" panose="020B0803020203020204" pitchFamily="34" charset="0"/>
                  </a:rPr>
                  <a:t>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C6F9CF-7CA3-812F-227F-F284ECFB15CB}"/>
                  </a:ext>
                </a:extLst>
              </p:cNvPr>
              <p:cNvSpPr txBox="1"/>
              <p:nvPr/>
            </p:nvSpPr>
            <p:spPr>
              <a:xfrm>
                <a:off x="5469782" y="683019"/>
                <a:ext cx="3150951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B050"/>
                    </a:solidFill>
                    <a:latin typeface="Avenir Black" panose="020B0803020203020204" pitchFamily="34" charset="0"/>
                  </a:rPr>
                  <a:t>Transformational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New Customers </a:t>
                </a:r>
                <a:r>
                  <a:rPr kumimoji="0" lang="en-US" sz="11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and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 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venir Roman" panose="020B0503020203020204" pitchFamily="34" charset="0"/>
                    <a:cs typeface="Arial"/>
                    <a:sym typeface="Arial"/>
                  </a:rPr>
                  <a:t>New Offerings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65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/>
      <p:bldP spid="25" grpId="0"/>
      <p:bldP spid="34" grpId="0"/>
      <p:bldP spid="3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The paths…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venir Black" panose="020B0803020203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4DB4B9-3827-288C-ADF9-0646D7AA05D4}"/>
              </a:ext>
            </a:extLst>
          </p:cNvPr>
          <p:cNvSpPr txBox="1"/>
          <p:nvPr/>
        </p:nvSpPr>
        <p:spPr>
          <a:xfrm>
            <a:off x="2327039" y="1513861"/>
            <a:ext cx="4489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venir Black" panose="020B0803020203020204" pitchFamily="34" charset="0"/>
              </a:rPr>
              <a:t>Build, Buy and/or Partner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229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C42AFC0-3E35-C34E-AE32-CE505121ECE8}"/>
              </a:ext>
            </a:extLst>
          </p:cNvPr>
          <p:cNvSpPr/>
          <p:nvPr/>
        </p:nvSpPr>
        <p:spPr>
          <a:xfrm>
            <a:off x="0" y="-1"/>
            <a:ext cx="9144000" cy="4616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1D943-0852-2D45-97CA-5873A6B48111}"/>
              </a:ext>
            </a:extLst>
          </p:cNvPr>
          <p:cNvSpPr/>
          <p:nvPr/>
        </p:nvSpPr>
        <p:spPr>
          <a:xfrm>
            <a:off x="67154" y="9135"/>
            <a:ext cx="834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Poll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311DC7-3FC4-387F-EAE5-93A4BA996BB5}"/>
              </a:ext>
            </a:extLst>
          </p:cNvPr>
          <p:cNvSpPr/>
          <p:nvPr/>
        </p:nvSpPr>
        <p:spPr>
          <a:xfrm>
            <a:off x="0" y="4873435"/>
            <a:ext cx="8346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  <a:latin typeface="Avenir Black" panose="020B0803020203020204" pitchFamily="34" charset="0"/>
                <a:ea typeface="Avenir Next" charset="0"/>
                <a:cs typeface="Avenir Next" charset="0"/>
              </a:rPr>
              <a:t>7.28.22 Venture Studio Initiative Kickoff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43F6A6-A443-3359-67A8-93DB8AA130C7}"/>
              </a:ext>
            </a:extLst>
          </p:cNvPr>
          <p:cNvSpPr txBox="1"/>
          <p:nvPr/>
        </p:nvSpPr>
        <p:spPr>
          <a:xfrm>
            <a:off x="1074679" y="1513861"/>
            <a:ext cx="6994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Avenir Black" panose="020B0803020203020204" pitchFamily="34" charset="0"/>
              </a:rPr>
              <a:t>“Large organizations can successfully incubate new businesses that break their existing capability and/or business models.”</a:t>
            </a:r>
          </a:p>
        </p:txBody>
      </p:sp>
    </p:spTree>
    <p:extLst>
      <p:ext uri="{BB962C8B-B14F-4D97-AF65-F5344CB8AC3E}">
        <p14:creationId xmlns:p14="http://schemas.microsoft.com/office/powerpoint/2010/main" val="17721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450</Words>
  <Application>Microsoft Office PowerPoint</Application>
  <PresentationFormat>On-screen Show (16:9)</PresentationFormat>
  <Paragraphs>106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Black</vt:lpstr>
      <vt:lpstr>Avenir Next</vt:lpstr>
      <vt:lpstr>Avenir Roman</vt:lpstr>
      <vt:lpstr>Simple Light</vt:lpstr>
      <vt:lpstr>Venture Studio Initiative Kickoff 7.28.22      Alex Slawsby Chief Growth Officer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Surmounting the Five Biggest Challenges Corporate Innovators Will Face in 2022</dc:title>
  <dc:creator>Alex Slawsby</dc:creator>
  <cp:lastModifiedBy>Alex Slawsby</cp:lastModifiedBy>
  <cp:revision>77</cp:revision>
  <cp:lastPrinted>2022-07-22T17:39:39Z</cp:lastPrinted>
  <dcterms:modified xsi:type="dcterms:W3CDTF">2022-07-28T13:58:33Z</dcterms:modified>
</cp:coreProperties>
</file>